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3" r:id="rId10"/>
    <p:sldId id="262" r:id="rId11"/>
    <p:sldId id="274" r:id="rId12"/>
    <p:sldId id="266" r:id="rId13"/>
    <p:sldId id="271" r:id="rId14"/>
    <p:sldId id="269" r:id="rId15"/>
    <p:sldId id="268" r:id="rId16"/>
    <p:sldId id="272" r:id="rId17"/>
    <p:sldId id="276" r:id="rId18"/>
    <p:sldId id="275" r:id="rId19"/>
    <p:sldId id="267" r:id="rId20"/>
    <p:sldId id="270" r:id="rId21"/>
  </p:sldIdLst>
  <p:sldSz cx="12192000" cy="6858000"/>
  <p:notesSz cx="6858000" cy="9144000"/>
  <p:embeddedFontLst>
    <p:embeddedFont>
      <p:font typeface="! BPG LE Studio 02" panose="020B0503020202020204" pitchFamily="34" charset="0"/>
      <p:regular r:id="rId22"/>
    </p:embeddedFont>
    <p:embeddedFont>
      <p:font typeface="Sylfaen" panose="010A0502050306030303" pitchFamily="18" charset="0"/>
      <p:regular r:id="rId23"/>
    </p:embeddedFont>
    <p:embeddedFont>
      <p:font typeface="Bauhaus Mtavruli" pitchFamily="2" charset="0"/>
      <p:regular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29" y="1179899"/>
            <a:ext cx="11791932" cy="1040786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 BPG LE Studio 02" panose="020B0503020202020204" pitchFamily="34" charset="0"/>
              </a:rPr>
              <a:t>ინფორმაციული და ქსელური რესურსების დაცვა, საფრთხეების გამოვლენის ახალი </a:t>
            </a:r>
            <a:r>
              <a:rPr lang="ka-GE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! BPG LE Studio 02" panose="020B0503020202020204" pitchFamily="34" charset="0"/>
              </a:rPr>
              <a:t>მიდგომები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! BPG LE Studio 02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7786" y="4734758"/>
            <a:ext cx="7046375" cy="1535413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Mtavruli" pitchFamily="2" charset="0"/>
              </a:rPr>
              <a:t>mixeil</a:t>
            </a:r>
            <a:r>
              <a:rPr lang="en-US" sz="3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Mtavruli" pitchFamily="2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Mtavruli" pitchFamily="2" charset="0"/>
              </a:rPr>
              <a:t>donaZe</a:t>
            </a:r>
            <a:endParaRPr lang="en-US" sz="30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Mtavruli" pitchFamily="2" charset="0"/>
            </a:endParaRPr>
          </a:p>
          <a:p>
            <a:pPr algn="r"/>
            <a:r>
              <a:rPr lang="en-US" sz="2600" b="1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Mtavruli" pitchFamily="2" charset="0"/>
              </a:rPr>
              <a:t>k</a:t>
            </a:r>
            <a:r>
              <a:rPr lang="en-US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Mtavruli" pitchFamily="2" charset="0"/>
              </a:rPr>
              <a:t>ompiuterul</a:t>
            </a:r>
            <a:r>
              <a:rPr lang="en-US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Mtavruli" pitchFamily="2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Mtavruli" pitchFamily="2" charset="0"/>
              </a:rPr>
              <a:t>mecnierebaTa</a:t>
            </a:r>
            <a:r>
              <a:rPr lang="en-US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Mtavruli" pitchFamily="2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Mtavruli" pitchFamily="2" charset="0"/>
              </a:rPr>
              <a:t>departamentis</a:t>
            </a:r>
            <a:r>
              <a:rPr lang="en-US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Mtavruli" pitchFamily="2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Mtavruli" pitchFamily="2" charset="0"/>
              </a:rPr>
              <a:t>asocirebuli</a:t>
            </a:r>
            <a:r>
              <a:rPr lang="en-US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Mtavruli" pitchFamily="2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Mtavruli" pitchFamily="2" charset="0"/>
              </a:rPr>
              <a:t>profesori</a:t>
            </a:r>
            <a:endParaRPr lang="en-US" sz="26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Mtavru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341" y="268940"/>
            <a:ext cx="10423059" cy="810809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>
                <a:solidFill>
                  <a:srgbClr val="FF3300"/>
                </a:solidFill>
                <a:latin typeface="! BPG LE Studio 02" panose="020B0503020202020204" pitchFamily="34" charset="0"/>
              </a:rPr>
              <a:t>უსაფრთხოების სისტემის ძირითადი </a:t>
            </a:r>
            <a:r>
              <a:rPr lang="ka-GE" sz="30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ამოცანები</a:t>
            </a:r>
            <a:endParaRPr lang="en-US" sz="3000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784" y="1329882"/>
            <a:ext cx="11086187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ფირმის-ორგანიზაციის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უსაფრთხოების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უზრუნველყოფა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წარმოადგენს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კომერციული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საქმია­ნობის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განუყოფელ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ნაწილს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endParaRPr lang="ka-GE" sz="2200" dirty="0" smtClean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ka-GE" sz="1600" dirty="0" smtClean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უსაფრთხოების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მდგომარეობა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წარმოადგენს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ცოდნასა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უნარს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რათა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სხვადასხვა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სტრუქტურებს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წინ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აღუდგნენ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ფირმაზე (საწარმოზე)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ზარალის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მიყენების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თავიდან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ასაცილებლად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დაიცვან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ფირმის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ინტერესები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გარე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შიდა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საფრთხეებისაგან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! BPG LE Studio 02" panose="020B05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8784" y="4924809"/>
            <a:ext cx="11434482" cy="12814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b="1" dirty="0" smtClean="0">
                <a:solidFill>
                  <a:srgbClr val="FFC000"/>
                </a:solidFill>
                <a:latin typeface="! BPG LE Studio 02" panose="020B0503020202020204" pitchFamily="34" charset="0"/>
              </a:rPr>
              <a:t>უსაფრთხოების დონის ანალიზი, შეტევების გამოვლენა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ka-GE" sz="2400" b="1" dirty="0" smtClean="0">
              <a:solidFill>
                <a:srgbClr val="FFC000"/>
              </a:solidFill>
              <a:latin typeface="! BPG LE Studio 02" panose="020B05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a-GE" sz="2400" b="1" dirty="0">
                <a:solidFill>
                  <a:srgbClr val="FFC000"/>
                </a:solidFill>
                <a:latin typeface="! BPG LE Studio 02" panose="020B0503020202020204" pitchFamily="34" charset="0"/>
              </a:rPr>
              <a:t>უსაფრთხოების პოლიტიკის უზრუნველყოფა</a:t>
            </a:r>
            <a:endParaRPr lang="en-US" sz="2400" b="1" dirty="0">
              <a:solidFill>
                <a:srgbClr val="FFC000"/>
              </a:solidFill>
              <a:latin typeface="! BPG LE Studio 02" panose="020B05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0306" y="4369876"/>
            <a:ext cx="10112709" cy="6800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400" b="1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137" y="232757"/>
            <a:ext cx="10663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b="1" dirty="0">
                <a:solidFill>
                  <a:srgbClr val="FF0000"/>
                </a:solidFill>
              </a:rPr>
              <a:t>სისტემების ანალიზი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ka-GE" sz="2800" b="1" dirty="0">
                <a:solidFill>
                  <a:srgbClr val="FF0000"/>
                </a:solidFill>
              </a:rPr>
              <a:t>რომლებიც იყენებენ ხელწერის მეთოდებს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4" y="1211036"/>
            <a:ext cx="2857500" cy="1562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05944" y="935264"/>
            <a:ext cx="7750628" cy="2630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a-GE" b="1" dirty="0" err="1">
                <a:solidFill>
                  <a:srgbClr val="C00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Snort</a:t>
            </a:r>
            <a:r>
              <a:rPr lang="ka-GE" dirty="0">
                <a:solidFill>
                  <a:srgbClr val="C00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- ქსელში ჩანერგვის პრევენციის (IPS) და ღია კოდით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შეჭრის (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IDS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)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აღმოჩენის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სისტემა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შეუძლია შეასრულოს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პაკეტების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რეგისტრაცია და რეალურ დროში განახორციელოს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IP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ქსელების </a:t>
            </a:r>
            <a:r>
              <a:rPr lang="ka-GE" dirty="0" err="1">
                <a:latin typeface="! BPG LE Studio 02" panose="020B0503020202020204" pitchFamily="34" charset="0"/>
                <a:ea typeface="Times New Roman" panose="02020603050405020304" pitchFamily="18" charset="0"/>
              </a:rPr>
              <a:t>ტრაფიკის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ანალიზი. ასრულებს პროტოკოლების ანალიზის, ძიებას შინაარსის მიხედვით, ფართოდ გამოიყენება აქტიური ბლოკირებისათვის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და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მთელი რიგი პასიური თავდასხმების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გამოვლენისათვის. </a:t>
            </a:r>
            <a:endParaRPr lang="en-US" dirty="0">
              <a:effectLst/>
              <a:latin typeface="! BPG LE Studio 02" panose="020B05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112" y="4026304"/>
            <a:ext cx="119524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შესაბამისად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ხელწერების მეთოდზე დამყარებული </a:t>
            </a:r>
            <a:r>
              <a:rPr lang="ka-GE" b="1" dirty="0" smtClean="0">
                <a:solidFill>
                  <a:srgbClr val="C00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შას-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ის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-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მუშაობის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ეფექტურობა დამოკიდებულია 3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ფაქტორზე:</a:t>
            </a:r>
          </a:p>
          <a:p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ხელწერების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ბაზის ოპერატიულად შესრულებაზე, მის სიმრავლეზე და ასევე ინტელექტუალური სისტემის ალგორითმის გამოყენებით </a:t>
            </a:r>
            <a:r>
              <a:rPr lang="ka-GE" dirty="0" err="1">
                <a:latin typeface="! BPG LE Studio 02" panose="020B0503020202020204" pitchFamily="34" charset="0"/>
                <a:ea typeface="Times New Roman" panose="02020603050405020304" pitchFamily="18" charset="0"/>
              </a:rPr>
              <a:t>შემომტევის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მოქ­მედების შედარებაზე ზოგიერთ საბაზისო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სვლებთან.  </a:t>
            </a:r>
            <a:endParaRPr lang="ka-GE" dirty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endParaRPr lang="ka-GE" dirty="0" smtClean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ამ 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ფაქტორების წარმატებით რეალიზაციისათვის საჭიროა საერთა­შორისო მხარდაჭერა და სტანდარტები, ხელწერების და შე­ტევის შესახებ ინფორმაციის გაცვლა ერთმანეთში. </a:t>
            </a:r>
            <a:r>
              <a:rPr lang="ka-GE" b="1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მოცემული ტიპის </a:t>
            </a:r>
            <a:r>
              <a:rPr lang="ka-GE" b="1" dirty="0">
                <a:solidFill>
                  <a:srgbClr val="C00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შას</a:t>
            </a:r>
            <a:r>
              <a:rPr lang="ka-GE" b="1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აქვს ლიმიტირებული ეფექტი</a:t>
            </a:r>
            <a:r>
              <a:rPr lang="ka-GE" b="1" dirty="0">
                <a:solidFill>
                  <a:srgbClr val="FFC000"/>
                </a:solidFill>
              </a:rPr>
              <a:t>.</a:t>
            </a:r>
            <a:endParaRPr lang="en-US" b="1" dirty="0">
              <a:solidFill>
                <a:srgbClr val="FFC000"/>
              </a:solidFill>
            </a:endParaRPr>
          </a:p>
          <a:p>
            <a:endParaRPr lang="en-US" dirty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1" y="219903"/>
            <a:ext cx="11941063" cy="1042538"/>
          </a:xfrm>
        </p:spPr>
        <p:txBody>
          <a:bodyPr>
            <a:noAutofit/>
          </a:bodyPr>
          <a:lstStyle/>
          <a:p>
            <a:pPr algn="ctr"/>
            <a:r>
              <a:rPr lang="ka-GE" sz="2600" b="1" dirty="0">
                <a:solidFill>
                  <a:srgbClr val="FF3300"/>
                </a:solidFill>
                <a:latin typeface="! BPG LE Studio 02" panose="020B0503020202020204" pitchFamily="34" charset="0"/>
              </a:rPr>
              <a:t>ქცევებში ანომალიების ძიების მეთოდზე დაფუძნებული სისტემების </a:t>
            </a:r>
            <a:r>
              <a:rPr lang="ka-GE" sz="26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ანალიზი</a:t>
            </a:r>
            <a:endParaRPr lang="en-US" sz="2600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1986521" y="1451215"/>
            <a:ext cx="8183021" cy="4935070"/>
            <a:chOff x="0" y="0"/>
            <a:chExt cx="5946343" cy="2677364"/>
          </a:xfrm>
          <a:solidFill>
            <a:srgbClr val="002060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26541" y="0"/>
              <a:ext cx="3781958" cy="352425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ka-GE" sz="2000" dirty="0">
                  <a:effectLst/>
                  <a:latin typeface="Sylfaen" panose="010A0502050306030303" pitchFamily="18" charset="0"/>
                  <a:ea typeface="Times New Roman" panose="02020603050405020304" pitchFamily="18" charset="0"/>
                </a:rPr>
                <a:t>ბოროტი განზრახვების აღმომჩენი სისტემა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1243419" y="352394"/>
              <a:ext cx="295275" cy="293899"/>
            </a:xfrm>
            <a:prstGeom prst="downArrow">
              <a:avLst>
                <a:gd name="adj1" fmla="val 50000"/>
                <a:gd name="adj2" fmla="val 25000"/>
              </a:avLst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542436" y="352394"/>
              <a:ext cx="295275" cy="293955"/>
            </a:xfrm>
            <a:prstGeom prst="downArrow">
              <a:avLst>
                <a:gd name="adj1" fmla="val 50000"/>
                <a:gd name="adj2" fmla="val 25000"/>
              </a:avLst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650872"/>
              <a:ext cx="2792196" cy="575945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ka-GE" sz="2000">
                  <a:effectLst/>
                  <a:latin typeface="Sylfaen" panose="010A0502050306030303" pitchFamily="18" charset="0"/>
                  <a:ea typeface="Times New Roman" panose="02020603050405020304" pitchFamily="18" charset="0"/>
                </a:rPr>
                <a:t>დამოკიდებულია ბოროტი განზრახვების ქცევის მოდელზე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723437" y="651053"/>
              <a:ext cx="2219325" cy="557530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ka-GE" sz="2000" dirty="0">
                  <a:effectLst/>
                  <a:latin typeface="Sylfaen" panose="010A0502050306030303" pitchFamily="18" charset="0"/>
                  <a:ea typeface="Times New Roman" panose="02020603050405020304" pitchFamily="18" charset="0"/>
                </a:rPr>
                <a:t>ადარებს მოდელს მიმდინარე მოვლენებს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AutoShape 9"/>
            <p:cNvCxnSpPr>
              <a:cxnSpLocks noChangeShapeType="1"/>
            </p:cNvCxnSpPr>
            <p:nvPr/>
          </p:nvCxnSpPr>
          <p:spPr bwMode="auto">
            <a:xfrm>
              <a:off x="453542" y="1397204"/>
              <a:ext cx="4952390" cy="0"/>
            </a:xfrm>
            <a:prstGeom prst="straightConnector1">
              <a:avLst/>
            </a:prstGeom>
            <a:grpFill/>
            <a:ln w="952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  <a:extLst/>
          </p:spPr>
        </p:cxn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0" y="1565235"/>
              <a:ext cx="2792002" cy="542925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ka-GE" sz="2000">
                  <a:effectLst/>
                  <a:latin typeface="Sylfaen" panose="010A0502050306030303" pitchFamily="18" charset="0"/>
                  <a:ea typeface="Times New Roman" panose="02020603050405020304" pitchFamily="18" charset="0"/>
                </a:rPr>
                <a:t>დამოკიდებულია ნორმალური ქცევის მოდელზე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74643" y="1536192"/>
              <a:ext cx="2171700" cy="542925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ka-GE" sz="2000">
                  <a:effectLst/>
                  <a:latin typeface="Sylfaen" panose="010A0502050306030303" pitchFamily="18" charset="0"/>
                  <a:ea typeface="Times New Roman" panose="02020603050405020304" pitchFamily="18" charset="0"/>
                </a:rPr>
                <a:t>ახდენს ანომალიების იდენტიფიცირებას 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ka-GE" sz="2000">
                  <a:effectLst/>
                  <a:latin typeface="Sylfaen" panose="010A0502050306030303" pitchFamily="18" charset="0"/>
                  <a:ea typeface="Times New Roman" panose="02020603050405020304" pitchFamily="18" charset="0"/>
                </a:rPr>
                <a:t> 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 rot="10800000">
              <a:off x="4806086" y="2084832"/>
              <a:ext cx="295275" cy="295275"/>
            </a:xfrm>
            <a:prstGeom prst="downArrow">
              <a:avLst>
                <a:gd name="adj1" fmla="val 50000"/>
                <a:gd name="adj2" fmla="val 25000"/>
              </a:avLst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 rot="10800000">
              <a:off x="929030" y="2106778"/>
              <a:ext cx="295275" cy="295275"/>
            </a:xfrm>
            <a:prstGeom prst="downArrow">
              <a:avLst>
                <a:gd name="adj1" fmla="val 50000"/>
                <a:gd name="adj2" fmla="val 25000"/>
              </a:avLst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eaVert" wrap="square" lIns="91440" tIns="45720" rIns="91440" bIns="45720" anchor="t" anchorCtr="0" upright="1">
              <a:noAutofit/>
            </a:bodyPr>
            <a:lstStyle/>
            <a:p>
              <a:endParaRPr lang="en-US" sz="20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907085" y="2377440"/>
              <a:ext cx="4206240" cy="299924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ka-GE" sz="2000">
                  <a:effectLst/>
                  <a:latin typeface="Sylfaen" panose="010A0502050306030303" pitchFamily="18" charset="0"/>
                  <a:ea typeface="Times New Roman" panose="02020603050405020304" pitchFamily="18" charset="0"/>
                </a:rPr>
                <a:t>ანომალიური ქცევის აღმომჩენი სისტემა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8513" y="202026"/>
            <a:ext cx="11698514" cy="625288"/>
          </a:xfrm>
        </p:spPr>
        <p:txBody>
          <a:bodyPr>
            <a:noAutofit/>
          </a:bodyPr>
          <a:lstStyle/>
          <a:p>
            <a:pPr algn="ctr"/>
            <a:r>
              <a:rPr lang="ka-GE" sz="2400" b="1" dirty="0">
                <a:solidFill>
                  <a:srgbClr val="FF3300"/>
                </a:solidFill>
                <a:latin typeface="! BPG LE Studio 02" panose="020B0503020202020204" pitchFamily="34" charset="0"/>
              </a:rPr>
              <a:t>კომპიუტერული საფრთხის (არა შეტევის) აღმოჩენის კონცეფცია</a:t>
            </a:r>
            <a:endParaRPr lang="en-US" sz="2400" b="1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  <p:pic>
        <p:nvPicPr>
          <p:cNvPr id="5" name="Picture 4" descr="C:\Users\Giorgi\Desktop\Untitled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34" y="1103085"/>
            <a:ext cx="6615368" cy="49398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15512" y="6174656"/>
            <a:ext cx="8804516" cy="6252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a-GE" sz="2000" b="1" dirty="0" smtClean="0">
                <a:solidFill>
                  <a:srgbClr val="FFC000"/>
                </a:solidFill>
                <a:latin typeface="! BPG LE Studio 02" panose="020B0503020202020204" pitchFamily="34" charset="0"/>
              </a:rPr>
              <a:t>მონაცემების ინფორმაციული დამუშავების პირამიდა</a:t>
            </a:r>
            <a:endParaRPr lang="en-US" sz="2000" b="1" dirty="0">
              <a:solidFill>
                <a:srgbClr val="FFC000"/>
              </a:solidFill>
              <a:latin typeface="! BPG LE Studio 02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607" y="65342"/>
            <a:ext cx="11186851" cy="904939"/>
          </a:xfrm>
        </p:spPr>
        <p:txBody>
          <a:bodyPr>
            <a:noAutofit/>
          </a:bodyPr>
          <a:lstStyle/>
          <a:p>
            <a:pPr algn="ctr"/>
            <a:r>
              <a:rPr lang="ka-GE" sz="2200" b="1" dirty="0">
                <a:solidFill>
                  <a:srgbClr val="FF3300"/>
                </a:solidFill>
                <a:latin typeface="! BPG LE Studio 02" panose="020B0503020202020204" pitchFamily="34" charset="0"/>
              </a:rPr>
              <a:t>მოსალოდნელი საფრთხეების შესახებ ცნობების გამოყენება საინფორმაციო სისტემებზე შეტევების აღმოჩენის </a:t>
            </a:r>
            <a:r>
              <a:rPr lang="ka-GE" sz="22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მიზნით</a:t>
            </a:r>
            <a:endParaRPr lang="en-US" sz="2200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  <p:pic>
        <p:nvPicPr>
          <p:cNvPr id="4" name="Content Placeholder 3" descr="C:\Users\Misha\Desktop\Untitled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11" y="1066828"/>
            <a:ext cx="4891366" cy="33523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95834" y="4490208"/>
            <a:ext cx="11668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sz="2000" dirty="0" smtClean="0">
                <a:latin typeface="Sylfaen" pitchFamily="18" charset="0"/>
              </a:rPr>
              <a:t>თუ </a:t>
            </a:r>
            <a:r>
              <a:rPr lang="ka-GE" sz="2000" dirty="0">
                <a:latin typeface="Sylfaen" pitchFamily="18" charset="0"/>
              </a:rPr>
              <a:t>განვიხილავთ რომ U არის უსაფრთხოების საშიშროება რომელიც შეიძლება განიხილოს ინფორმაციულმა </a:t>
            </a:r>
            <a:r>
              <a:rPr lang="ka-GE" sz="2000" dirty="0" smtClean="0">
                <a:latin typeface="Sylfaen" pitchFamily="18" charset="0"/>
              </a:rPr>
              <a:t>სისტემამ, </a:t>
            </a:r>
            <a:r>
              <a:rPr lang="ka-GE" sz="2000" dirty="0">
                <a:latin typeface="Sylfaen" pitchFamily="18" charset="0"/>
              </a:rPr>
              <a:t>მაშინ </a:t>
            </a:r>
            <a:r>
              <a:rPr lang="ka-GE" sz="2000" dirty="0" err="1">
                <a:latin typeface="Sylfaen" pitchFamily="18" charset="0"/>
              </a:rPr>
              <a:t>u</a:t>
            </a:r>
            <a:r>
              <a:rPr lang="ka-GE" sz="2000" baseline="-25000" dirty="0" err="1">
                <a:latin typeface="Sylfaen" pitchFamily="18" charset="0"/>
              </a:rPr>
              <a:t>i</a:t>
            </a:r>
            <a:r>
              <a:rPr lang="ka-GE" sz="2000" dirty="0">
                <a:latin typeface="Sylfaen" pitchFamily="18" charset="0"/>
              </a:rPr>
              <a:t> ქნება U სივრცის საფრთხეები. I-იური საფრთხის </a:t>
            </a:r>
            <a:r>
              <a:rPr lang="ka-GE" sz="2000" dirty="0" smtClean="0">
                <a:latin typeface="Sylfaen" pitchFamily="18" charset="0"/>
              </a:rPr>
              <a:t>რეალიზაციას, </a:t>
            </a:r>
            <a:r>
              <a:rPr lang="ka-GE" sz="2000" dirty="0">
                <a:latin typeface="Sylfaen" pitchFamily="18" charset="0"/>
              </a:rPr>
              <a:t>დიდი ალბათობით მივყავართ სხვა საფრთხეების რეალი­ზაციისაკენ. ამ დროს წარმოიშვება P(u|u</a:t>
            </a:r>
            <a:r>
              <a:rPr lang="ka-GE" sz="2000" baseline="-25000" dirty="0">
                <a:latin typeface="Sylfaen" pitchFamily="18" charset="0"/>
              </a:rPr>
              <a:t>i1</a:t>
            </a:r>
            <a:r>
              <a:rPr lang="ka-GE" sz="2000" dirty="0">
                <a:latin typeface="Sylfaen" pitchFamily="18" charset="0"/>
              </a:rPr>
              <a:t>,u</a:t>
            </a:r>
            <a:r>
              <a:rPr lang="ka-GE" sz="2000" baseline="-25000" dirty="0">
                <a:latin typeface="Sylfaen" pitchFamily="18" charset="0"/>
              </a:rPr>
              <a:t>i2</a:t>
            </a:r>
            <a:r>
              <a:rPr lang="ka-GE" sz="2000" dirty="0">
                <a:latin typeface="Sylfaen" pitchFamily="18" charset="0"/>
              </a:rPr>
              <a:t>,...,</a:t>
            </a:r>
            <a:r>
              <a:rPr lang="ka-GE" sz="2000" dirty="0" err="1">
                <a:latin typeface="Sylfaen" pitchFamily="18" charset="0"/>
              </a:rPr>
              <a:t>u</a:t>
            </a:r>
            <a:r>
              <a:rPr lang="ka-GE" sz="2000" baseline="-25000" dirty="0" err="1">
                <a:latin typeface="Sylfaen" pitchFamily="18" charset="0"/>
              </a:rPr>
              <a:t>ik</a:t>
            </a:r>
            <a:r>
              <a:rPr lang="ka-GE" sz="2000" dirty="0">
                <a:latin typeface="Sylfaen" pitchFamily="18" charset="0"/>
              </a:rPr>
              <a:t>) გამოთვლის საჭიროება, ალბათობა U საფრთხის რეალიზაციისა </a:t>
            </a:r>
            <a:r>
              <a:rPr lang="ka-GE" sz="2000" dirty="0" smtClean="0">
                <a:latin typeface="Sylfaen" pitchFamily="18" charset="0"/>
              </a:rPr>
              <a:t>იქნება u|u</a:t>
            </a:r>
            <a:r>
              <a:rPr lang="ka-GE" sz="2000" baseline="-25000" dirty="0" smtClean="0">
                <a:latin typeface="Sylfaen" pitchFamily="18" charset="0"/>
              </a:rPr>
              <a:t>i1</a:t>
            </a:r>
            <a:r>
              <a:rPr lang="ka-GE" sz="2000" dirty="0" smtClean="0">
                <a:latin typeface="Sylfaen" pitchFamily="18" charset="0"/>
              </a:rPr>
              <a:t>,u</a:t>
            </a:r>
            <a:r>
              <a:rPr lang="ka-GE" sz="2000" baseline="-25000" dirty="0" smtClean="0">
                <a:latin typeface="Sylfaen" pitchFamily="18" charset="0"/>
              </a:rPr>
              <a:t>i2</a:t>
            </a:r>
            <a:r>
              <a:rPr lang="ka-GE" sz="2000" dirty="0">
                <a:latin typeface="Sylfaen" pitchFamily="18" charset="0"/>
              </a:rPr>
              <a:t>,...,</a:t>
            </a:r>
            <a:r>
              <a:rPr lang="ka-GE" sz="2000" dirty="0" err="1">
                <a:latin typeface="Sylfaen" pitchFamily="18" charset="0"/>
              </a:rPr>
              <a:t>u</a:t>
            </a:r>
            <a:r>
              <a:rPr lang="ka-GE" sz="2000" baseline="-25000" dirty="0" err="1">
                <a:latin typeface="Sylfaen" pitchFamily="18" charset="0"/>
              </a:rPr>
              <a:t>ik</a:t>
            </a:r>
            <a:r>
              <a:rPr lang="ka-GE" sz="2000" baseline="-25000" dirty="0">
                <a:latin typeface="Sylfaen" pitchFamily="18" charset="0"/>
              </a:rPr>
              <a:t> </a:t>
            </a:r>
            <a:r>
              <a:rPr lang="ka-GE" sz="2000" baseline="-25000" dirty="0" smtClean="0">
                <a:latin typeface="Sylfaen" pitchFamily="18" charset="0"/>
              </a:rPr>
              <a:t>.</a:t>
            </a:r>
            <a:r>
              <a:rPr lang="ka-GE" sz="2000" dirty="0">
                <a:latin typeface="Sylfaen" pitchFamily="18" charset="0"/>
              </a:rPr>
              <a:t> </a:t>
            </a:r>
            <a:r>
              <a:rPr lang="ka-GE" sz="2000" dirty="0" smtClean="0">
                <a:latin typeface="Sylfaen" pitchFamily="18" charset="0"/>
              </a:rPr>
              <a:t>შესრულება. </a:t>
            </a:r>
            <a:endParaRPr lang="en-US" sz="2000" dirty="0">
              <a:latin typeface="Sylfaen" pitchFamily="18" charset="0"/>
            </a:endParaRPr>
          </a:p>
          <a:p>
            <a:pPr algn="just"/>
            <a:r>
              <a:rPr lang="ka-GE" sz="2000" dirty="0">
                <a:solidFill>
                  <a:srgbClr val="FFFF00"/>
                </a:solidFill>
                <a:latin typeface="Sylfaen" pitchFamily="18" charset="0"/>
              </a:rPr>
              <a:t>უფრო უტყუარად შეტევა შეიძლება აღმოაჩინო, მაშინ თუ გვექნება სრული ინფორმაცია მომხდარი მოვლენის შესახებ</a:t>
            </a:r>
            <a:r>
              <a:rPr lang="ka-GE" sz="2000" dirty="0" smtClean="0">
                <a:solidFill>
                  <a:srgbClr val="FFFF00"/>
                </a:solidFill>
                <a:latin typeface="Sylfaen" pitchFamily="18" charset="0"/>
              </a:rPr>
              <a:t>. </a:t>
            </a:r>
            <a:endParaRPr lang="en-US" sz="2000" dirty="0">
              <a:solidFill>
                <a:srgbClr val="FFFF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6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18" y="252720"/>
            <a:ext cx="10839917" cy="100853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600" b="1" dirty="0">
                <a:solidFill>
                  <a:srgbClr val="FF3300"/>
                </a:solidFill>
                <a:latin typeface="! BPG LE Studio 02" panose="020B0503020202020204" pitchFamily="34" charset="0"/>
              </a:rPr>
              <a:t>შეტევების აღმომჩენი სისტემის ეფექტურობის გაზრდა - </a:t>
            </a:r>
            <a:r>
              <a:rPr lang="ka-GE" sz="26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/>
            </a:r>
            <a:br>
              <a:rPr lang="ka-GE" sz="26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</a:br>
            <a:r>
              <a:rPr lang="ka-GE" sz="26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ინტეგრალური მიდგომა</a:t>
            </a:r>
            <a:endParaRPr lang="en-US" sz="2600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989" y="2001401"/>
            <a:ext cx="114591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 smtClean="0">
                <a:latin typeface="! BPG LE Studio 02" panose="020B0503020202020204" pitchFamily="34" charset="0"/>
              </a:rPr>
              <a:t>თავდასხმის სცენარი მოცემულ შემთხვევაში მოისაზრებს შეტევების ფაზებს:</a:t>
            </a:r>
          </a:p>
          <a:p>
            <a:endParaRPr lang="en-US" sz="2000" dirty="0" smtClean="0">
              <a:latin typeface="! BPG LE Studio 02" panose="020B0503020202020204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ka-GE" sz="2000" dirty="0" smtClean="0">
                <a:latin typeface="! BPG LE Studio 02" panose="020B0503020202020204" pitchFamily="34" charset="0"/>
              </a:rPr>
              <a:t> პორტების შერჩევა</a:t>
            </a:r>
            <a:r>
              <a:rPr lang="en-US" sz="2000" dirty="0" smtClean="0">
                <a:latin typeface="! BPG LE Studio 02" panose="020B0503020202020204" pitchFamily="34" charset="0"/>
              </a:rPr>
              <a:t>;</a:t>
            </a:r>
            <a:r>
              <a:rPr lang="ka-GE" sz="2000" dirty="0" smtClean="0">
                <a:latin typeface="! BPG LE Studio 02" panose="020B0503020202020204" pitchFamily="34" charset="0"/>
              </a:rPr>
              <a:t> </a:t>
            </a:r>
          </a:p>
          <a:p>
            <a:pPr lvl="0">
              <a:buFont typeface="Wingdings" pitchFamily="2" charset="2"/>
              <a:buChar char="q"/>
            </a:pPr>
            <a:r>
              <a:rPr lang="ka-GE" sz="2000" dirty="0" smtClean="0">
                <a:latin typeface="! BPG LE Studio 02" panose="020B0503020202020204" pitchFamily="34" charset="0"/>
              </a:rPr>
              <a:t> პროგრამული და აპარატურული საშუალებების იდენტიფიკაცია</a:t>
            </a:r>
            <a:r>
              <a:rPr lang="en-US" sz="2000" dirty="0" smtClean="0">
                <a:latin typeface="! BPG LE Studio 02" panose="020B0503020202020204" pitchFamily="34" charset="0"/>
              </a:rPr>
              <a:t>;</a:t>
            </a:r>
          </a:p>
          <a:p>
            <a:pPr lvl="0">
              <a:buFont typeface="Wingdings" pitchFamily="2" charset="2"/>
              <a:buChar char="q"/>
            </a:pPr>
            <a:r>
              <a:rPr lang="ka-GE" sz="2000" dirty="0" smtClean="0">
                <a:latin typeface="! BPG LE Studio 02" panose="020B0503020202020204" pitchFamily="34" charset="0"/>
              </a:rPr>
              <a:t> </a:t>
            </a:r>
            <a:r>
              <a:rPr lang="ka-GE" sz="2000" dirty="0" err="1" smtClean="0">
                <a:latin typeface="! BPG LE Studio 02" panose="020B0503020202020204" pitchFamily="34" charset="0"/>
              </a:rPr>
              <a:t>ექსპლოიტების</a:t>
            </a:r>
            <a:r>
              <a:rPr lang="ka-GE" sz="2000" dirty="0" smtClean="0">
                <a:latin typeface="! BPG LE Studio 02" panose="020B0503020202020204" pitchFamily="34" charset="0"/>
              </a:rPr>
              <a:t> გამოყენება</a:t>
            </a:r>
            <a:r>
              <a:rPr lang="en-US" sz="2000" dirty="0" smtClean="0">
                <a:latin typeface="! BPG LE Studio 02" panose="020B0503020202020204" pitchFamily="34" charset="0"/>
              </a:rPr>
              <a:t>;</a:t>
            </a:r>
            <a:endParaRPr lang="ka-GE" sz="2000" dirty="0" smtClean="0">
              <a:latin typeface="! BPG LE Studio 02" panose="020B0503020202020204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ka-GE" sz="2000" dirty="0">
                <a:latin typeface="! BPG LE Studio 02" panose="020B0503020202020204" pitchFamily="34" charset="0"/>
              </a:rPr>
              <a:t> </a:t>
            </a:r>
            <a:r>
              <a:rPr lang="ka-GE" sz="2000" dirty="0" smtClean="0">
                <a:latin typeface="! BPG LE Studio 02" panose="020B0503020202020204" pitchFamily="34" charset="0"/>
              </a:rPr>
              <a:t>დეზორგანიზაცია ქსელის ფუნქციონალის შეტევის სახის</a:t>
            </a:r>
            <a:r>
              <a:rPr lang="en-US" sz="2000" dirty="0" smtClean="0">
                <a:latin typeface="! BPG LE Studio 02" panose="020B0503020202020204" pitchFamily="34" charset="0"/>
              </a:rPr>
              <a:t>; </a:t>
            </a:r>
          </a:p>
          <a:p>
            <a:pPr lvl="0">
              <a:buFont typeface="Wingdings" pitchFamily="2" charset="2"/>
              <a:buChar char="q"/>
            </a:pPr>
            <a:r>
              <a:rPr lang="ka-GE" sz="2000" dirty="0" smtClean="0">
                <a:latin typeface="! BPG LE Studio 02" panose="020B0503020202020204" pitchFamily="34" charset="0"/>
              </a:rPr>
              <a:t> </a:t>
            </a:r>
            <a:r>
              <a:rPr lang="ka-GE" sz="2000" dirty="0" err="1" smtClean="0">
                <a:latin typeface="! BPG LE Studio 02" panose="020B0503020202020204" pitchFamily="34" charset="0"/>
              </a:rPr>
              <a:t>Backdoors</a:t>
            </a:r>
            <a:r>
              <a:rPr lang="ka-GE" sz="2000" dirty="0" smtClean="0">
                <a:latin typeface="! BPG LE Studio 02" panose="020B0503020202020204" pitchFamily="34" charset="0"/>
              </a:rPr>
              <a:t>-ის გამოყენებით მართვა; (ალგორითმის დეფექტი)</a:t>
            </a:r>
            <a:r>
              <a:rPr lang="en-US" sz="2000" dirty="0" smtClean="0">
                <a:latin typeface="! BPG LE Studio 02" panose="020B0503020202020204" pitchFamily="34" charset="0"/>
              </a:rPr>
              <a:t>;</a:t>
            </a:r>
          </a:p>
          <a:p>
            <a:pPr lvl="0">
              <a:buFont typeface="Wingdings" pitchFamily="2" charset="2"/>
              <a:buChar char="q"/>
            </a:pPr>
            <a:r>
              <a:rPr lang="ka-GE" sz="2000" dirty="0" smtClean="0">
                <a:latin typeface="! BPG LE Studio 02" panose="020B0503020202020204" pitchFamily="34" charset="0"/>
              </a:rPr>
              <a:t> შეტევების ე.წ „Troan” მოძიება</a:t>
            </a:r>
            <a:r>
              <a:rPr lang="en-US" sz="2000" dirty="0" smtClean="0">
                <a:latin typeface="! BPG LE Studio 02" panose="020B0503020202020204" pitchFamily="34" charset="0"/>
              </a:rPr>
              <a:t>;</a:t>
            </a:r>
            <a:r>
              <a:rPr lang="ka-GE" sz="2000" dirty="0" smtClean="0">
                <a:latin typeface="! BPG LE Studio 02" panose="020B0503020202020204" pitchFamily="34" charset="0"/>
              </a:rPr>
              <a:t> </a:t>
            </a:r>
          </a:p>
          <a:p>
            <a:pPr lvl="0">
              <a:buFont typeface="Wingdings" pitchFamily="2" charset="2"/>
              <a:buChar char="q"/>
            </a:pPr>
            <a:r>
              <a:rPr lang="ka-GE" sz="2000" dirty="0">
                <a:latin typeface="! BPG LE Studio 02" panose="020B0503020202020204" pitchFamily="34" charset="0"/>
              </a:rPr>
              <a:t> </a:t>
            </a:r>
            <a:r>
              <a:rPr lang="ka-GE" sz="2000" dirty="0" smtClean="0">
                <a:latin typeface="! BPG LE Studio 02" panose="020B0503020202020204" pitchFamily="34" charset="0"/>
              </a:rPr>
              <a:t>Proxy-სერვერების მოძიება</a:t>
            </a:r>
            <a:r>
              <a:rPr lang="en-US" sz="2000" dirty="0" smtClean="0">
                <a:latin typeface="! BPG LE Studio 02" panose="020B0503020202020204" pitchFamily="34" charset="0"/>
              </a:rPr>
              <a:t>;</a:t>
            </a:r>
          </a:p>
          <a:p>
            <a:pPr lvl="0">
              <a:buFont typeface="Wingdings" pitchFamily="2" charset="2"/>
              <a:buChar char="q"/>
            </a:pPr>
            <a:r>
              <a:rPr lang="ka-GE" sz="2000" dirty="0" smtClean="0">
                <a:latin typeface="! BPG LE Studio 02" panose="020B0503020202020204" pitchFamily="34" charset="0"/>
              </a:rPr>
              <a:t> დანაშაულის კვალის წაშლა</a:t>
            </a:r>
            <a:r>
              <a:rPr lang="en-US" sz="2000" dirty="0" smtClean="0">
                <a:latin typeface="! BPG LE Studio 02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3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53" y="40556"/>
            <a:ext cx="5688106" cy="619909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54055" y="6210623"/>
            <a:ext cx="5884902" cy="604372"/>
          </a:xfrm>
        </p:spPr>
        <p:txBody>
          <a:bodyPr>
            <a:normAutofit/>
          </a:bodyPr>
          <a:lstStyle/>
          <a:p>
            <a:pPr algn="ctr"/>
            <a:r>
              <a:rPr lang="ka-GE" sz="1400" b="1" dirty="0">
                <a:solidFill>
                  <a:srgbClr val="FFFF00"/>
                </a:solidFill>
                <a:latin typeface="! BPG LE Studio 02" panose="020B0503020202020204" pitchFamily="34" charset="0"/>
              </a:rPr>
              <a:t>შეტევების აღმომჩენი </a:t>
            </a:r>
            <a:r>
              <a:rPr lang="ka-GE" sz="1400" b="1" dirty="0" smtClean="0">
                <a:solidFill>
                  <a:srgbClr val="FFFF00"/>
                </a:solidFill>
                <a:latin typeface="! BPG LE Studio 02" panose="020B0503020202020204" pitchFamily="34" charset="0"/>
              </a:rPr>
              <a:t>სისტემა - ინტეგრალური მიდგომა</a:t>
            </a:r>
            <a:endParaRPr lang="en-US" sz="1400" dirty="0">
              <a:solidFill>
                <a:srgbClr val="FFFF00"/>
              </a:solidFill>
              <a:latin typeface="! BPG LE Studio 02" panose="020B05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357" y="202693"/>
            <a:ext cx="5764862" cy="4003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ამდაგვარი მიდგომა გვაძლევს საშუალებას </a:t>
            </a:r>
            <a:r>
              <a:rPr lang="ka-GE" sz="1700" dirty="0" err="1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განვსა-ზღვროთ</a:t>
            </a:r>
            <a:r>
              <a:rPr lang="ka-GE" sz="17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და გავანაწილოთ შეტევები, როგორც დროებით, ასევე ლოგიკურ და ფიზიკურ სივრცეში. მოცემული საერთო სქემა ამუშავებს შემოსულ მოვლენებს და გვაძლევს საშუალებას განვა­ხორციელოთ განსაზღვრული შეტევების ძიება სხვადასხვა წყაროებიდან </a:t>
            </a:r>
            <a:r>
              <a:rPr lang="ka-GE" sz="17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მონა-ცემთა თანმიმდევრული </a:t>
            </a:r>
            <a:r>
              <a:rPr lang="ka-GE" sz="1700" dirty="0" err="1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აგრეგაციის</a:t>
            </a:r>
            <a:r>
              <a:rPr lang="ka-GE" sz="17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გზით და დაცული </a:t>
            </a:r>
            <a:r>
              <a:rPr lang="ka-GE" sz="17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პარამეტრისთვის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ცნობილი ყველა ინციდენტის მეტა-მონაცემების კონსტრუქციით. </a:t>
            </a:r>
            <a:endParaRPr lang="en-US" sz="1700" dirty="0">
              <a:effectLst/>
              <a:latin typeface="! BPG LE Studio 02" panose="020B05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633" y="4514353"/>
            <a:ext cx="584458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ქსელის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პაკეტებში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ხელწერის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საძიებლად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გამოიყენება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ბრძანებები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პარამეტრების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ფორმირე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­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ბის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სია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რომელთა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მეშვეობითაც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ხორციელდება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შემოსული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ქსელური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პაკე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­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ტების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შემოწმება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არსებული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სისტემები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იყენებენ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ასეთი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ბრძანების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განსაზღვრულ</a:t>
            </a:r>
            <a:r>
              <a:rPr lang="ka-GE" sz="17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7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სახეს</a:t>
            </a:r>
            <a:r>
              <a:rPr lang="ka-GE" sz="17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.</a:t>
            </a:r>
            <a:endParaRPr lang="en-US" sz="1700" dirty="0">
              <a:effectLst/>
              <a:latin typeface="! BPG LE Studio 02" panose="020B05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წ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8" y="391886"/>
            <a:ext cx="8055430" cy="57698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25743" y="6219762"/>
            <a:ext cx="5775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შემოწმების არაეფექტური მეთოდი</a:t>
            </a:r>
            <a:endParaRPr lang="en-US" sz="2000" dirty="0">
              <a:solidFill>
                <a:srgbClr val="FFC000"/>
              </a:solidFill>
              <a:latin typeface="! BPG LE Studio 02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" descr="3ნიუ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42" y="341084"/>
            <a:ext cx="9257919" cy="56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48769" y="6263306"/>
            <a:ext cx="6694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შრეების შემოწმებაზე დაფუძნებული მეთოდი</a:t>
            </a:r>
            <a:endParaRPr lang="en-US" dirty="0">
              <a:solidFill>
                <a:srgbClr val="FFC000"/>
              </a:solidFill>
              <a:latin typeface="! BPG LE Studio 02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59" y="379861"/>
            <a:ext cx="11310565" cy="882882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>
                <a:solidFill>
                  <a:srgbClr val="FF3300"/>
                </a:solidFill>
                <a:latin typeface="! BPG LE Studio 02" panose="020B0503020202020204" pitchFamily="34" charset="0"/>
              </a:rPr>
              <a:t>საინფორმაციო სისტემებში რისკების მართვის </a:t>
            </a:r>
            <a:r>
              <a:rPr lang="ka-GE" sz="30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კონცეფცია</a:t>
            </a:r>
            <a:endParaRPr lang="en-US" sz="3000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484" y="1692679"/>
            <a:ext cx="1190171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საინფორმაციო სისტემებში</a:t>
            </a:r>
            <a:r>
              <a:rPr lang="ka-GE" b="1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რისკების მართვის საშუალებები მოიცავს რისკების იდენტიფიკაციას, რაც წარმოადგენს რისკის შეფასების და ღონისძიებების განხორციელების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პროცესს,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რომელიც მიმართულია მისაღებ დონეზე რისკების შემცირებაზე. </a:t>
            </a:r>
            <a:endParaRPr lang="ka-GE" dirty="0" smtClean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ka-GE" dirty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რისკის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დროულად შეფასება და </a:t>
            </a:r>
            <a:r>
              <a:rPr lang="ka-GE" dirty="0">
                <a:latin typeface="! BPG LE Studio 02" panose="020B0503020202020204" pitchFamily="34" charset="0"/>
              </a:rPr>
              <a:t>საჭირო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ზომების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გატარება IT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მენეჯერებს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საშუა­ლებას აძლევს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დააბალანსონ </a:t>
            </a:r>
            <a:r>
              <a:rPr lang="ka-GE" dirty="0" err="1">
                <a:latin typeface="! BPG LE Studio 02" panose="020B0503020202020204" pitchFamily="34" charset="0"/>
                <a:ea typeface="Times New Roman" panose="02020603050405020304" pitchFamily="18" charset="0"/>
              </a:rPr>
              <a:t>ექსპლუატაციური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და ეკონომიკური დაცვის საშუალებების ხარჯები,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რაც </a:t>
            </a:r>
            <a:r>
              <a:rPr lang="ka-GE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უზრუნველყოფს ორგანიზაციის წარმა­ტებულ მუშაობას და მონაცემთა </a:t>
            </a:r>
            <a:r>
              <a:rPr lang="ka-GE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შენახვას. </a:t>
            </a:r>
            <a:endParaRPr lang="en-US" dirty="0">
              <a:effectLst/>
              <a:latin typeface="! BPG LE Studio 02" panose="020B05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1249" y="116117"/>
            <a:ext cx="3002416" cy="580573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შესავალი</a:t>
            </a:r>
            <a:endParaRPr lang="en-US" sz="3000" b="1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989" y="625978"/>
            <a:ext cx="11698514" cy="627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ka-GE" sz="2000" b="1" dirty="0">
                <a:solidFill>
                  <a:srgbClr val="FF33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ინფორმაცია</a:t>
            </a:r>
            <a:r>
              <a:rPr lang="ka-GE" sz="2000" dirty="0">
                <a:solidFill>
                  <a:srgbClr val="C00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წარმოადგენს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ცნობებს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რომლებიც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მიიღება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 err="1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გამოკვ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-ლევების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შეს­წავლის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ან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ექსპერიმენტის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შედეგად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სიახლეს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ფაქტებს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მონაცემებს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ბრძანებებს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ან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მონაცემთა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წარმოდგენის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სიმბოლოებს,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ცოდნას,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რომელიც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ცვლის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ფიზიკური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ან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გონებრივი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გამოცდილების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შედეგად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მიღებულ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კონცეფციას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endParaRPr lang="en-US" sz="2000" dirty="0" smtClean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ka-GE" sz="300" dirty="0" smtClean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ka-GE" sz="2000" b="1" dirty="0" smtClean="0">
                <a:solidFill>
                  <a:srgbClr val="FF33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უსაფრთხოება</a:t>
            </a:r>
            <a:r>
              <a:rPr lang="ka-GE" sz="2000" b="1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განი­საზღვრება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როგორც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თავისუფლება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საფრთხეთაგან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დაცულობა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თუ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გავაერ­თიანებთ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ამ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ორ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ცნებას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მივიღებთ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ინფორმაციული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უსაფრთხოების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განსაზღვრას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რომელიც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წარმოადგენს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არასანქცირებული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გამოყენების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ბოროტად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გამოყენების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ცნობების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ფაქტების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მონაცემების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ან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აპარატული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საშუალებების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შეცვლის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ან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მათ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წვდომაზე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მტყუნების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აღმოფხვრის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მიზნით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მიღებულ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ზომებს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endParaRPr lang="en-US" sz="2000" dirty="0" smtClean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ka-GE" sz="300" dirty="0" smtClean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ka-GE" sz="2000" b="1" dirty="0" smtClean="0">
                <a:solidFill>
                  <a:srgbClr val="FF33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ინფორმაციული</a:t>
            </a:r>
            <a:r>
              <a:rPr lang="ka-GE" sz="2000" b="1" dirty="0" smtClean="0">
                <a:solidFill>
                  <a:srgbClr val="FF33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b="1" dirty="0">
                <a:solidFill>
                  <a:srgbClr val="FF33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უსაფრთხოება</a:t>
            </a:r>
            <a:r>
              <a:rPr lang="ka-GE" sz="2000" dirty="0">
                <a:solidFill>
                  <a:srgbClr val="FF33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არ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უზრუნველყოფს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აბსოლუტურ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დაცვას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ინფორმაციული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უსაფრთხოება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არის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გამაფრთხილებელ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მოქმედებათა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ერთობლიობა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რომელიც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საშუალებას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იძლევა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დაცული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იქნას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ინფორ­მაცია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მოწყობილობები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საფრთხეთაგან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რომელიც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მოსალოდნელია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მათი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სუსტი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ადგილების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გამოყენებით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495" y="176518"/>
            <a:ext cx="2326590" cy="904939"/>
          </a:xfrm>
        </p:spPr>
        <p:txBody>
          <a:bodyPr>
            <a:normAutofit/>
          </a:bodyPr>
          <a:lstStyle/>
          <a:p>
            <a:pPr algn="ctr"/>
            <a:r>
              <a:rPr lang="ka-GE" sz="30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დასკვნა</a:t>
            </a:r>
            <a:endParaRPr lang="en-US" sz="3000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876" y="1255629"/>
            <a:ext cx="11509828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გაანალიზებულია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უსაფრთხოების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უზრუნველყოფის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სისტემის სტრუქტურის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კომბი­ნირებული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დონეები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endParaRPr lang="en-US" sz="2200" dirty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marL="342900" lvl="1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შემოთავაზებულია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შეტევების გამოვლენის სისტემები, რომლებიც დაფუძ­ნებულია  ქცევებში ანომალიების ძიების 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მეთოდზე და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წარმოდგენს ახალ მიდგომას მოსალოდნელი საფრთხეების შესახებ ცნობების გამოყენებისა და საინფორმაციო სისტე­მებზე შეტევების აღმო­ჩენის მიზნით. </a:t>
            </a:r>
            <a:endParaRPr lang="en-US" sz="2200" dirty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ინტეგრალური მიდგომის საფუძველზე შემუშავებულია შეტევების აღმომჩენი სისტემის ეფექტურობის გაზრდის 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მეთოდი. </a:t>
            </a:r>
            <a:endParaRPr lang="en-US" sz="2200" dirty="0">
              <a:latin typeface="! BPG LE Studio 02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წარმოდგენილია ­საინფორმაციო სისტე­მებში რის­კების მართვის კონცეფცია. </a:t>
            </a:r>
            <a:endParaRPr lang="en-US" sz="2200" dirty="0">
              <a:effectLst/>
              <a:latin typeface="! BPG LE Studio 02" panose="020B0503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976" y="151938"/>
            <a:ext cx="10951397" cy="963265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ინფორმაციული რესურსები, უსაფრთხოების </a:t>
            </a:r>
            <a:r>
              <a:rPr lang="en-US" sz="30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/>
            </a:r>
            <a:br>
              <a:rPr lang="en-US" sz="30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</a:br>
            <a:r>
              <a:rPr lang="ka-GE" sz="30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უზრუნველყოფის საკითხები</a:t>
            </a:r>
            <a:endParaRPr lang="en-US" sz="3000" b="1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203" y="1313645"/>
            <a:ext cx="7684027" cy="4862417"/>
            <a:chOff x="4894153" y="1700011"/>
            <a:chExt cx="6825802" cy="4289151"/>
          </a:xfrm>
        </p:grpSpPr>
        <p:sp>
          <p:nvSpPr>
            <p:cNvPr id="23" name="Rounded Rectangle 22"/>
            <p:cNvSpPr/>
            <p:nvPr/>
          </p:nvSpPr>
          <p:spPr>
            <a:xfrm>
              <a:off x="6928834" y="1700011"/>
              <a:ext cx="2202287" cy="57955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latin typeface="Bauhaus Mtavruli" pitchFamily="2" charset="0"/>
                </a:rPr>
                <a:t>usafrTxoeba</a:t>
              </a:r>
              <a:endParaRPr lang="en-US" sz="2400" b="1" dirty="0">
                <a:latin typeface="Bauhaus Mtavruli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894153" y="2202287"/>
              <a:ext cx="6825802" cy="6568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b="1" dirty="0" err="1" smtClean="0">
                  <a:latin typeface="Bauhaus Mtavruli" pitchFamily="2" charset="0"/>
                </a:rPr>
                <a:t>pirovnebis</a:t>
              </a:r>
              <a:r>
                <a:rPr lang="ka-GE" b="1" dirty="0" smtClean="0">
                  <a:latin typeface="Bauhaus Mtavruli" pitchFamily="2" charset="0"/>
                </a:rPr>
                <a:t>, </a:t>
              </a:r>
              <a:r>
                <a:rPr lang="ka-GE" b="1" dirty="0" err="1" smtClean="0">
                  <a:latin typeface="Bauhaus Mtavruli" pitchFamily="2" charset="0"/>
                </a:rPr>
                <a:t>dawesebulebis</a:t>
              </a:r>
              <a:r>
                <a:rPr lang="ka-GE" b="1" dirty="0" smtClean="0">
                  <a:latin typeface="Bauhaus Mtavruli" pitchFamily="2" charset="0"/>
                </a:rPr>
                <a:t>, </a:t>
              </a:r>
              <a:r>
                <a:rPr lang="ka-GE" b="1" dirty="0" err="1" smtClean="0">
                  <a:latin typeface="Bauhaus Mtavruli" pitchFamily="2" charset="0"/>
                </a:rPr>
                <a:t>saxelmwifos</a:t>
              </a:r>
              <a:r>
                <a:rPr lang="ka-GE" b="1" dirty="0" smtClean="0">
                  <a:latin typeface="Bauhaus Mtavruli" pitchFamily="2" charset="0"/>
                </a:rPr>
                <a:t> </a:t>
              </a:r>
              <a:r>
                <a:rPr lang="ka-GE" b="1" dirty="0" err="1" smtClean="0">
                  <a:latin typeface="Bauhaus Mtavruli" pitchFamily="2" charset="0"/>
                </a:rPr>
                <a:t>sasicocxlod</a:t>
              </a:r>
              <a:r>
                <a:rPr lang="ka-GE" b="1" dirty="0" smtClean="0">
                  <a:latin typeface="Bauhaus Mtavruli" pitchFamily="2" charset="0"/>
                </a:rPr>
                <a:t> </a:t>
              </a:r>
              <a:r>
                <a:rPr lang="ka-GE" b="1" dirty="0" err="1" smtClean="0">
                  <a:latin typeface="Bauhaus Mtavruli" pitchFamily="2" charset="0"/>
                </a:rPr>
                <a:t>mniSvne­­lovani</a:t>
              </a:r>
              <a:r>
                <a:rPr lang="ka-GE" b="1" dirty="0" smtClean="0">
                  <a:latin typeface="Bauhaus Mtavruli" pitchFamily="2" charset="0"/>
                </a:rPr>
                <a:t> </a:t>
              </a:r>
              <a:r>
                <a:rPr lang="ka-GE" b="1" dirty="0" err="1" smtClean="0">
                  <a:latin typeface="Bauhaus Mtavruli" pitchFamily="2" charset="0"/>
                </a:rPr>
                <a:t>interesebis</a:t>
              </a:r>
              <a:r>
                <a:rPr lang="ka-GE" b="1" dirty="0" smtClean="0">
                  <a:latin typeface="Bauhaus Mtavruli" pitchFamily="2" charset="0"/>
                </a:rPr>
                <a:t> </a:t>
              </a:r>
              <a:r>
                <a:rPr lang="ka-GE" b="1" dirty="0" err="1" smtClean="0">
                  <a:latin typeface="Bauhaus Mtavruli" pitchFamily="2" charset="0"/>
                </a:rPr>
                <a:t>dacva</a:t>
              </a:r>
              <a:r>
                <a:rPr lang="ka-GE" b="1" dirty="0" smtClean="0">
                  <a:latin typeface="Bauhaus Mtavruli" pitchFamily="2" charset="0"/>
                </a:rPr>
                <a:t> </a:t>
              </a:r>
              <a:r>
                <a:rPr lang="ka-GE" b="1" dirty="0" err="1" smtClean="0">
                  <a:latin typeface="Bauhaus Mtavruli" pitchFamily="2" charset="0"/>
                </a:rPr>
                <a:t>Sida</a:t>
              </a:r>
              <a:r>
                <a:rPr lang="ka-GE" b="1" dirty="0" smtClean="0">
                  <a:latin typeface="Bauhaus Mtavruli" pitchFamily="2" charset="0"/>
                </a:rPr>
                <a:t> </a:t>
              </a:r>
              <a:r>
                <a:rPr lang="ka-GE" b="1" dirty="0" err="1" smtClean="0">
                  <a:latin typeface="Bauhaus Mtavruli" pitchFamily="2" charset="0"/>
                </a:rPr>
                <a:t>da</a:t>
              </a:r>
              <a:r>
                <a:rPr lang="ka-GE" b="1" dirty="0" smtClean="0">
                  <a:latin typeface="Bauhaus Mtavruli" pitchFamily="2" charset="0"/>
                </a:rPr>
                <a:t> </a:t>
              </a:r>
              <a:r>
                <a:rPr lang="ka-GE" b="1" dirty="0" err="1" smtClean="0">
                  <a:latin typeface="Bauhaus Mtavruli" pitchFamily="2" charset="0"/>
                </a:rPr>
                <a:t>gare</a:t>
              </a:r>
              <a:r>
                <a:rPr lang="ka-GE" b="1" dirty="0" smtClean="0">
                  <a:latin typeface="Bauhaus Mtavruli" pitchFamily="2" charset="0"/>
                </a:rPr>
                <a:t> </a:t>
              </a:r>
              <a:r>
                <a:rPr lang="ka-GE" b="1" dirty="0" err="1" smtClean="0">
                  <a:latin typeface="Bauhaus Mtavruli" pitchFamily="2" charset="0"/>
                </a:rPr>
                <a:t>safrTxeTagan</a:t>
              </a:r>
              <a:endParaRPr lang="ka-GE" sz="2400" b="1" dirty="0">
                <a:latin typeface="Bauhaus Mtavruli" pitchFamily="2" charset="0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5628068" y="2859111"/>
              <a:ext cx="231819" cy="2962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7944299" y="2871990"/>
              <a:ext cx="233786" cy="4893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10545833" y="2839793"/>
              <a:ext cx="231819" cy="29621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23486" y="3168204"/>
              <a:ext cx="1640982" cy="4432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Bauhaus Mtavruli" pitchFamily="2" charset="0"/>
                </a:rPr>
                <a:t>pirovneba</a:t>
              </a:r>
              <a:endParaRPr 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716737" y="3376932"/>
              <a:ext cx="2688910" cy="5768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Bauhaus Mtavruli" pitchFamily="2" charset="0"/>
                </a:rPr>
                <a:t>matrialuri</a:t>
              </a:r>
              <a:r>
                <a:rPr lang="en-US" b="1" dirty="0" smtClean="0">
                  <a:latin typeface="Bauhaus Mtavruli" pitchFamily="2" charset="0"/>
                </a:rPr>
                <a:t> da </a:t>
              </a:r>
              <a:r>
                <a:rPr lang="en-US" b="1" dirty="0" err="1" smtClean="0">
                  <a:latin typeface="Bauhaus Mtavruli" pitchFamily="2" charset="0"/>
                </a:rPr>
                <a:t>finansuri</a:t>
              </a:r>
              <a:r>
                <a:rPr lang="en-US" b="1" dirty="0" smtClean="0">
                  <a:latin typeface="Bauhaus Mtavruli" pitchFamily="2" charset="0"/>
                </a:rPr>
                <a:t> </a:t>
              </a:r>
              <a:r>
                <a:rPr lang="en-US" b="1" dirty="0" err="1" smtClean="0">
                  <a:latin typeface="Bauhaus Mtavruli" pitchFamily="2" charset="0"/>
                </a:rPr>
                <a:t>resursebi</a:t>
              </a:r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9841251" y="3155324"/>
              <a:ext cx="1640982" cy="4432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Bauhaus Mtavruli" pitchFamily="2" charset="0"/>
                </a:rPr>
                <a:t>informacia</a:t>
              </a:r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160663" y="4348264"/>
              <a:ext cx="1816451" cy="4927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Bauhaus Mtavruli" pitchFamily="2" charset="0"/>
                </a:rPr>
                <a:t>safrTxeebi</a:t>
              </a:r>
              <a:endParaRPr lang="en-US" dirty="0"/>
            </a:p>
          </p:txBody>
        </p:sp>
        <p:sp>
          <p:nvSpPr>
            <p:cNvPr id="32" name="Down Arrow 31"/>
            <p:cNvSpPr/>
            <p:nvPr/>
          </p:nvSpPr>
          <p:spPr>
            <a:xfrm rot="19478975" flipH="1" flipV="1">
              <a:off x="5980903" y="3650632"/>
              <a:ext cx="233764" cy="8934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wn Arrow 32"/>
            <p:cNvSpPr/>
            <p:nvPr/>
          </p:nvSpPr>
          <p:spPr>
            <a:xfrm rot="2874611" flipH="1" flipV="1">
              <a:off x="10074284" y="3685331"/>
              <a:ext cx="233764" cy="8934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wn Arrow 33"/>
            <p:cNvSpPr/>
            <p:nvPr/>
          </p:nvSpPr>
          <p:spPr>
            <a:xfrm flipH="1" flipV="1">
              <a:off x="7944299" y="3939514"/>
              <a:ext cx="233764" cy="3389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830488" y="4753483"/>
              <a:ext cx="2476802" cy="12356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latin typeface="Bauhaus Mtavruli" pitchFamily="2" charset="0"/>
                </a:rPr>
                <a:t>p</a:t>
              </a:r>
              <a:r>
                <a:rPr lang="en-US" sz="1600" b="1" dirty="0" err="1" smtClean="0">
                  <a:latin typeface="Bauhaus Mtavruli" pitchFamily="2" charset="0"/>
                </a:rPr>
                <a:t>otenciuri</a:t>
              </a:r>
              <a:r>
                <a:rPr lang="en-US" sz="1600" b="1" dirty="0" smtClean="0">
                  <a:latin typeface="Bauhaus Mtavruli" pitchFamily="2" charset="0"/>
                </a:rPr>
                <a:t> an </a:t>
              </a:r>
              <a:r>
                <a:rPr lang="en-US" sz="1600" b="1" dirty="0" err="1" smtClean="0">
                  <a:latin typeface="Bauhaus Mtavruli" pitchFamily="2" charset="0"/>
                </a:rPr>
                <a:t>realuri</a:t>
              </a:r>
              <a:r>
                <a:rPr lang="en-US" sz="1600" b="1" dirty="0" smtClean="0">
                  <a:latin typeface="Bauhaus Mtavruli" pitchFamily="2" charset="0"/>
                </a:rPr>
                <a:t> </a:t>
              </a:r>
              <a:r>
                <a:rPr lang="en-US" sz="1600" b="1" dirty="0" err="1" smtClean="0">
                  <a:latin typeface="Bauhaus Mtavruli" pitchFamily="2" charset="0"/>
                </a:rPr>
                <a:t>zemoqmedeba</a:t>
              </a:r>
              <a:r>
                <a:rPr lang="en-US" sz="1600" b="1" dirty="0" smtClean="0">
                  <a:latin typeface="Bauhaus Mtavruli" pitchFamily="2" charset="0"/>
                </a:rPr>
                <a:t>, </a:t>
              </a:r>
              <a:r>
                <a:rPr lang="en-US" sz="1600" b="1" dirty="0" err="1">
                  <a:latin typeface="Bauhaus Mtavruli" pitchFamily="2" charset="0"/>
                </a:rPr>
                <a:t>r</a:t>
              </a:r>
              <a:r>
                <a:rPr lang="en-US" sz="1600" b="1" dirty="0" err="1" smtClean="0">
                  <a:latin typeface="Bauhaus Mtavruli" pitchFamily="2" charset="0"/>
                </a:rPr>
                <a:t>omelic</a:t>
              </a:r>
              <a:r>
                <a:rPr lang="en-US" sz="1600" b="1" dirty="0" smtClean="0">
                  <a:latin typeface="Bauhaus Mtavruli" pitchFamily="2" charset="0"/>
                </a:rPr>
                <a:t> </a:t>
              </a:r>
              <a:r>
                <a:rPr lang="en-US" sz="1600" b="1" dirty="0" err="1" smtClean="0">
                  <a:latin typeface="Bauhaus Mtavruli" pitchFamily="2" charset="0"/>
                </a:rPr>
                <a:t>iwvevs</a:t>
              </a:r>
              <a:r>
                <a:rPr lang="en-US" sz="1600" b="1" dirty="0" smtClean="0">
                  <a:latin typeface="Bauhaus Mtavruli" pitchFamily="2" charset="0"/>
                </a:rPr>
                <a:t> </a:t>
              </a:r>
              <a:r>
                <a:rPr lang="en-US" sz="1600" b="1" dirty="0" err="1" smtClean="0">
                  <a:latin typeface="Bauhaus Mtavruli" pitchFamily="2" charset="0"/>
                </a:rPr>
                <a:t>materialur</a:t>
              </a:r>
              <a:r>
                <a:rPr lang="en-US" sz="1600" b="1" dirty="0" smtClean="0">
                  <a:latin typeface="Bauhaus Mtavruli" pitchFamily="2" charset="0"/>
                </a:rPr>
                <a:t> an  </a:t>
              </a:r>
              <a:r>
                <a:rPr lang="en-US" sz="1600" b="1" dirty="0" err="1" smtClean="0">
                  <a:latin typeface="Bauhaus Mtavruli" pitchFamily="2" charset="0"/>
                </a:rPr>
                <a:t>moralur</a:t>
              </a:r>
              <a:r>
                <a:rPr lang="en-US" sz="1600" b="1" dirty="0" smtClean="0">
                  <a:latin typeface="Bauhaus Mtavruli" pitchFamily="2" charset="0"/>
                </a:rPr>
                <a:t> </a:t>
              </a:r>
              <a:r>
                <a:rPr lang="en-US" sz="1600" b="1" dirty="0" err="1" smtClean="0">
                  <a:latin typeface="Bauhaus Mtavruli" pitchFamily="2" charset="0"/>
                </a:rPr>
                <a:t>zarals</a:t>
              </a:r>
              <a:endParaRPr lang="en-US" sz="16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437663" y="1951820"/>
            <a:ext cx="35606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 </a:t>
            </a:r>
            <a:r>
              <a:rPr lang="ka-GE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უწყვეტი </a:t>
            </a:r>
            <a:endParaRPr lang="en-US" sz="2000" b="1" dirty="0" smtClean="0">
              <a:solidFill>
                <a:srgbClr val="002060"/>
              </a:solidFill>
              <a:latin typeface="! BPG LE Studio 02" panose="020B0503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 </a:t>
            </a:r>
            <a:r>
              <a:rPr lang="ka-GE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გეგმიური </a:t>
            </a:r>
            <a:endParaRPr lang="en-US" sz="2000" b="1" dirty="0" smtClean="0">
              <a:solidFill>
                <a:srgbClr val="002060"/>
              </a:solidFill>
              <a:latin typeface="! BPG LE Studio 02" panose="020B0503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 </a:t>
            </a:r>
            <a:r>
              <a:rPr lang="ka-GE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მიზანმიმართული </a:t>
            </a:r>
            <a:endParaRPr lang="en-US" sz="2000" b="1" dirty="0" smtClean="0">
              <a:solidFill>
                <a:srgbClr val="002060"/>
              </a:solidFill>
              <a:latin typeface="! BPG LE Studio 02" panose="020B0503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 </a:t>
            </a:r>
            <a:r>
              <a:rPr lang="ka-GE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კონკრეტული </a:t>
            </a:r>
            <a:endParaRPr lang="en-US" sz="2000" b="1" dirty="0" smtClean="0">
              <a:solidFill>
                <a:srgbClr val="002060"/>
              </a:solidFill>
              <a:latin typeface="! BPG LE Studio 02" panose="020B0503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 </a:t>
            </a:r>
            <a:r>
              <a:rPr lang="ka-GE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აქტიური</a:t>
            </a:r>
            <a:endParaRPr lang="en-US" sz="2000" b="1" dirty="0" smtClean="0">
              <a:solidFill>
                <a:srgbClr val="002060"/>
              </a:solidFill>
              <a:latin typeface="! BPG LE Studio 02" panose="020B0503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 </a:t>
            </a:r>
            <a:r>
              <a:rPr lang="ka-GE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საიმედო </a:t>
            </a:r>
            <a:endParaRPr lang="en-US" sz="2000" b="1" dirty="0" smtClean="0">
              <a:solidFill>
                <a:srgbClr val="002060"/>
              </a:solidFill>
              <a:latin typeface="! BPG LE Studio 02" panose="020B0503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 </a:t>
            </a:r>
            <a:r>
              <a:rPr lang="ka-GE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უნივერსალური </a:t>
            </a:r>
            <a:endParaRPr lang="en-US" sz="2000" b="1" dirty="0" smtClean="0">
              <a:solidFill>
                <a:srgbClr val="002060"/>
              </a:solidFill>
              <a:latin typeface="! BPG LE Studio 02" panose="020B0503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 </a:t>
            </a:r>
            <a:r>
              <a:rPr lang="ka-GE" sz="2000" b="1" dirty="0" smtClean="0">
                <a:solidFill>
                  <a:srgbClr val="002060"/>
                </a:solidFill>
                <a:latin typeface="! BPG LE Studio 02" panose="020B0503020202020204" pitchFamily="34" charset="0"/>
              </a:rPr>
              <a:t>კომპლექსური </a:t>
            </a:r>
            <a:endParaRPr lang="en-US" sz="2000" b="1" dirty="0">
              <a:solidFill>
                <a:srgbClr val="002060"/>
              </a:solidFill>
              <a:latin typeface="! BPG LE Studio 02" panose="020B0503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29160" y="6254244"/>
            <a:ext cx="6109365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ka-GE" sz="1600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ინფორმაციული</a:t>
            </a:r>
            <a:r>
              <a:rPr lang="ka-GE" sz="1600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600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უსაფრთხოების</a:t>
            </a:r>
            <a:r>
              <a:rPr lang="ka-GE" sz="1600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600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ზოგადი</a:t>
            </a:r>
            <a:r>
              <a:rPr lang="ka-GE" sz="1600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1600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სქემა</a:t>
            </a:r>
            <a:endParaRPr lang="en-US" sz="1600" dirty="0">
              <a:solidFill>
                <a:srgbClr val="FFC000"/>
              </a:solidFill>
              <a:effectLst/>
              <a:latin typeface="! BPG LE Studio 02" panose="020B05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42338" y="1384142"/>
            <a:ext cx="6249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ინფორ­მაციის</a:t>
            </a:r>
            <a:r>
              <a:rPr lang="ka-GE" b="1" dirty="0">
                <a:latin typeface="! BPG LE Studio 02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დაცვის</a:t>
            </a:r>
            <a:r>
              <a:rPr lang="ka-GE" b="1" dirty="0">
                <a:latin typeface="! BPG LE Studio 02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b="1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სისტემა უნდა იყოს:</a:t>
            </a:r>
            <a:endParaRPr lang="en-US" dirty="0">
              <a:latin typeface="! BPG LE Studio 02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246" y="65326"/>
            <a:ext cx="7489954" cy="689417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>
                <a:solidFill>
                  <a:srgbClr val="FF3300"/>
                </a:solidFill>
                <a:latin typeface="! BPG LE Studio 02" panose="020B0503020202020204" pitchFamily="34" charset="0"/>
              </a:rPr>
              <a:t>ინფორმაციული </a:t>
            </a:r>
            <a:r>
              <a:rPr lang="ka-GE" sz="30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რესურსი</a:t>
            </a:r>
            <a:endParaRPr lang="en-US" sz="3000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246" y="824901"/>
            <a:ext cx="1163995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200" dirty="0" smtClean="0">
                <a:latin typeface="! BPG LE Studio 02" panose="020B0503020202020204" pitchFamily="34" charset="0"/>
              </a:rPr>
              <a:t>ინფორმაციის </a:t>
            </a:r>
            <a:r>
              <a:rPr lang="ka-GE" sz="2200" dirty="0">
                <a:latin typeface="! BPG LE Studio 02" panose="020B0503020202020204" pitchFamily="34" charset="0"/>
              </a:rPr>
              <a:t>მიმართ კანონსაწინააღმდეგო მოქმედებები იწვევს მისი </a:t>
            </a:r>
            <a:r>
              <a:rPr lang="ka-GE" sz="2200" dirty="0" smtClean="0">
                <a:latin typeface="! BPG LE Studio 02" panose="020B0503020202020204" pitchFamily="34" charset="0"/>
              </a:rPr>
              <a:t>მთლიანობის, კონფიდენციალობის, </a:t>
            </a:r>
            <a:r>
              <a:rPr lang="ka-GE" sz="2200" dirty="0">
                <a:latin typeface="! BPG LE Studio 02" panose="020B0503020202020204" pitchFamily="34" charset="0"/>
              </a:rPr>
              <a:t>უტყუარობის და </a:t>
            </a:r>
            <a:r>
              <a:rPr lang="ka-GE" sz="2200" dirty="0" smtClean="0">
                <a:latin typeface="! BPG LE Studio 02" panose="020B0503020202020204" pitchFamily="34" charset="0"/>
              </a:rPr>
              <a:t>წვდომის </a:t>
            </a:r>
            <a:r>
              <a:rPr lang="ka-GE" sz="2200" dirty="0">
                <a:latin typeface="! BPG LE Studio 02" panose="020B0503020202020204" pitchFamily="34" charset="0"/>
              </a:rPr>
              <a:t>დარღვევას. </a:t>
            </a:r>
            <a:endParaRPr lang="ka-GE" sz="2200" dirty="0" smtClean="0">
              <a:latin typeface="! BPG LE Studio 02" panose="020B0503020202020204" pitchFamily="34" charset="0"/>
            </a:endParaRPr>
          </a:p>
          <a:p>
            <a:endParaRPr lang="en-US" sz="300" dirty="0">
              <a:latin typeface="! BPG LE Studio 02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200" dirty="0">
                <a:solidFill>
                  <a:srgbClr val="FFC000"/>
                </a:solidFill>
                <a:latin typeface="! BPG LE Studio 02" panose="020B0503020202020204" pitchFamily="34" charset="0"/>
              </a:rPr>
              <a:t>საფრთხე, მიყენებული ზარალის მიხედვით</a:t>
            </a:r>
            <a:r>
              <a:rPr lang="ka-GE" sz="2200" dirty="0">
                <a:latin typeface="! BPG LE Studio 02" panose="020B0503020202020204" pitchFamily="34" charset="0"/>
              </a:rPr>
              <a:t>, შეიძლება იყოს: უკიდურესი, </a:t>
            </a:r>
            <a:r>
              <a:rPr lang="ka-GE" sz="2200" dirty="0" smtClean="0">
                <a:latin typeface="! BPG LE Studio 02" panose="020B0503020202020204" pitchFamily="34" charset="0"/>
              </a:rPr>
              <a:t>მნიშვნელოვანი და უმნიშვნელო.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200" dirty="0" smtClean="0">
                <a:solidFill>
                  <a:srgbClr val="FFC000"/>
                </a:solidFill>
                <a:latin typeface="! BPG LE Studio 02" panose="020B0503020202020204" pitchFamily="34" charset="0"/>
              </a:rPr>
              <a:t>გაჩენის </a:t>
            </a:r>
            <a:r>
              <a:rPr lang="ka-GE" sz="2200" dirty="0">
                <a:solidFill>
                  <a:srgbClr val="FFC000"/>
                </a:solidFill>
                <a:latin typeface="! BPG LE Studio 02" panose="020B0503020202020204" pitchFamily="34" charset="0"/>
              </a:rPr>
              <a:t>მიზეზების მიხედვით</a:t>
            </a:r>
            <a:r>
              <a:rPr lang="ka-GE" sz="2200" dirty="0">
                <a:latin typeface="! BPG LE Studio 02" panose="020B0503020202020204" pitchFamily="34" charset="0"/>
              </a:rPr>
              <a:t>: სტიქიური უბედურებები; გამიზნული უბე­დურებები; </a:t>
            </a:r>
            <a:endParaRPr lang="en-US" sz="2200" dirty="0">
              <a:latin typeface="! BPG LE Studio 02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200" dirty="0">
                <a:solidFill>
                  <a:srgbClr val="FFC000"/>
                </a:solidFill>
                <a:latin typeface="! BPG LE Studio 02" panose="020B0503020202020204" pitchFamily="34" charset="0"/>
              </a:rPr>
              <a:t>მიყენებული </a:t>
            </a:r>
            <a:r>
              <a:rPr lang="ka-GE" sz="2200" dirty="0" smtClean="0">
                <a:solidFill>
                  <a:srgbClr val="FFC000"/>
                </a:solidFill>
                <a:latin typeface="! BPG LE Studio 02" panose="020B0503020202020204" pitchFamily="34" charset="0"/>
              </a:rPr>
              <a:t>ხასიათის </a:t>
            </a:r>
            <a:r>
              <a:rPr lang="ka-GE" sz="2200" dirty="0">
                <a:solidFill>
                  <a:srgbClr val="FFC000"/>
                </a:solidFill>
                <a:latin typeface="! BPG LE Studio 02" panose="020B0503020202020204" pitchFamily="34" charset="0"/>
              </a:rPr>
              <a:t>მიხედვით</a:t>
            </a:r>
            <a:r>
              <a:rPr lang="ka-GE" sz="2200" dirty="0">
                <a:latin typeface="! BPG LE Studio 02" panose="020B0503020202020204" pitchFamily="34" charset="0"/>
              </a:rPr>
              <a:t>: მატერიალური; მორალური; </a:t>
            </a:r>
            <a:endParaRPr lang="en-US" sz="2200" dirty="0">
              <a:latin typeface="! BPG LE Studio 02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200" dirty="0">
                <a:solidFill>
                  <a:srgbClr val="FFC000"/>
                </a:solidFill>
                <a:latin typeface="! BPG LE Studio 02" panose="020B0503020202020204" pitchFamily="34" charset="0"/>
              </a:rPr>
              <a:t>ზემოქმედებების ხასიათის მიხედვით</a:t>
            </a:r>
            <a:r>
              <a:rPr lang="ka-GE" sz="2200" dirty="0">
                <a:latin typeface="! BPG LE Studio 02" panose="020B0503020202020204" pitchFamily="34" charset="0"/>
              </a:rPr>
              <a:t>: აქტიური; პასიური; </a:t>
            </a:r>
            <a:endParaRPr lang="en-US" sz="2200" dirty="0">
              <a:latin typeface="! BPG LE Studio 02" panose="020B05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200" dirty="0">
                <a:solidFill>
                  <a:srgbClr val="FFC000"/>
                </a:solidFill>
                <a:latin typeface="! BPG LE Studio 02" panose="020B0503020202020204" pitchFamily="34" charset="0"/>
              </a:rPr>
              <a:t>ობიექტთან მიმართებაში</a:t>
            </a:r>
            <a:r>
              <a:rPr lang="ka-GE" sz="2200" dirty="0">
                <a:latin typeface="! BPG LE Studio 02" panose="020B0503020202020204" pitchFamily="34" charset="0"/>
              </a:rPr>
              <a:t>: შიდა; გარე; </a:t>
            </a:r>
            <a:endParaRPr lang="en-US" sz="2200" dirty="0">
              <a:latin typeface="! BPG LE Studio 02" panose="020B0503020202020204" pitchFamily="34" charset="0"/>
            </a:endParaRPr>
          </a:p>
          <a:p>
            <a:pPr algn="just"/>
            <a:endParaRPr lang="ka-GE" sz="300" dirty="0">
              <a:latin typeface="! BPG LE Studio 02" panose="020B0503020202020204" pitchFamily="34" charset="0"/>
            </a:endParaRPr>
          </a:p>
          <a:p>
            <a:pPr algn="just"/>
            <a:r>
              <a:rPr lang="ka-GE" sz="2200" dirty="0" smtClean="0">
                <a:latin typeface="! BPG LE Studio 02" panose="020B0503020202020204" pitchFamily="34" charset="0"/>
              </a:rPr>
              <a:t>შიდა და გარე საფრთხეების თანაფარდობა საშუალოდ შეიძლება შემდეგი სახით დახასიათდეს: </a:t>
            </a:r>
            <a:endParaRPr lang="en-US" sz="2200" dirty="0" smtClean="0">
              <a:latin typeface="! BPG LE Studio 02" panose="020B0503020202020204" pitchFamily="34" charset="0"/>
            </a:endParaRPr>
          </a:p>
          <a:p>
            <a:pPr algn="just"/>
            <a:r>
              <a:rPr lang="ka-GE" sz="2200" dirty="0" smtClean="0">
                <a:latin typeface="! BPG LE Studio 02" panose="020B0503020202020204" pitchFamily="34" charset="0"/>
              </a:rPr>
              <a:t>- საფრთხეთა </a:t>
            </a:r>
            <a:r>
              <a:rPr lang="ka-GE" sz="2200" b="1" dirty="0" smtClean="0">
                <a:solidFill>
                  <a:srgbClr val="FF0000"/>
                </a:solidFill>
                <a:latin typeface="! BPG LE Studio 02" panose="020B0503020202020204" pitchFamily="34" charset="0"/>
              </a:rPr>
              <a:t>82% </a:t>
            </a:r>
            <a:r>
              <a:rPr lang="ka-GE" sz="2200" dirty="0" smtClean="0">
                <a:latin typeface="! BPG LE Studio 02" panose="020B0503020202020204" pitchFamily="34" charset="0"/>
              </a:rPr>
              <a:t>ხორციელდება ფირმის საკუთარი თანამშრომლების მიერ, მათი პირდაპირი ან შუალედური მონაწილეობით;</a:t>
            </a:r>
            <a:endParaRPr lang="en-US" sz="2200" dirty="0" smtClean="0">
              <a:latin typeface="! BPG LE Studio 02" panose="020B0503020202020204" pitchFamily="34" charset="0"/>
            </a:endParaRPr>
          </a:p>
          <a:p>
            <a:pPr algn="just"/>
            <a:r>
              <a:rPr lang="ka-GE" sz="2200" dirty="0" smtClean="0">
                <a:latin typeface="! BPG LE Studio 02" panose="020B0503020202020204" pitchFamily="34" charset="0"/>
              </a:rPr>
              <a:t>- </a:t>
            </a:r>
            <a:r>
              <a:rPr lang="ka-GE" sz="2200" b="1" dirty="0" smtClean="0">
                <a:solidFill>
                  <a:srgbClr val="FF0000"/>
                </a:solidFill>
                <a:latin typeface="! BPG LE Studio 02" panose="020B0503020202020204" pitchFamily="34" charset="0"/>
              </a:rPr>
              <a:t>17%</a:t>
            </a:r>
            <a:r>
              <a:rPr lang="ka-GE" sz="2200" dirty="0" smtClean="0">
                <a:solidFill>
                  <a:srgbClr val="FF0000"/>
                </a:solidFill>
                <a:latin typeface="! BPG LE Studio 02" panose="020B0503020202020204" pitchFamily="34" charset="0"/>
              </a:rPr>
              <a:t> </a:t>
            </a:r>
            <a:r>
              <a:rPr lang="ka-GE" sz="2200" dirty="0" smtClean="0">
                <a:latin typeface="! BPG LE Studio 02" panose="020B0503020202020204" pitchFamily="34" charset="0"/>
              </a:rPr>
              <a:t>ხორციელდება გარედან;</a:t>
            </a:r>
            <a:endParaRPr lang="en-US" sz="2200" dirty="0" smtClean="0">
              <a:latin typeface="! BPG LE Studio 02" panose="020B0503020202020204" pitchFamily="34" charset="0"/>
            </a:endParaRPr>
          </a:p>
          <a:p>
            <a:pPr algn="just"/>
            <a:r>
              <a:rPr lang="ka-GE" sz="2200" dirty="0" smtClean="0">
                <a:latin typeface="! BPG LE Studio 02" panose="020B0503020202020204" pitchFamily="34" charset="0"/>
              </a:rPr>
              <a:t>- </a:t>
            </a:r>
            <a:r>
              <a:rPr lang="ka-GE" sz="2200" b="1" dirty="0" smtClean="0">
                <a:solidFill>
                  <a:srgbClr val="FF0000"/>
                </a:solidFill>
                <a:latin typeface="! BPG LE Studio 02" panose="020B0503020202020204" pitchFamily="34" charset="0"/>
              </a:rPr>
              <a:t>1%</a:t>
            </a:r>
            <a:r>
              <a:rPr lang="ka-GE" sz="2200" dirty="0" smtClean="0">
                <a:solidFill>
                  <a:srgbClr val="FF0000"/>
                </a:solidFill>
                <a:latin typeface="! BPG LE Studio 02" panose="020B0503020202020204" pitchFamily="34" charset="0"/>
              </a:rPr>
              <a:t> </a:t>
            </a:r>
            <a:r>
              <a:rPr lang="ka-GE" sz="2200" dirty="0" smtClean="0">
                <a:latin typeface="! BPG LE Studio 02" panose="020B0503020202020204" pitchFamily="34" charset="0"/>
              </a:rPr>
              <a:t>ხორციელდება შემთხვევითი პირების მიერ.</a:t>
            </a:r>
            <a:endParaRPr lang="en-US" sz="2200" dirty="0" smtClean="0">
              <a:latin typeface="! BPG LE Studio 02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Confidentiel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9569" y="184188"/>
            <a:ext cx="1834983" cy="1913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566958" y="1903446"/>
            <a:ext cx="11044467" cy="3307183"/>
            <a:chOff x="378165" y="2324360"/>
            <a:chExt cx="11481135" cy="3403314"/>
          </a:xfrm>
        </p:grpSpPr>
        <p:sp>
          <p:nvSpPr>
            <p:cNvPr id="3" name="Rounded Rectangle 2"/>
            <p:cNvSpPr/>
            <p:nvPr/>
          </p:nvSpPr>
          <p:spPr>
            <a:xfrm>
              <a:off x="4044268" y="2324360"/>
              <a:ext cx="4107543" cy="4644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2400" dirty="0" smtClean="0">
                  <a:solidFill>
                    <a:srgbClr val="FF3300"/>
                  </a:solidFill>
                </a:rPr>
                <a:t>ინფორმაციის </a:t>
              </a:r>
              <a:r>
                <a:rPr lang="ka-GE" sz="2400" b="1" dirty="0" smtClean="0">
                  <a:solidFill>
                    <a:srgbClr val="FF3300"/>
                  </a:solidFill>
                </a:rPr>
                <a:t>საფრთხეები</a:t>
              </a:r>
              <a:endParaRPr lang="en-US" sz="2400" dirty="0">
                <a:solidFill>
                  <a:srgbClr val="FF33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214344" y="2941589"/>
              <a:ext cx="5767389" cy="4644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2400" dirty="0" smtClean="0">
                  <a:solidFill>
                    <a:srgbClr val="FF3300"/>
                  </a:solidFill>
                </a:rPr>
                <a:t>ვლინდება შედეგი სახის დარღვევები</a:t>
              </a:r>
              <a:endParaRPr lang="en-US" sz="2400" dirty="0">
                <a:solidFill>
                  <a:srgbClr val="FF3300"/>
                </a:solidFill>
              </a:endParaRPr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378165" y="3651408"/>
              <a:ext cx="2831985" cy="490724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dirty="0" smtClean="0">
                  <a:solidFill>
                    <a:srgbClr val="FF3300"/>
                  </a:solidFill>
                </a:rPr>
                <a:t>კონფიდენციალურობა</a:t>
              </a:r>
              <a:endParaRPr lang="en-US" dirty="0">
                <a:solidFill>
                  <a:srgbClr val="FF3300"/>
                </a:solidFill>
              </a:endParaRPr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3266053" y="3651408"/>
              <a:ext cx="2831985" cy="490724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2000" dirty="0" smtClean="0">
                  <a:solidFill>
                    <a:srgbClr val="FF3300"/>
                  </a:solidFill>
                </a:rPr>
                <a:t>უტყუარობა</a:t>
              </a:r>
              <a:endParaRPr lang="en-US" sz="2000" dirty="0">
                <a:solidFill>
                  <a:srgbClr val="FF3300"/>
                </a:solidFill>
              </a:endParaRPr>
            </a:p>
          </p:txBody>
        </p:sp>
        <p:sp>
          <p:nvSpPr>
            <p:cNvPr id="9" name="Round Same Side Corner Rectangle 8"/>
            <p:cNvSpPr/>
            <p:nvPr/>
          </p:nvSpPr>
          <p:spPr>
            <a:xfrm>
              <a:off x="6153941" y="3645563"/>
              <a:ext cx="2831985" cy="490724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2000" dirty="0" smtClean="0">
                  <a:solidFill>
                    <a:srgbClr val="FF3300"/>
                  </a:solidFill>
                </a:rPr>
                <a:t>მთლიანობა</a:t>
              </a:r>
              <a:endParaRPr lang="en-US" sz="2000" dirty="0">
                <a:solidFill>
                  <a:srgbClr val="FF3300"/>
                </a:solidFill>
              </a:endParaRPr>
            </a:p>
          </p:txBody>
        </p:sp>
        <p:sp>
          <p:nvSpPr>
            <p:cNvPr id="10" name="Round Same Side Corner Rectangle 9"/>
            <p:cNvSpPr/>
            <p:nvPr/>
          </p:nvSpPr>
          <p:spPr>
            <a:xfrm>
              <a:off x="9027315" y="3642813"/>
              <a:ext cx="2831985" cy="490724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a-GE" sz="2000" dirty="0" smtClean="0">
                  <a:solidFill>
                    <a:srgbClr val="FF3300"/>
                  </a:solidFill>
                </a:rPr>
                <a:t>წვდომა</a:t>
              </a:r>
              <a:endParaRPr lang="en-US" sz="2000" dirty="0">
                <a:solidFill>
                  <a:srgbClr val="FF3300"/>
                </a:solidFill>
              </a:endParaRPr>
            </a:p>
          </p:txBody>
        </p:sp>
        <p:sp>
          <p:nvSpPr>
            <p:cNvPr id="13" name="Flowchart: Document 12"/>
            <p:cNvSpPr/>
            <p:nvPr/>
          </p:nvSpPr>
          <p:spPr>
            <a:xfrm>
              <a:off x="656911" y="4206107"/>
              <a:ext cx="2274492" cy="1521567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a-GE" dirty="0" smtClean="0"/>
                <a:t>გახმაურება</a:t>
              </a:r>
            </a:p>
            <a:p>
              <a:r>
                <a:rPr lang="ka-GE" dirty="0" smtClean="0"/>
                <a:t>გაჟონვა</a:t>
              </a:r>
            </a:p>
            <a:p>
              <a:r>
                <a:rPr lang="ka-GE" dirty="0" smtClean="0"/>
                <a:t>არასანქცირებული წვდომა</a:t>
              </a:r>
              <a:endParaRPr lang="en-US" dirty="0"/>
            </a:p>
          </p:txBody>
        </p:sp>
        <p:sp>
          <p:nvSpPr>
            <p:cNvPr id="14" name="Flowchart: Document 13"/>
            <p:cNvSpPr/>
            <p:nvPr/>
          </p:nvSpPr>
          <p:spPr>
            <a:xfrm>
              <a:off x="3544799" y="4206107"/>
              <a:ext cx="2274492" cy="1091607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a-GE" dirty="0" smtClean="0"/>
                <a:t>ფალსიფიკაცია</a:t>
              </a:r>
            </a:p>
            <a:p>
              <a:r>
                <a:rPr lang="ka-GE" dirty="0" smtClean="0"/>
                <a:t>გაყალბება</a:t>
              </a:r>
            </a:p>
            <a:p>
              <a:r>
                <a:rPr lang="ka-GE" dirty="0" smtClean="0"/>
                <a:t>თაღლითობა</a:t>
              </a:r>
              <a:endParaRPr lang="en-US" dirty="0"/>
            </a:p>
          </p:txBody>
        </p:sp>
        <p:sp>
          <p:nvSpPr>
            <p:cNvPr id="15" name="Flowchart: Document 14"/>
            <p:cNvSpPr/>
            <p:nvPr/>
          </p:nvSpPr>
          <p:spPr>
            <a:xfrm>
              <a:off x="6475292" y="4200726"/>
              <a:ext cx="2274492" cy="1091607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a-GE" dirty="0" smtClean="0"/>
                <a:t>დამახინჯება</a:t>
              </a:r>
            </a:p>
            <a:p>
              <a:r>
                <a:rPr lang="ka-GE" dirty="0" smtClean="0"/>
                <a:t>შეცდომა</a:t>
              </a:r>
            </a:p>
            <a:p>
              <a:r>
                <a:rPr lang="ka-GE" dirty="0" smtClean="0"/>
                <a:t>დაკარგვა</a:t>
              </a:r>
              <a:endParaRPr lang="en-US" dirty="0"/>
            </a:p>
          </p:txBody>
        </p:sp>
        <p:sp>
          <p:nvSpPr>
            <p:cNvPr id="16" name="Flowchart: Document 15"/>
            <p:cNvSpPr/>
            <p:nvPr/>
          </p:nvSpPr>
          <p:spPr>
            <a:xfrm>
              <a:off x="9306061" y="4200726"/>
              <a:ext cx="2274492" cy="1091607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a-GE" dirty="0" smtClean="0"/>
                <a:t>დარღვევის</a:t>
              </a:r>
            </a:p>
            <a:p>
              <a:r>
                <a:rPr lang="ka-GE" dirty="0" smtClean="0"/>
                <a:t>აკრძალვა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30317" y="5843627"/>
            <a:ext cx="4705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dirty="0" smtClean="0">
                <a:solidFill>
                  <a:srgbClr val="FFC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ინფორმაციის</a:t>
            </a:r>
            <a:r>
              <a:rPr lang="ka-GE" sz="2000" dirty="0" smtClean="0">
                <a:solidFill>
                  <a:srgbClr val="FFC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000" dirty="0">
                <a:solidFill>
                  <a:srgbClr val="FFC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საფრთხეთა</a:t>
            </a:r>
            <a:r>
              <a:rPr lang="ka-GE" sz="2000" dirty="0">
                <a:solidFill>
                  <a:srgbClr val="FFC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a-GE" sz="2000" dirty="0">
                <a:solidFill>
                  <a:srgbClr val="FFC000"/>
                </a:solidFill>
                <a:ea typeface="Times New Roman" panose="02020603050405020304" pitchFamily="18" charset="0"/>
                <a:cs typeface="Sylfaen" panose="010A0502050306030303" pitchFamily="18" charset="0"/>
              </a:rPr>
              <a:t>გამოვლენა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9593" y="453898"/>
            <a:ext cx="716895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3000" b="1" dirty="0">
                <a:solidFill>
                  <a:srgbClr val="FF3300"/>
                </a:solidFill>
                <a:latin typeface="! BPG LE Studio 02" panose="020B0503020202020204" pitchFamily="34" charset="0"/>
              </a:rPr>
              <a:t>საფრთხეების კლასიფიკაცია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564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54287"/>
            <a:ext cx="11700933" cy="121571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000" b="1" dirty="0">
                <a:solidFill>
                  <a:srgbClr val="FF3300"/>
                </a:solidFill>
                <a:latin typeface="! BPG LE Studio 02" panose="020B0503020202020204" pitchFamily="34" charset="0"/>
              </a:rPr>
              <a:t>საქსელო </a:t>
            </a:r>
            <a:r>
              <a:rPr lang="ka-GE" sz="30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რესურსების </a:t>
            </a:r>
            <a:r>
              <a:rPr lang="ka-GE" sz="3000" b="1" dirty="0">
                <a:solidFill>
                  <a:srgbClr val="FF3300"/>
                </a:solidFill>
                <a:latin typeface="! BPG LE Studio 02" panose="020B0503020202020204" pitchFamily="34" charset="0"/>
              </a:rPr>
              <a:t>დაცვის პრობლემები და ამოცანები </a:t>
            </a:r>
            <a:r>
              <a:rPr lang="ka-GE" sz="30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თანამედ­როვე კორპო­რა­ციულ ქსელებში</a:t>
            </a:r>
            <a:endParaRPr lang="en-US" sz="3000" dirty="0">
              <a:latin typeface="! BPG LE Studio 02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066" y="1349547"/>
            <a:ext cx="117009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ნებისმიერი ტიპის 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ქსელის მუშაობის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პროცესში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აუცილებელია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რომ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მონაცემები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დარჩეს უცვლელი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მნიშვნელოვანია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არა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მხოლოდ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კონფიდენციალური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ინფორმაციის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დაცვა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არამედ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ქსელის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სრულ-ყოფილად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ფუნქციონირება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ქსელი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საჭიროებს დაცვას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შემთხვევითი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ან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წინასწარ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დაგეგმილი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დაზიანებისაგან.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ქსელის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დაცვის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სისტემა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უნდა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აიგოს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ისეთი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სახით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რომ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ადამიანები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მუშაობის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პროცესში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სირთულეების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წინაშე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არ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აღმოჩნდნენ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ყველაზე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დიდ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საშიშროებას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ქსელის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უსაფრთხოებისათვის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წარმოადგენს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: </a:t>
            </a:r>
            <a:endParaRPr lang="en-US" sz="2000" dirty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ka-GE" sz="2000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არასანქცირებული</a:t>
            </a:r>
            <a:r>
              <a:rPr lang="ka-GE" sz="2000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წვდომა</a:t>
            </a:r>
            <a:r>
              <a:rPr lang="ka-GE" sz="2000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ka-GE" sz="2000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ელექტრო მოსმენა</a:t>
            </a:r>
            <a:r>
              <a:rPr lang="ka-GE" sz="2000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ka-GE" sz="2000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დატაცება</a:t>
            </a:r>
            <a:r>
              <a:rPr lang="ka-GE" sz="2000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12000"/>
              </a:lnSpc>
              <a:spcAft>
                <a:spcPts val="0"/>
              </a:spcAft>
              <a:buFontTx/>
              <a:buChar char="-"/>
            </a:pPr>
            <a:r>
              <a:rPr lang="ka-GE" sz="2000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წინასწარ </a:t>
            </a:r>
            <a:r>
              <a:rPr lang="ka-GE" sz="2000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გამიზნული</a:t>
            </a:r>
            <a:r>
              <a:rPr lang="ka-GE" sz="2000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ან</a:t>
            </a:r>
            <a:r>
              <a:rPr lang="ka-GE" sz="2000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გაუაზრებელი</a:t>
            </a:r>
            <a:r>
              <a:rPr lang="ka-GE" sz="2000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დაზიანება</a:t>
            </a:r>
            <a:r>
              <a:rPr lang="ka-GE" sz="2000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.</a:t>
            </a:r>
            <a:endParaRPr lang="ka-GE" sz="2000" dirty="0">
              <a:solidFill>
                <a:srgbClr val="FFC000"/>
              </a:solidFill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spcAft>
                <a:spcPts val="0"/>
              </a:spcAft>
            </a:pP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ადმინისტრატორის</a:t>
            </a:r>
            <a:r>
              <a:rPr lang="ka-GE" sz="20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ამოცანაა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-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იმის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გარანტირება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რომ ქსელი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- საინფორმაციო სისტემა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იყოს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საიმედო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უსაფრთხო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ინსტრუმენტი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მომხმარებელთათვის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! BPG LE Studio 02" panose="020B05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294" y="213942"/>
            <a:ext cx="9522105" cy="1025956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200" b="1" dirty="0">
                <a:solidFill>
                  <a:srgbClr val="FF3300"/>
                </a:solidFill>
                <a:latin typeface="! BPG LE Studio 02" panose="020B0503020202020204" pitchFamily="34" charset="0"/>
              </a:rPr>
              <a:t>ინფორმაციული და ქსელო რესურსების საფრთხეები, შეტევის </a:t>
            </a:r>
            <a:r>
              <a:rPr lang="ka-GE" sz="32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სახეები </a:t>
            </a:r>
            <a:endParaRPr lang="en-US" sz="3200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015" y="1467170"/>
            <a:ext cx="11999472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კომპიუტერული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სისტემის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მუშაობის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პროცესში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ხშირად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აღიძვრება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სხვადასხვა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სახის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მიზეზებით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გამოწვეული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პრობლემები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რაც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იწვევს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მატერიალურ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ან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მორალურ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ზარალს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ამიტომ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ამ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მოვლენებს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მათი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აღძვრის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მიზეზისგან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დამოუკიდებლად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შეიძლება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ვუწოდოთ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თავდასხმები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endParaRPr lang="en-US" sz="2000" dirty="0" smtClean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000" dirty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არსებობს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თავდასხმის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ოთხი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ძირითადი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კატეგორია</a:t>
            </a:r>
            <a:r>
              <a:rPr lang="ka-GE" sz="20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: </a:t>
            </a:r>
            <a:endParaRPr lang="en-US" sz="2000" dirty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4037" y="3972832"/>
            <a:ext cx="9607972" cy="2243659"/>
            <a:chOff x="846750" y="4263117"/>
            <a:chExt cx="9607972" cy="2243659"/>
          </a:xfrm>
        </p:grpSpPr>
        <p:sp>
          <p:nvSpPr>
            <p:cNvPr id="5" name="Блок-схема: знак завершения 6"/>
            <p:cNvSpPr/>
            <p:nvPr/>
          </p:nvSpPr>
          <p:spPr>
            <a:xfrm>
              <a:off x="846750" y="4263117"/>
              <a:ext cx="2380343" cy="1020082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a-GE" sz="20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თავდასხმა</a:t>
              </a:r>
              <a:r>
                <a:rPr lang="ka-GE" sz="2000" dirty="0" smtClean="0">
                  <a:solidFill>
                    <a:schemeClr val="tx1"/>
                  </a:solidFill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ka-GE" sz="20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მოდიფიკაციაზე</a:t>
              </a:r>
              <a:r>
                <a:rPr lang="ka-GE" sz="2000" dirty="0" smtClean="0">
                  <a:solidFill>
                    <a:schemeClr val="tx1"/>
                  </a:solidFill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4" name="Блок-схема: знак завершения 5"/>
            <p:cNvSpPr/>
            <p:nvPr/>
          </p:nvSpPr>
          <p:spPr>
            <a:xfrm>
              <a:off x="3036958" y="4567918"/>
              <a:ext cx="2592288" cy="1020082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a-GE" sz="20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თავდასხმა</a:t>
              </a:r>
              <a:r>
                <a:rPr lang="ka-GE" sz="2000" dirty="0" smtClean="0">
                  <a:solidFill>
                    <a:schemeClr val="tx1"/>
                  </a:solidFill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ka-GE" sz="20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წვდომაზე</a:t>
              </a:r>
              <a:r>
                <a:rPr lang="ka-GE" sz="2000" dirty="0" smtClean="0">
                  <a:solidFill>
                    <a:schemeClr val="tx1"/>
                  </a:solidFill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7" name="Блок-схема: знак завершения 10"/>
            <p:cNvSpPr/>
            <p:nvPr/>
          </p:nvSpPr>
          <p:spPr>
            <a:xfrm>
              <a:off x="5374658" y="5092619"/>
              <a:ext cx="2592288" cy="1020082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a-GE" sz="20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თავდასხმა</a:t>
              </a:r>
              <a:r>
                <a:rPr lang="ka-GE" sz="2000" dirty="0" smtClean="0">
                  <a:solidFill>
                    <a:schemeClr val="tx1"/>
                  </a:solidFill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ka-GE" sz="20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ვალდებულებათაგან</a:t>
              </a:r>
              <a:r>
                <a:rPr lang="ka-GE" sz="2000" dirty="0" smtClean="0">
                  <a:solidFill>
                    <a:schemeClr val="tx1"/>
                  </a:solidFill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ka-GE" sz="20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მტყუნებაზე</a:t>
              </a:r>
              <a:r>
                <a:rPr lang="ka-GE" sz="2000" dirty="0" smtClean="0">
                  <a:solidFill>
                    <a:schemeClr val="tx1"/>
                  </a:solidFill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endParaRPr lang="en-US" sz="2000" dirty="0"/>
            </a:p>
          </p:txBody>
        </p:sp>
        <p:sp>
          <p:nvSpPr>
            <p:cNvPr id="6" name="Блок-схема: знак завершения 8"/>
            <p:cNvSpPr/>
            <p:nvPr/>
          </p:nvSpPr>
          <p:spPr>
            <a:xfrm>
              <a:off x="7790426" y="5486402"/>
              <a:ext cx="2664296" cy="1020374"/>
            </a:xfrm>
            <a:prstGeom prst="flowChartTerminator">
              <a:avLst/>
            </a:prstGeom>
            <a:solidFill>
              <a:schemeClr val="accent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a-GE" sz="20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თავდასხმა</a:t>
              </a:r>
              <a:r>
                <a:rPr lang="ka-GE" sz="2000" dirty="0" smtClean="0">
                  <a:solidFill>
                    <a:schemeClr val="tx1"/>
                  </a:solidFill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ka-GE" sz="20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მომსახურეობის</a:t>
              </a:r>
              <a:r>
                <a:rPr lang="ka-GE" sz="2000" dirty="0" smtClean="0">
                  <a:solidFill>
                    <a:schemeClr val="tx1"/>
                  </a:solidFill>
                  <a:latin typeface="Sylfaen" pitchFamily="18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ka-GE" sz="200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Sylfaen" pitchFamily="18" charset="0"/>
                </a:rPr>
                <a:t>მტყუნებაზე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76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379" y="507574"/>
            <a:ext cx="10647510" cy="753034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>
                <a:solidFill>
                  <a:srgbClr val="FF3300"/>
                </a:solidFill>
                <a:latin typeface="! BPG LE Studio 02" panose="020B0503020202020204" pitchFamily="34" charset="0"/>
              </a:rPr>
              <a:t>ქსელურ სისტემებზე თავდასხმის </a:t>
            </a:r>
            <a:r>
              <a:rPr lang="ka-GE" sz="3000" b="1" dirty="0" smtClean="0">
                <a:solidFill>
                  <a:srgbClr val="FF3300"/>
                </a:solidFill>
                <a:latin typeface="! BPG LE Studio 02" panose="020B0503020202020204" pitchFamily="34" charset="0"/>
              </a:rPr>
              <a:t>მეთოდები</a:t>
            </a:r>
            <a:endParaRPr lang="en-US" sz="3000" dirty="0">
              <a:solidFill>
                <a:srgbClr val="FF3300"/>
              </a:solidFill>
              <a:latin typeface="! BPG LE Studio 02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493" y="1766884"/>
            <a:ext cx="11739283" cy="4203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ka-GE" sz="2200" b="1" i="1" u="sng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სუსტი</a:t>
            </a:r>
            <a:r>
              <a:rPr lang="ka-GE" sz="2200" b="1" i="1" u="sng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b="1" i="1" u="sng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პაროლი</a:t>
            </a:r>
            <a:r>
              <a:rPr lang="ka-GE" sz="2200" b="1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-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ყველაზე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ზოგადი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ხერხია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სამწუხაროდ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ბევრმა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არ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იცის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როგორ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აირჩიოს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ძლიერი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პაროლი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endParaRPr lang="ka-GE" sz="2200" dirty="0" smtClean="0">
              <a:latin typeface="! BPG LE Studio 02" panose="020B0503020202020204" pitchFamily="34" charset="0"/>
              <a:ea typeface="Times New Roman" panose="02020603050405020304" pitchFamily="18" charset="0"/>
              <a:cs typeface="Sylfaen" panose="010A0502050306030303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ka-GE" sz="2200" b="1" i="1" u="sng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პროგრამირების</a:t>
            </a:r>
            <a:r>
              <a:rPr lang="ka-GE" sz="2200" b="1" i="1" u="sng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b="1" i="1" u="sng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დეფექტები</a:t>
            </a:r>
            <a:r>
              <a:rPr lang="ka-GE" sz="2200" b="1" i="1" dirty="0" smtClean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 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-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მათ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მიეკუთვნება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პროგრამაში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დატო­ვებული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„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შავი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შესასვლელები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“ (</a:t>
            </a:r>
            <a:r>
              <a:rPr lang="ka-GE" sz="2200" dirty="0" err="1">
                <a:latin typeface="! BPG LE Studio 02" panose="020B0503020202020204" pitchFamily="34" charset="0"/>
                <a:ea typeface="Times New Roman" panose="02020603050405020304" pitchFamily="18" charset="0"/>
              </a:rPr>
              <a:t>black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 err="1">
                <a:latin typeface="! BPG LE Studio 02" panose="020B0503020202020204" pitchFamily="34" charset="0"/>
                <a:ea typeface="Times New Roman" panose="02020603050405020304" pitchFamily="18" charset="0"/>
              </a:rPr>
              <a:t>door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).  </a:t>
            </a:r>
            <a:endParaRPr lang="en-US" sz="2200" dirty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ka-GE" sz="2200" b="1" i="1" u="sng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სოციალური</a:t>
            </a:r>
            <a:r>
              <a:rPr lang="ka-GE" sz="2200" b="1" i="1" u="sng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b="1" i="1" u="sng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ინჟინერია</a:t>
            </a:r>
            <a:r>
              <a:rPr lang="ka-GE" sz="2200" b="1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-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არის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ინფორმაციაზე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ან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სისტემაზე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არასანქცი­რებული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წვდომის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მიღება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ტექნიკური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საშუალებების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გარეშე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მეთოდი მოიცავს 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ადამიანური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ფაქტორის გათვალისწინებას. </a:t>
            </a:r>
            <a:endParaRPr lang="en-US" sz="2200" dirty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ka-GE" sz="2200" b="1" i="1" u="sng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ბუფერის</a:t>
            </a:r>
            <a:r>
              <a:rPr lang="ka-GE" sz="2200" b="1" i="1" u="sng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b="1" i="1" u="sng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გადავსება</a:t>
            </a:r>
            <a:r>
              <a:rPr lang="ka-GE" sz="2200" b="1" dirty="0">
                <a:solidFill>
                  <a:srgbClr val="FFC000"/>
                </a:solidFill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-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ეს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პროგრამირების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ერთ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-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ერთი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 err="1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შეცდომათაგანია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,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რომელ­საც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იყენებს</a:t>
            </a:r>
            <a:r>
              <a:rPr lang="ka-GE" sz="2200" dirty="0">
                <a:latin typeface="! BPG LE Studio 02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ka-GE" sz="2200" dirty="0" err="1" smtClean="0">
                <a:latin typeface="! BPG LE Studio 02" panose="020B0503020202020204" pitchFamily="34" charset="0"/>
                <a:ea typeface="Times New Roman" panose="02020603050405020304" pitchFamily="18" charset="0"/>
                <a:cs typeface="Sylfaen" panose="010A0502050306030303" pitchFamily="18" charset="0"/>
              </a:rPr>
              <a:t>ბოროტმზრახველი</a:t>
            </a:r>
            <a:r>
              <a:rPr lang="ka-GE" sz="2200" dirty="0" smtClean="0">
                <a:latin typeface="! BPG LE Studio 02" panose="020B0503020202020204" pitchFamily="34" charset="0"/>
                <a:ea typeface="Times New Roman" panose="02020603050405020304" pitchFamily="18" charset="0"/>
              </a:rPr>
              <a:t>. </a:t>
            </a:r>
            <a:endParaRPr lang="en-US" sz="2200" dirty="0">
              <a:latin typeface="! BPG LE Studio 02" panose="020B05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470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64" y="486228"/>
            <a:ext cx="5431507" cy="554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23271" y="6210116"/>
            <a:ext cx="5434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altLang="en-US" sz="2000" b="1" cap="all" dirty="0">
                <a:ln w="3175" cmpd="sng">
                  <a:noFill/>
                </a:ln>
                <a:solidFill>
                  <a:srgbClr val="FFC000"/>
                </a:solidFill>
                <a:latin typeface="! BPG LE Studio 02" panose="020B0503020202020204" pitchFamily="34" charset="0"/>
                <a:ea typeface="+mj-ea"/>
                <a:cs typeface="+mj-cs"/>
              </a:rPr>
              <a:t>ბუფერის </a:t>
            </a:r>
            <a:r>
              <a:rPr lang="ka-GE" altLang="en-US" sz="2000" b="1" cap="all" dirty="0" err="1">
                <a:ln w="3175" cmpd="sng">
                  <a:noFill/>
                </a:ln>
                <a:solidFill>
                  <a:srgbClr val="FFC000"/>
                </a:solidFill>
                <a:latin typeface="! BPG LE Studio 02" panose="020B0503020202020204" pitchFamily="34" charset="0"/>
                <a:ea typeface="+mj-ea"/>
                <a:cs typeface="+mj-cs"/>
              </a:rPr>
              <a:t>გადვსების</a:t>
            </a:r>
            <a:r>
              <a:rPr lang="ka-GE" altLang="en-US" sz="2000" b="1" cap="all" dirty="0">
                <a:ln w="3175" cmpd="sng">
                  <a:noFill/>
                </a:ln>
                <a:solidFill>
                  <a:srgbClr val="FFC000"/>
                </a:solidFill>
                <a:latin typeface="! BPG LE Studio 02" panose="020B0503020202020204" pitchFamily="34" charset="0"/>
                <a:ea typeface="+mj-ea"/>
                <a:cs typeface="+mj-cs"/>
              </a:rPr>
              <a:t> მაგალითი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719" y="3895046"/>
            <a:ext cx="6066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cap="all" dirty="0" smtClean="0">
                <a:ln w="3175" cmpd="sng">
                  <a:noFill/>
                </a:ln>
                <a:latin typeface="! BPG LE Studio 02" panose="020B0503020202020204" pitchFamily="34" charset="0"/>
                <a:ea typeface="+mj-ea"/>
                <a:cs typeface="+mj-cs"/>
              </a:rPr>
              <a:t>ბუფერის გადავსება ძალიან ხშირად ხდება დანართში შეცდომის დროს, როცა გამოყენებული მონაცემები </a:t>
            </a:r>
            <a:r>
              <a:rPr lang="ka-GE" b="1" cap="all" dirty="0" err="1" smtClean="0">
                <a:ln w="3175" cmpd="sng">
                  <a:noFill/>
                </a:ln>
                <a:latin typeface="! BPG LE Studio 02" panose="020B0503020202020204" pitchFamily="34" charset="0"/>
                <a:ea typeface="+mj-ea"/>
                <a:cs typeface="+mj-cs"/>
              </a:rPr>
              <a:t>კოპირდება</a:t>
            </a:r>
            <a:r>
              <a:rPr lang="ka-GE" b="1" cap="all" dirty="0" smtClean="0">
                <a:ln w="3175" cmpd="sng">
                  <a:noFill/>
                </a:ln>
                <a:latin typeface="! BPG LE Studio 02" panose="020B0503020202020204" pitchFamily="34" charset="0"/>
                <a:ea typeface="+mj-ea"/>
                <a:cs typeface="+mj-cs"/>
              </a:rPr>
              <a:t> ერთი და იგივე ცვლადში</a:t>
            </a:r>
            <a:r>
              <a:rPr lang="ka-GE" dirty="0" smtClean="0"/>
              <a:t>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2719" y="60415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b="1" cap="all" dirty="0">
                <a:ln w="3175" cmpd="sng">
                  <a:noFill/>
                </a:ln>
                <a:latin typeface="! BPG LE Studio 02" panose="020B0503020202020204" pitchFamily="34" charset="0"/>
                <a:ea typeface="+mj-ea"/>
                <a:cs typeface="+mj-cs"/>
              </a:rPr>
              <a:t>ახალი ინსტრუქცია </a:t>
            </a:r>
            <a:r>
              <a:rPr lang="ka-GE" b="1" cap="all" dirty="0" err="1">
                <a:ln w="3175" cmpd="sng">
                  <a:noFill/>
                </a:ln>
                <a:latin typeface="! BPG LE Studio 02" panose="020B0503020202020204" pitchFamily="34" charset="0"/>
                <a:ea typeface="+mj-ea"/>
                <a:cs typeface="+mj-cs"/>
              </a:rPr>
              <a:t>ჩატვირთავს</a:t>
            </a:r>
            <a:r>
              <a:rPr lang="ka-GE" b="1" cap="all" dirty="0">
                <a:ln w="3175" cmpd="sng">
                  <a:noFill/>
                </a:ln>
                <a:latin typeface="! BPG LE Studio 02" panose="020B0503020202020204" pitchFamily="34" charset="0"/>
                <a:ea typeface="+mj-ea"/>
                <a:cs typeface="+mj-cs"/>
              </a:rPr>
              <a:t> შესასრულებლად პროგრამულ გარემოს (რომელიც ახორციელებს ინტერაქ­ტიულ წვდომას) ან სხვა დანართს, ცვლის კონფიგურაციის ფაილს (</a:t>
            </a:r>
            <a:r>
              <a:rPr lang="ka-GE" b="1" cap="all" dirty="0" err="1">
                <a:ln w="3175" cmpd="sng">
                  <a:noFill/>
                </a:ln>
                <a:latin typeface="! BPG LE Studio 02" panose="020B0503020202020204" pitchFamily="34" charset="0"/>
                <a:ea typeface="+mj-ea"/>
                <a:cs typeface="+mj-cs"/>
              </a:rPr>
              <a:t>inetd.conf</a:t>
            </a:r>
            <a:r>
              <a:rPr lang="ka-GE" b="1" cap="all" dirty="0">
                <a:ln w="3175" cmpd="sng">
                  <a:noFill/>
                </a:ln>
                <a:latin typeface="! BPG LE Studio 02" panose="020B0503020202020204" pitchFamily="34" charset="0"/>
                <a:ea typeface="+mj-ea"/>
                <a:cs typeface="+mj-cs"/>
              </a:rPr>
              <a:t>) და </a:t>
            </a:r>
            <a:r>
              <a:rPr lang="ka-GE" b="1" cap="all" dirty="0" err="1">
                <a:ln w="3175" cmpd="sng">
                  <a:noFill/>
                </a:ln>
                <a:latin typeface="! BPG LE Studio 02" panose="020B0503020202020204" pitchFamily="34" charset="0"/>
                <a:ea typeface="+mj-ea"/>
                <a:cs typeface="+mj-cs"/>
              </a:rPr>
              <a:t>ბოროტმზრახველს</a:t>
            </a:r>
            <a:r>
              <a:rPr lang="ka-GE" b="1" cap="all" dirty="0">
                <a:ln w="3175" cmpd="sng">
                  <a:noFill/>
                </a:ln>
                <a:latin typeface="! BPG LE Studio 02" panose="020B0503020202020204" pitchFamily="34" charset="0"/>
                <a:ea typeface="+mj-ea"/>
                <a:cs typeface="+mj-cs"/>
              </a:rPr>
              <a:t> ახალი კონფიგურაციის შექმნის მეშვეობით, აძლევს სისტემასთან წვდომის საშუალებას</a:t>
            </a:r>
            <a:r>
              <a:rPr lang="ka-GE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7897</TotalTime>
  <Words>1153</Words>
  <Application>Microsoft Office PowerPoint</Application>
  <PresentationFormat>Widescreen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! BPG LE Studio 02</vt:lpstr>
      <vt:lpstr>Sylfaen</vt:lpstr>
      <vt:lpstr>Bauhaus Mtavruli</vt:lpstr>
      <vt:lpstr>Century Gothic</vt:lpstr>
      <vt:lpstr>Times New Roman</vt:lpstr>
      <vt:lpstr>Wingdings</vt:lpstr>
      <vt:lpstr>Arial</vt:lpstr>
      <vt:lpstr>Wingdings 3</vt:lpstr>
      <vt:lpstr>Slice</vt:lpstr>
      <vt:lpstr>ინფორმაციული და ქსელური რესურსების დაცვა, საფრთხეების გამოვლენის ახალი მიდგომები</vt:lpstr>
      <vt:lpstr>შესავალი</vt:lpstr>
      <vt:lpstr>ინფორმაციული რესურსები, უსაფრთხოების  უზრუნველყოფის საკითხები</vt:lpstr>
      <vt:lpstr>ინფორმაციული რესურსი</vt:lpstr>
      <vt:lpstr>PowerPoint Presentation</vt:lpstr>
      <vt:lpstr>საქსელო რესურსების დაცვის პრობლემები და ამოცანები თანამედ­როვე კორპო­რა­ციულ ქსელებში</vt:lpstr>
      <vt:lpstr>ინფორმაციული და ქსელო რესურსების საფრთხეები, შეტევის სახეები </vt:lpstr>
      <vt:lpstr>ქსელურ სისტემებზე თავდასხმის მეთოდები</vt:lpstr>
      <vt:lpstr>PowerPoint Presentation</vt:lpstr>
      <vt:lpstr>უსაფრთხოების სისტემის ძირითადი ამოცანები</vt:lpstr>
      <vt:lpstr>PowerPoint Presentation</vt:lpstr>
      <vt:lpstr>ქცევებში ანომალიების ძიების მეთოდზე დაფუძნებული სისტემების ანალიზი</vt:lpstr>
      <vt:lpstr>კომპიუტერული საფრთხის (არა შეტევის) აღმოჩენის კონცეფცია</vt:lpstr>
      <vt:lpstr>მოსალოდნელი საფრთხეების შესახებ ცნობების გამოყენება საინფორმაციო სისტემებზე შეტევების აღმოჩენის მიზნით</vt:lpstr>
      <vt:lpstr>შეტევების აღმომჩენი სისტემის ეფექტურობის გაზრდა -  ინტეგრალური მიდგომა</vt:lpstr>
      <vt:lpstr>შეტევების აღმომჩენი სისტემა - ინტეგრალური მიდგომა</vt:lpstr>
      <vt:lpstr>PowerPoint Presentation</vt:lpstr>
      <vt:lpstr>PowerPoint Presentation</vt:lpstr>
      <vt:lpstr>საინფორმაციო სისტემებში რისკების მართვის კონცეფცია</vt:lpstr>
      <vt:lpstr>დასკვნა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ინფორმაციული და ქსელური რესურსების დაცვა, საფრთხეების გამოვლენის ახალი მიდგომა</dc:title>
  <dc:creator>Admin</dc:creator>
  <cp:lastModifiedBy>Admin</cp:lastModifiedBy>
  <cp:revision>64</cp:revision>
  <dcterms:created xsi:type="dcterms:W3CDTF">2018-02-18T11:33:55Z</dcterms:created>
  <dcterms:modified xsi:type="dcterms:W3CDTF">2018-06-03T23:41:47Z</dcterms:modified>
</cp:coreProperties>
</file>