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4" r:id="rId21"/>
    <p:sldId id="343" r:id="rId22"/>
    <p:sldId id="345" r:id="rId23"/>
    <p:sldId id="287" r:id="rId24"/>
    <p:sldId id="286" r:id="rId25"/>
    <p:sldId id="322" r:id="rId26"/>
    <p:sldId id="288" r:id="rId27"/>
    <p:sldId id="323" r:id="rId28"/>
    <p:sldId id="291" r:id="rId29"/>
    <p:sldId id="324" r:id="rId30"/>
    <p:sldId id="289" r:id="rId31"/>
    <p:sldId id="292" r:id="rId32"/>
    <p:sldId id="290" r:id="rId33"/>
    <p:sldId id="261" r:id="rId34"/>
    <p:sldId id="258" r:id="rId35"/>
    <p:sldId id="274" r:id="rId36"/>
    <p:sldId id="279" r:id="rId37"/>
    <p:sldId id="273" r:id="rId38"/>
    <p:sldId id="276" r:id="rId39"/>
    <p:sldId id="271" r:id="rId40"/>
    <p:sldId id="280" r:id="rId41"/>
    <p:sldId id="317" r:id="rId42"/>
    <p:sldId id="282" r:id="rId43"/>
    <p:sldId id="263" r:id="rId44"/>
    <p:sldId id="265" r:id="rId45"/>
    <p:sldId id="264" r:id="rId46"/>
    <p:sldId id="281" r:id="rId47"/>
    <p:sldId id="304" r:id="rId48"/>
    <p:sldId id="303" r:id="rId49"/>
    <p:sldId id="302" r:id="rId50"/>
    <p:sldId id="301" r:id="rId51"/>
    <p:sldId id="300" r:id="rId52"/>
    <p:sldId id="299" r:id="rId53"/>
    <p:sldId id="298" r:id="rId54"/>
    <p:sldId id="297" r:id="rId55"/>
    <p:sldId id="296" r:id="rId56"/>
    <p:sldId id="295" r:id="rId57"/>
    <p:sldId id="294" r:id="rId58"/>
    <p:sldId id="260" r:id="rId59"/>
    <p:sldId id="262" r:id="rId60"/>
    <p:sldId id="267" r:id="rId61"/>
    <p:sldId id="266" r:id="rId62"/>
    <p:sldId id="269" r:id="rId63"/>
    <p:sldId id="268" r:id="rId64"/>
    <p:sldId id="272" r:id="rId65"/>
    <p:sldId id="278" r:id="rId66"/>
    <p:sldId id="277" r:id="rId67"/>
    <p:sldId id="283" r:id="rId68"/>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საშუალო სტილი 2 - აქცენტი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84" autoAdjust="0"/>
  </p:normalViewPr>
  <p:slideViewPr>
    <p:cSldViewPr snapToGrid="0">
      <p:cViewPr varScale="1">
        <p:scale>
          <a:sx n="91" d="100"/>
          <a:sy n="91" d="100"/>
        </p:scale>
        <p:origin x="13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ზედა კოლონტიტულის ჩანაცვლების ველი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თარიღის ჩანაცვლების ველი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FDDE2-D404-4EAB-A3B7-C40DEC806DCF}" type="datetimeFigureOut">
              <a:rPr lang="ka-GE" smtClean="0"/>
              <a:t>11.06.2018</a:t>
            </a:fld>
            <a:endParaRPr lang="ka-GE"/>
          </a:p>
        </p:txBody>
      </p:sp>
      <p:sp>
        <p:nvSpPr>
          <p:cNvPr id="4" name="სლაიდის გამოსახულების ჩანაცვლების ველი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ჩანაწერების ჩანაცვლების ველი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6" name="ქვედა კოლონტიტულის ჩანაცვლების ველი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სლაიდის რიცხვის ჩანაცვლების ველი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3456D-857E-4B05-BA40-4613C7B7FAFE}" type="slidenum">
              <a:rPr lang="ka-GE" smtClean="0"/>
              <a:t>‹#›</a:t>
            </a:fld>
            <a:endParaRPr lang="ka-GE"/>
          </a:p>
        </p:txBody>
      </p:sp>
    </p:spTree>
    <p:extLst>
      <p:ext uri="{BB962C8B-B14F-4D97-AF65-F5344CB8AC3E}">
        <p14:creationId xmlns:p14="http://schemas.microsoft.com/office/powerpoint/2010/main" val="302023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33456D-857E-4B05-BA40-4613C7B7FAFE}" type="slidenum">
              <a:rPr lang="ka-GE" smtClean="0"/>
              <a:t>1</a:t>
            </a:fld>
            <a:endParaRPr lang="ka-GE"/>
          </a:p>
        </p:txBody>
      </p:sp>
    </p:spTree>
    <p:extLst>
      <p:ext uri="{BB962C8B-B14F-4D97-AF65-F5344CB8AC3E}">
        <p14:creationId xmlns:p14="http://schemas.microsoft.com/office/powerpoint/2010/main" val="91494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33456D-857E-4B05-BA40-4613C7B7FAFE}" type="slidenum">
              <a:rPr lang="ka-GE" smtClean="0"/>
              <a:t>2</a:t>
            </a:fld>
            <a:endParaRPr lang="ka-GE"/>
          </a:p>
        </p:txBody>
      </p:sp>
    </p:spTree>
    <p:extLst>
      <p:ext uri="{BB962C8B-B14F-4D97-AF65-F5344CB8AC3E}">
        <p14:creationId xmlns:p14="http://schemas.microsoft.com/office/powerpoint/2010/main" val="42888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33456D-857E-4B05-BA40-4613C7B7FAFE}" type="slidenum">
              <a:rPr lang="ka-GE" smtClean="0"/>
              <a:t>4</a:t>
            </a:fld>
            <a:endParaRPr lang="ka-GE"/>
          </a:p>
        </p:txBody>
      </p:sp>
    </p:spTree>
    <p:extLst>
      <p:ext uri="{BB962C8B-B14F-4D97-AF65-F5344CB8AC3E}">
        <p14:creationId xmlns:p14="http://schemas.microsoft.com/office/powerpoint/2010/main" val="253782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ka-GE" dirty="0"/>
          </a:p>
        </p:txBody>
      </p:sp>
      <p:sp>
        <p:nvSpPr>
          <p:cNvPr id="4" name="სლაიდის რიცხვის ჩანაცვლების ველი 3"/>
          <p:cNvSpPr>
            <a:spLocks noGrp="1"/>
          </p:cNvSpPr>
          <p:nvPr>
            <p:ph type="sldNum" sz="quarter" idx="10"/>
          </p:nvPr>
        </p:nvSpPr>
        <p:spPr/>
        <p:txBody>
          <a:bodyPr/>
          <a:lstStyle/>
          <a:p>
            <a:fld id="{5433456D-857E-4B05-BA40-4613C7B7FAFE}" type="slidenum">
              <a:rPr lang="ka-GE" smtClean="0"/>
              <a:t>8</a:t>
            </a:fld>
            <a:endParaRPr lang="ka-GE"/>
          </a:p>
        </p:txBody>
      </p:sp>
    </p:spTree>
    <p:extLst>
      <p:ext uri="{BB962C8B-B14F-4D97-AF65-F5344CB8AC3E}">
        <p14:creationId xmlns:p14="http://schemas.microsoft.com/office/powerpoint/2010/main" val="194970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1524000" y="1122363"/>
            <a:ext cx="9144000" cy="2387600"/>
          </a:xfrm>
        </p:spPr>
        <p:txBody>
          <a:bodyPr anchor="b"/>
          <a:lstStyle>
            <a:lvl1pPr algn="ctr">
              <a:defRPr sz="6000"/>
            </a:lvl1pPr>
          </a:lstStyle>
          <a:p>
            <a:r>
              <a:rPr lang="ka-GE" smtClean="0"/>
              <a:t>დააწკაპ. მთ. სათაურის სტილის შეცვლისათვის</a:t>
            </a:r>
            <a:endParaRPr lang="ka-GE"/>
          </a:p>
        </p:txBody>
      </p:sp>
      <p:sp>
        <p:nvSpPr>
          <p:cNvPr id="3" name="სუბტიტრ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a-GE" smtClean="0"/>
              <a:t>დააწკაპუნეთ მთავარი ქვესათაურის სტილის რედაქტირებისთვის</a:t>
            </a:r>
            <a:endParaRPr lang="ka-GE"/>
          </a:p>
        </p:txBody>
      </p:sp>
      <p:sp>
        <p:nvSpPr>
          <p:cNvPr id="4" name="თარიღის ჩანაცვლების ველი 3"/>
          <p:cNvSpPr>
            <a:spLocks noGrp="1"/>
          </p:cNvSpPr>
          <p:nvPr>
            <p:ph type="dt" sz="half" idx="10"/>
          </p:nvPr>
        </p:nvSpPr>
        <p:spPr/>
        <p:txBody>
          <a:bodyPr/>
          <a:lstStyle/>
          <a:p>
            <a:fld id="{E3AFBC22-0A64-49D7-A543-CC966E9E8182}" type="datetimeFigureOut">
              <a:rPr lang="ka-GE" smtClean="0"/>
              <a:t>11.06.2018</a:t>
            </a:fld>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endParaRPr lang="ka-GE"/>
          </a:p>
        </p:txBody>
      </p:sp>
      <p:sp>
        <p:nvSpPr>
          <p:cNvPr id="6" name="სლაიდის რიცხვის ჩანაცვლების ველი 5"/>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321824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შვეულ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შვეული ტექსტის ჩანაცვლების ველი 2"/>
          <p:cNvSpPr>
            <a:spLocks noGrp="1"/>
          </p:cNvSpPr>
          <p:nvPr>
            <p:ph type="body" orient="vert" idx="1"/>
          </p:nvPr>
        </p:nvSpPr>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თარიღის ჩანაცვლების ველი 3"/>
          <p:cNvSpPr>
            <a:spLocks noGrp="1"/>
          </p:cNvSpPr>
          <p:nvPr>
            <p:ph type="dt" sz="half" idx="10"/>
          </p:nvPr>
        </p:nvSpPr>
        <p:spPr/>
        <p:txBody>
          <a:bodyPr/>
          <a:lstStyle/>
          <a:p>
            <a:fld id="{E3AFBC22-0A64-49D7-A543-CC966E9E8182}" type="datetimeFigureOut">
              <a:rPr lang="ka-GE" smtClean="0"/>
              <a:t>11.06.2018</a:t>
            </a:fld>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endParaRPr lang="ka-GE"/>
          </a:p>
        </p:txBody>
      </p:sp>
      <p:sp>
        <p:nvSpPr>
          <p:cNvPr id="6" name="სლაიდის რიცხვის ჩანაცვლების ველი 5"/>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100021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შვეული სათაური და ტექსტი">
    <p:spTree>
      <p:nvGrpSpPr>
        <p:cNvPr id="1" name=""/>
        <p:cNvGrpSpPr/>
        <p:nvPr/>
      </p:nvGrpSpPr>
      <p:grpSpPr>
        <a:xfrm>
          <a:off x="0" y="0"/>
          <a:ext cx="0" cy="0"/>
          <a:chOff x="0" y="0"/>
          <a:chExt cx="0" cy="0"/>
        </a:xfrm>
      </p:grpSpPr>
      <p:sp>
        <p:nvSpPr>
          <p:cNvPr id="2" name="შვეული სათაური 1"/>
          <p:cNvSpPr>
            <a:spLocks noGrp="1"/>
          </p:cNvSpPr>
          <p:nvPr>
            <p:ph type="title" orient="vert"/>
          </p:nvPr>
        </p:nvSpPr>
        <p:spPr>
          <a:xfrm>
            <a:off x="8724900" y="365125"/>
            <a:ext cx="2628900" cy="5811838"/>
          </a:xfrm>
        </p:spPr>
        <p:txBody>
          <a:bodyPr vert="eaVert"/>
          <a:lstStyle/>
          <a:p>
            <a:r>
              <a:rPr lang="ka-GE" smtClean="0"/>
              <a:t>დააწკაპ. მთ. სათაურის სტილის შეცვლისათვის</a:t>
            </a:r>
            <a:endParaRPr lang="ka-GE"/>
          </a:p>
        </p:txBody>
      </p:sp>
      <p:sp>
        <p:nvSpPr>
          <p:cNvPr id="3" name="შვეული ტექსტის ჩანაცვლების ველი 2"/>
          <p:cNvSpPr>
            <a:spLocks noGrp="1"/>
          </p:cNvSpPr>
          <p:nvPr>
            <p:ph type="body" orient="vert" idx="1"/>
          </p:nvPr>
        </p:nvSpPr>
        <p:spPr>
          <a:xfrm>
            <a:off x="838200" y="365125"/>
            <a:ext cx="7734300" cy="5811838"/>
          </a:xfrm>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თარიღის ჩანაცვლების ველი 3"/>
          <p:cNvSpPr>
            <a:spLocks noGrp="1"/>
          </p:cNvSpPr>
          <p:nvPr>
            <p:ph type="dt" sz="half" idx="10"/>
          </p:nvPr>
        </p:nvSpPr>
        <p:spPr/>
        <p:txBody>
          <a:bodyPr/>
          <a:lstStyle/>
          <a:p>
            <a:fld id="{E3AFBC22-0A64-49D7-A543-CC966E9E8182}" type="datetimeFigureOut">
              <a:rPr lang="ka-GE" smtClean="0"/>
              <a:t>11.06.2018</a:t>
            </a:fld>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endParaRPr lang="ka-GE"/>
          </a:p>
        </p:txBody>
      </p:sp>
      <p:sp>
        <p:nvSpPr>
          <p:cNvPr id="6" name="სლაიდის რიცხვის ჩანაცვლების ველი 5"/>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394740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შიგთავსის ჩანაცვლების ველი 2"/>
          <p:cNvSpPr>
            <a:spLocks noGrp="1"/>
          </p:cNvSpPr>
          <p:nvPr>
            <p:ph idx="1"/>
          </p:nvPr>
        </p:nvSpPr>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თარიღის ჩანაცვლების ველი 3"/>
          <p:cNvSpPr>
            <a:spLocks noGrp="1"/>
          </p:cNvSpPr>
          <p:nvPr>
            <p:ph type="dt" sz="half" idx="10"/>
          </p:nvPr>
        </p:nvSpPr>
        <p:spPr/>
        <p:txBody>
          <a:bodyPr/>
          <a:lstStyle/>
          <a:p>
            <a:fld id="{E3AFBC22-0A64-49D7-A543-CC966E9E8182}" type="datetimeFigureOut">
              <a:rPr lang="ka-GE" smtClean="0"/>
              <a:t>11.06.2018</a:t>
            </a:fld>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endParaRPr lang="ka-GE"/>
          </a:p>
        </p:txBody>
      </p:sp>
      <p:sp>
        <p:nvSpPr>
          <p:cNvPr id="6" name="სლაიდის რიცხვის ჩანაცვლების ველი 5"/>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130606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1850" y="1709738"/>
            <a:ext cx="10515600" cy="2852737"/>
          </a:xfrm>
        </p:spPr>
        <p:txBody>
          <a:bodyPr anchor="b"/>
          <a:lstStyle>
            <a:lvl1pPr>
              <a:defRPr sz="6000"/>
            </a:lvl1pPr>
          </a:lstStyle>
          <a:p>
            <a:r>
              <a:rPr lang="ka-GE" smtClean="0"/>
              <a:t>დააწკაპ. მთ. სათაურის სტილის შეცვლისათვის</a:t>
            </a:r>
            <a:endParaRPr lang="ka-GE"/>
          </a:p>
        </p:txBody>
      </p:sp>
      <p:sp>
        <p:nvSpPr>
          <p:cNvPr id="3" name="ტექსტის ჩანაცვლების ველ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თარიღის ჩანაცვლების ველი 3"/>
          <p:cNvSpPr>
            <a:spLocks noGrp="1"/>
          </p:cNvSpPr>
          <p:nvPr>
            <p:ph type="dt" sz="half" idx="10"/>
          </p:nvPr>
        </p:nvSpPr>
        <p:spPr/>
        <p:txBody>
          <a:bodyPr/>
          <a:lstStyle/>
          <a:p>
            <a:fld id="{E3AFBC22-0A64-49D7-A543-CC966E9E8182}" type="datetimeFigureOut">
              <a:rPr lang="ka-GE" smtClean="0"/>
              <a:t>11.06.2018</a:t>
            </a:fld>
            <a:endParaRPr lang="ka-GE"/>
          </a:p>
        </p:txBody>
      </p:sp>
      <p:sp>
        <p:nvSpPr>
          <p:cNvPr id="5" name="ქვედა კოლონტიტულის ჩანაცვლების ველი 4"/>
          <p:cNvSpPr>
            <a:spLocks noGrp="1"/>
          </p:cNvSpPr>
          <p:nvPr>
            <p:ph type="ftr" sz="quarter" idx="11"/>
          </p:nvPr>
        </p:nvSpPr>
        <p:spPr/>
        <p:txBody>
          <a:bodyPr/>
          <a:lstStyle/>
          <a:p>
            <a:endParaRPr lang="ka-GE"/>
          </a:p>
        </p:txBody>
      </p:sp>
      <p:sp>
        <p:nvSpPr>
          <p:cNvPr id="6" name="სლაიდის რიცხვის ჩანაცვლების ველი 5"/>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419452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შიგთავსის ჩანაცვლების ველი 2"/>
          <p:cNvSpPr>
            <a:spLocks noGrp="1"/>
          </p:cNvSpPr>
          <p:nvPr>
            <p:ph sz="half" idx="1"/>
          </p:nvPr>
        </p:nvSpPr>
        <p:spPr>
          <a:xfrm>
            <a:off x="838200" y="1825625"/>
            <a:ext cx="5181600" cy="4351338"/>
          </a:xfrm>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შიგთავსის ჩანაცვლების ველი 3"/>
          <p:cNvSpPr>
            <a:spLocks noGrp="1"/>
          </p:cNvSpPr>
          <p:nvPr>
            <p:ph sz="half" idx="2"/>
          </p:nvPr>
        </p:nvSpPr>
        <p:spPr>
          <a:xfrm>
            <a:off x="6172200" y="1825625"/>
            <a:ext cx="5181600" cy="4351338"/>
          </a:xfrm>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5" name="თარიღის ჩანაცვლების ველი 4"/>
          <p:cNvSpPr>
            <a:spLocks noGrp="1"/>
          </p:cNvSpPr>
          <p:nvPr>
            <p:ph type="dt" sz="half" idx="10"/>
          </p:nvPr>
        </p:nvSpPr>
        <p:spPr/>
        <p:txBody>
          <a:bodyPr/>
          <a:lstStyle/>
          <a:p>
            <a:fld id="{E3AFBC22-0A64-49D7-A543-CC966E9E8182}" type="datetimeFigureOut">
              <a:rPr lang="ka-GE" smtClean="0"/>
              <a:t>11.06.2018</a:t>
            </a:fld>
            <a:endParaRPr lang="ka-GE"/>
          </a:p>
        </p:txBody>
      </p:sp>
      <p:sp>
        <p:nvSpPr>
          <p:cNvPr id="6" name="ქვედა კოლონტიტულის ჩანაცვლების ველი 5"/>
          <p:cNvSpPr>
            <a:spLocks noGrp="1"/>
          </p:cNvSpPr>
          <p:nvPr>
            <p:ph type="ftr" sz="quarter" idx="11"/>
          </p:nvPr>
        </p:nvSpPr>
        <p:spPr/>
        <p:txBody>
          <a:bodyPr/>
          <a:lstStyle/>
          <a:p>
            <a:endParaRPr lang="ka-GE"/>
          </a:p>
        </p:txBody>
      </p:sp>
      <p:sp>
        <p:nvSpPr>
          <p:cNvPr id="7" name="სლაიდის რიცხვის ჩანაცვლების ველი 6"/>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118460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9788" y="365125"/>
            <a:ext cx="10515600" cy="1325563"/>
          </a:xfrm>
        </p:spPr>
        <p:txBody>
          <a:bodyPr/>
          <a:lstStyle/>
          <a:p>
            <a:r>
              <a:rPr lang="ka-GE" smtClean="0"/>
              <a:t>დააწკაპ. მთ. სათაურის სტილის შეცვლისათვის</a:t>
            </a:r>
            <a:endParaRPr lang="ka-GE"/>
          </a:p>
        </p:txBody>
      </p:sp>
      <p:sp>
        <p:nvSpPr>
          <p:cNvPr id="3" name="ტექსტის ჩანაცვლების ველ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2"/>
          </p:nvPr>
        </p:nvSpPr>
        <p:spPr>
          <a:xfrm>
            <a:off x="839788" y="2505075"/>
            <a:ext cx="5157787" cy="3684588"/>
          </a:xfrm>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5" name="ტექსტის ჩანაცვლების ველ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6" name="შიგთავსის ჩანაცვლების ველი 5"/>
          <p:cNvSpPr>
            <a:spLocks noGrp="1"/>
          </p:cNvSpPr>
          <p:nvPr>
            <p:ph sz="quarter" idx="4"/>
          </p:nvPr>
        </p:nvSpPr>
        <p:spPr>
          <a:xfrm>
            <a:off x="6172200" y="2505075"/>
            <a:ext cx="5183188" cy="3684588"/>
          </a:xfrm>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7" name="თარიღის ჩანაცვლების ველი 6"/>
          <p:cNvSpPr>
            <a:spLocks noGrp="1"/>
          </p:cNvSpPr>
          <p:nvPr>
            <p:ph type="dt" sz="half" idx="10"/>
          </p:nvPr>
        </p:nvSpPr>
        <p:spPr/>
        <p:txBody>
          <a:bodyPr/>
          <a:lstStyle/>
          <a:p>
            <a:fld id="{E3AFBC22-0A64-49D7-A543-CC966E9E8182}" type="datetimeFigureOut">
              <a:rPr lang="ka-GE" smtClean="0"/>
              <a:t>11.06.2018</a:t>
            </a:fld>
            <a:endParaRPr lang="ka-GE"/>
          </a:p>
        </p:txBody>
      </p:sp>
      <p:sp>
        <p:nvSpPr>
          <p:cNvPr id="8" name="ქვედა კოლონტიტულის ჩანაცვლების ველი 7"/>
          <p:cNvSpPr>
            <a:spLocks noGrp="1"/>
          </p:cNvSpPr>
          <p:nvPr>
            <p:ph type="ftr" sz="quarter" idx="11"/>
          </p:nvPr>
        </p:nvSpPr>
        <p:spPr/>
        <p:txBody>
          <a:bodyPr/>
          <a:lstStyle/>
          <a:p>
            <a:endParaRPr lang="ka-GE"/>
          </a:p>
        </p:txBody>
      </p:sp>
      <p:sp>
        <p:nvSpPr>
          <p:cNvPr id="9" name="სლაიდის რიცხვის ჩანაცვლების ველი 8"/>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227287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თარიღის ჩანაცვლების ველი 2"/>
          <p:cNvSpPr>
            <a:spLocks noGrp="1"/>
          </p:cNvSpPr>
          <p:nvPr>
            <p:ph type="dt" sz="half" idx="10"/>
          </p:nvPr>
        </p:nvSpPr>
        <p:spPr/>
        <p:txBody>
          <a:bodyPr/>
          <a:lstStyle/>
          <a:p>
            <a:fld id="{E3AFBC22-0A64-49D7-A543-CC966E9E8182}" type="datetimeFigureOut">
              <a:rPr lang="ka-GE" smtClean="0"/>
              <a:t>11.06.2018</a:t>
            </a:fld>
            <a:endParaRPr lang="ka-GE"/>
          </a:p>
        </p:txBody>
      </p:sp>
      <p:sp>
        <p:nvSpPr>
          <p:cNvPr id="4" name="ქვედა კოლონტიტულის ჩანაცვლების ველი 3"/>
          <p:cNvSpPr>
            <a:spLocks noGrp="1"/>
          </p:cNvSpPr>
          <p:nvPr>
            <p:ph type="ftr" sz="quarter" idx="11"/>
          </p:nvPr>
        </p:nvSpPr>
        <p:spPr/>
        <p:txBody>
          <a:bodyPr/>
          <a:lstStyle/>
          <a:p>
            <a:endParaRPr lang="ka-GE"/>
          </a:p>
        </p:txBody>
      </p:sp>
      <p:sp>
        <p:nvSpPr>
          <p:cNvPr id="5" name="სლაიდის რიცხვის ჩანაცვლების ველი 4"/>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313500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თარიღის ჩანაცვლების ველი 1"/>
          <p:cNvSpPr>
            <a:spLocks noGrp="1"/>
          </p:cNvSpPr>
          <p:nvPr>
            <p:ph type="dt" sz="half" idx="10"/>
          </p:nvPr>
        </p:nvSpPr>
        <p:spPr/>
        <p:txBody>
          <a:bodyPr/>
          <a:lstStyle/>
          <a:p>
            <a:fld id="{E3AFBC22-0A64-49D7-A543-CC966E9E8182}" type="datetimeFigureOut">
              <a:rPr lang="ka-GE" smtClean="0"/>
              <a:t>11.06.2018</a:t>
            </a:fld>
            <a:endParaRPr lang="ka-GE"/>
          </a:p>
        </p:txBody>
      </p:sp>
      <p:sp>
        <p:nvSpPr>
          <p:cNvPr id="3" name="ქვედა კოლონტიტულის ჩანაცვლების ველი 2"/>
          <p:cNvSpPr>
            <a:spLocks noGrp="1"/>
          </p:cNvSpPr>
          <p:nvPr>
            <p:ph type="ftr" sz="quarter" idx="11"/>
          </p:nvPr>
        </p:nvSpPr>
        <p:spPr/>
        <p:txBody>
          <a:bodyPr/>
          <a:lstStyle/>
          <a:p>
            <a:endParaRPr lang="ka-GE"/>
          </a:p>
        </p:txBody>
      </p:sp>
      <p:sp>
        <p:nvSpPr>
          <p:cNvPr id="4" name="სლაიდის რიცხვის ჩანაცვლების ველი 3"/>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212112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9788" y="457200"/>
            <a:ext cx="3932237" cy="1600200"/>
          </a:xfrm>
        </p:spPr>
        <p:txBody>
          <a:bodyPr anchor="b"/>
          <a:lstStyle>
            <a:lvl1pPr>
              <a:defRPr sz="3200"/>
            </a:lvl1pPr>
          </a:lstStyle>
          <a:p>
            <a:r>
              <a:rPr lang="ka-GE" smtClean="0"/>
              <a:t>დააწკაპ. მთ. სათაურის სტილის შეცვლისათვის</a:t>
            </a:r>
            <a:endParaRPr lang="ka-GE"/>
          </a:p>
        </p:txBody>
      </p:sp>
      <p:sp>
        <p:nvSpPr>
          <p:cNvPr id="3" name="შიგთავსის ჩანაცვლების ველი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ტექსტის ჩანაცვლების ველ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a-GE" smtClean="0"/>
              <a:t>დააწკაპ. მთ. სათაურის სტილის შეცვლისათვის</a:t>
            </a:r>
          </a:p>
        </p:txBody>
      </p:sp>
      <p:sp>
        <p:nvSpPr>
          <p:cNvPr id="5" name="თარიღის ჩანაცვლების ველი 4"/>
          <p:cNvSpPr>
            <a:spLocks noGrp="1"/>
          </p:cNvSpPr>
          <p:nvPr>
            <p:ph type="dt" sz="half" idx="10"/>
          </p:nvPr>
        </p:nvSpPr>
        <p:spPr/>
        <p:txBody>
          <a:bodyPr/>
          <a:lstStyle/>
          <a:p>
            <a:fld id="{E3AFBC22-0A64-49D7-A543-CC966E9E8182}" type="datetimeFigureOut">
              <a:rPr lang="ka-GE" smtClean="0"/>
              <a:t>11.06.2018</a:t>
            </a:fld>
            <a:endParaRPr lang="ka-GE"/>
          </a:p>
        </p:txBody>
      </p:sp>
      <p:sp>
        <p:nvSpPr>
          <p:cNvPr id="6" name="ქვედა კოლონტიტულის ჩანაცვლების ველი 5"/>
          <p:cNvSpPr>
            <a:spLocks noGrp="1"/>
          </p:cNvSpPr>
          <p:nvPr>
            <p:ph type="ftr" sz="quarter" idx="11"/>
          </p:nvPr>
        </p:nvSpPr>
        <p:spPr/>
        <p:txBody>
          <a:bodyPr/>
          <a:lstStyle/>
          <a:p>
            <a:endParaRPr lang="ka-GE"/>
          </a:p>
        </p:txBody>
      </p:sp>
      <p:sp>
        <p:nvSpPr>
          <p:cNvPr id="7" name="სლაიდის რიცხვის ჩანაცვლების ველი 6"/>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203711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9788" y="457200"/>
            <a:ext cx="3932237" cy="1600200"/>
          </a:xfrm>
        </p:spPr>
        <p:txBody>
          <a:bodyPr anchor="b"/>
          <a:lstStyle>
            <a:lvl1pPr>
              <a:defRPr sz="3200"/>
            </a:lvl1pPr>
          </a:lstStyle>
          <a:p>
            <a:r>
              <a:rPr lang="ka-GE" smtClean="0"/>
              <a:t>დააწკაპ. მთ. სათაურის სტილის შეცვლისათვის</a:t>
            </a:r>
            <a:endParaRPr lang="ka-GE"/>
          </a:p>
        </p:txBody>
      </p:sp>
      <p:sp>
        <p:nvSpPr>
          <p:cNvPr id="3" name="სურათის ჩანაცვლების ველი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ტექსტის ჩანაცვლების ველ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a-GE" smtClean="0"/>
              <a:t>დააწკაპ. მთ. სათაურის სტილის შეცვლისათვის</a:t>
            </a:r>
          </a:p>
        </p:txBody>
      </p:sp>
      <p:sp>
        <p:nvSpPr>
          <p:cNvPr id="5" name="თარიღის ჩანაცვლების ველი 4"/>
          <p:cNvSpPr>
            <a:spLocks noGrp="1"/>
          </p:cNvSpPr>
          <p:nvPr>
            <p:ph type="dt" sz="half" idx="10"/>
          </p:nvPr>
        </p:nvSpPr>
        <p:spPr/>
        <p:txBody>
          <a:bodyPr/>
          <a:lstStyle/>
          <a:p>
            <a:fld id="{E3AFBC22-0A64-49D7-A543-CC966E9E8182}" type="datetimeFigureOut">
              <a:rPr lang="ka-GE" smtClean="0"/>
              <a:t>11.06.2018</a:t>
            </a:fld>
            <a:endParaRPr lang="ka-GE"/>
          </a:p>
        </p:txBody>
      </p:sp>
      <p:sp>
        <p:nvSpPr>
          <p:cNvPr id="6" name="ქვედა კოლონტიტულის ჩანაცვლების ველი 5"/>
          <p:cNvSpPr>
            <a:spLocks noGrp="1"/>
          </p:cNvSpPr>
          <p:nvPr>
            <p:ph type="ftr" sz="quarter" idx="11"/>
          </p:nvPr>
        </p:nvSpPr>
        <p:spPr/>
        <p:txBody>
          <a:bodyPr/>
          <a:lstStyle/>
          <a:p>
            <a:endParaRPr lang="ka-GE"/>
          </a:p>
        </p:txBody>
      </p:sp>
      <p:sp>
        <p:nvSpPr>
          <p:cNvPr id="7" name="სლაიდის რიცხვის ჩანაცვლების ველი 6"/>
          <p:cNvSpPr>
            <a:spLocks noGrp="1"/>
          </p:cNvSpPr>
          <p:nvPr>
            <p:ph type="sldNum" sz="quarter" idx="12"/>
          </p:nvPr>
        </p:nvSpPr>
        <p:spPr/>
        <p:txBody>
          <a:bodyPr/>
          <a:lstStyle/>
          <a:p>
            <a:fld id="{E5683C51-8A31-481E-B933-DADC54EE4C51}" type="slidenum">
              <a:rPr lang="ka-GE" smtClean="0"/>
              <a:t>‹#›</a:t>
            </a:fld>
            <a:endParaRPr lang="ka-GE"/>
          </a:p>
        </p:txBody>
      </p:sp>
    </p:spTree>
    <p:extLst>
      <p:ext uri="{BB962C8B-B14F-4D97-AF65-F5344CB8AC3E}">
        <p14:creationId xmlns:p14="http://schemas.microsoft.com/office/powerpoint/2010/main" val="23560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სათაურის ჩანაცვლების ველი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a-GE" smtClean="0"/>
              <a:t>დააწკაპ. მთ. სათაურის სტილის შეცვლისათვის</a:t>
            </a:r>
            <a:endParaRPr lang="ka-GE"/>
          </a:p>
        </p:txBody>
      </p:sp>
      <p:sp>
        <p:nvSpPr>
          <p:cNvPr id="3" name="ტექსტის ჩანაცვლების ველი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თარიღის ჩანაცვლების ველი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FBC22-0A64-49D7-A543-CC966E9E8182}" type="datetimeFigureOut">
              <a:rPr lang="ka-GE" smtClean="0"/>
              <a:t>11.06.2018</a:t>
            </a:fld>
            <a:endParaRPr lang="ka-GE"/>
          </a:p>
        </p:txBody>
      </p:sp>
      <p:sp>
        <p:nvSpPr>
          <p:cNvPr id="5" name="ქვედა კოლონტიტულის ჩანაცვლების ველი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სლაიდის რიცხვის ჩანაცვლების ველი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83C51-8A31-481E-B933-DADC54EE4C51}" type="slidenum">
              <a:rPr lang="ka-GE" smtClean="0"/>
              <a:t>‹#›</a:t>
            </a:fld>
            <a:endParaRPr lang="ka-GE"/>
          </a:p>
        </p:txBody>
      </p:sp>
    </p:spTree>
    <p:extLst>
      <p:ext uri="{BB962C8B-B14F-4D97-AF65-F5344CB8AC3E}">
        <p14:creationId xmlns:p14="http://schemas.microsoft.com/office/powerpoint/2010/main" val="2240880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m/imgres?hl=en&amp;gbv=2&amp;biw=1366&amp;bih=639&amp;tbm=isch&amp;tbnid=QTUmn4VBid5qNM:&amp;imgrefurl=http://blog.gardenshoesonline.com/index.php/felco-pruners-3/&amp;docid=vLz40HB2RkJzWM&amp;imgurl=http://blog.gardenshoesonline.com/wp-content/uploads/2009/12/f8-21.jpg&amp;w=800&amp;h=354&amp;ei=NwgST5fpDtDMtgfJtYmUAg&amp;zoom=1" TargetMode="Externa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2800" dirty="0" smtClean="0"/>
              <a:t>  ციტრუსოვანთა  გამრავლება  და მოვლა - მოყვანის თანამედროვე ტექნოლოგიები</a:t>
            </a:r>
            <a:r>
              <a:rPr lang="en-US" sz="2800" dirty="0" smtClean="0"/>
              <a:t> </a:t>
            </a:r>
            <a:r>
              <a:rPr lang="ka-GE" sz="2800" smtClean="0"/>
              <a:t>-</a:t>
            </a:r>
            <a:r>
              <a:rPr lang="en-US" sz="2800" dirty="0" smtClean="0"/>
              <a:t/>
            </a:r>
            <a:br>
              <a:rPr lang="en-US" sz="2800" dirty="0" smtClean="0"/>
            </a:br>
            <a:r>
              <a:rPr lang="ka-GE" sz="2800" dirty="0" smtClean="0"/>
              <a:t>ასისტ. პროფ. ნ. ბერიძე</a:t>
            </a:r>
            <a:endParaRPr lang="ka-GE" sz="2800" dirty="0"/>
          </a:p>
        </p:txBody>
      </p:sp>
      <p:sp>
        <p:nvSpPr>
          <p:cNvPr id="4" name="შიგთავსის ჩანაცვლების ველი 3"/>
          <p:cNvSpPr>
            <a:spLocks noGrp="1"/>
          </p:cNvSpPr>
          <p:nvPr>
            <p:ph idx="1"/>
          </p:nvPr>
        </p:nvSpPr>
        <p:spPr/>
        <p:txBody>
          <a:bodyPr/>
          <a:lstStyle/>
          <a:p>
            <a:endParaRPr lang="ka-GE" dirty="0"/>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56" y="1559859"/>
            <a:ext cx="10375491" cy="461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50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pPr algn="ctr"/>
            <a:r>
              <a:rPr lang="ka-GE" sz="2800" b="1" dirty="0" smtClean="0"/>
              <a:t>საძირეების რგვა</a:t>
            </a:r>
            <a:endParaRPr lang="ka-GE" sz="2800" dirty="0"/>
          </a:p>
        </p:txBody>
      </p:sp>
      <p:sp>
        <p:nvSpPr>
          <p:cNvPr id="3" name="შიგთავსის ჩანაცვლების ველი 2"/>
          <p:cNvSpPr>
            <a:spLocks noGrp="1"/>
          </p:cNvSpPr>
          <p:nvPr>
            <p:ph idx="1"/>
          </p:nvPr>
        </p:nvSpPr>
        <p:spPr/>
        <p:txBody>
          <a:bodyPr>
            <a:normAutofit fontScale="25000" lnSpcReduction="20000"/>
          </a:bodyPr>
          <a:lstStyle/>
          <a:p>
            <a:pPr marL="0" indent="0">
              <a:lnSpc>
                <a:spcPct val="170000"/>
              </a:lnSpc>
              <a:buNone/>
            </a:pPr>
            <a:r>
              <a:rPr lang="ka-GE" b="1" dirty="0" smtClean="0"/>
              <a:t>   </a:t>
            </a:r>
            <a:r>
              <a:rPr lang="ka-GE" sz="7200" b="1" dirty="0" smtClean="0"/>
              <a:t>საძირეები </a:t>
            </a:r>
            <a:r>
              <a:rPr lang="ka-GE" sz="7200" b="1" dirty="0" err="1"/>
              <a:t>ირგვევა</a:t>
            </a:r>
            <a:r>
              <a:rPr lang="ka-GE" sz="7200" b="1" dirty="0"/>
              <a:t> შემოდგომით</a:t>
            </a:r>
            <a:r>
              <a:rPr lang="ka-GE" sz="7200" dirty="0"/>
              <a:t> - 15 ოქტომბრიდან 15 ნოემბრამდე, ან ადრე გაზაფხულზე - 15 თებერვლიდან 15 აპრილამდე. დარგვის წინ ერთი თვით ადრე ნიადაგი მუშავდება 20-25სმ-ის სიღრმეზე, ამასთან უნდა მოხდეს </a:t>
            </a:r>
            <a:r>
              <a:rPr lang="ka-GE" sz="7200" dirty="0" err="1"/>
              <a:t>გამოყიერება</a:t>
            </a:r>
            <a:r>
              <a:rPr lang="ka-GE" sz="7200" dirty="0"/>
              <a:t>. ერთ ჰექტარზე გაანგარიშებით საჭიროა შევიტანოთ ნაკელი ან ტორფი და მინერალური სასუქებით დამუშავებული კომპოსტი-40ტონა, მოქმედი ნივთიერებიდან ფოსფორი-</a:t>
            </a:r>
          </a:p>
          <a:p>
            <a:pPr marL="0" indent="0">
              <a:lnSpc>
                <a:spcPct val="170000"/>
              </a:lnSpc>
              <a:buNone/>
            </a:pPr>
            <a:r>
              <a:rPr lang="ka-GE" sz="7200" dirty="0" smtClean="0"/>
              <a:t>  125კგ</a:t>
            </a:r>
            <a:r>
              <a:rPr lang="ka-GE" sz="7200" dirty="0"/>
              <a:t>, კალიუმი-80კგ. დასარგავი საძირეების დიამეტრი ფესვის ყელთან 4მმ-ზე ნაკლები არ უნდა იყოს. იგი </a:t>
            </a:r>
            <a:r>
              <a:rPr lang="ka-GE" sz="7200" dirty="0" err="1"/>
              <a:t>ირგვევა</a:t>
            </a:r>
            <a:r>
              <a:rPr lang="ka-GE" sz="7200" dirty="0"/>
              <a:t> მწკრივში 25სმ-ის და რიგთაშორის 60სმ-ის დაშორებით.  ამ  წესით  ერთ  ჰექტარზე  თავსდება  56  ათასი  საძირე.  იგი სისტემატიურად უნდა </a:t>
            </a:r>
            <a:r>
              <a:rPr lang="ka-GE" sz="7200" dirty="0" err="1"/>
              <a:t>მოირწყვას</a:t>
            </a:r>
            <a:r>
              <a:rPr lang="ka-GE" sz="7200" dirty="0"/>
              <a:t>, გაფხვიერდეს და გახმობის </a:t>
            </a:r>
            <a:r>
              <a:rPr lang="ka-GE" sz="7200" dirty="0" err="1"/>
              <a:t>შენთხვევაში</a:t>
            </a:r>
            <a:r>
              <a:rPr lang="ka-GE" sz="7200" dirty="0"/>
              <a:t> ახალი საძირე უნდა </a:t>
            </a:r>
            <a:r>
              <a:rPr lang="ka-GE" sz="7200" dirty="0" err="1"/>
              <a:t>დაირგას</a:t>
            </a:r>
            <a:r>
              <a:rPr lang="ka-GE" sz="7200" dirty="0"/>
              <a:t>. კვლები იმარგლება. ერთ მცენარეზე უნდა შევიტანოთ მოქმედი ნივთიერებიდან 2გრ აზოტოვანი სასუქი. შეტანის ვადად ორჯერადი გამოკვებით მიღებულია - აპრილი ანუ მცენარის ვეგეტაციის დასაწყისი და მეორე - ივნისი. ნაკვეთზე წუნწუხის შეტანა 2 ვადაში - მაისსა და ივნისში წარმოებს.</a:t>
            </a:r>
          </a:p>
        </p:txBody>
      </p:sp>
    </p:spTree>
    <p:extLst>
      <p:ext uri="{BB962C8B-B14F-4D97-AF65-F5344CB8AC3E}">
        <p14:creationId xmlns:p14="http://schemas.microsoft.com/office/powerpoint/2010/main" val="346692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pPr algn="ctr"/>
            <a:r>
              <a:rPr lang="ka-GE" sz="2400" dirty="0" smtClean="0"/>
              <a:t>საძირის </a:t>
            </a:r>
            <a:r>
              <a:rPr lang="ka-GE" sz="2400" dirty="0" err="1" smtClean="0"/>
              <a:t>აღრზდა</a:t>
            </a:r>
            <a:endParaRPr lang="ka-GE" sz="2400" dirty="0"/>
          </a:p>
        </p:txBody>
      </p:sp>
      <p:sp>
        <p:nvSpPr>
          <p:cNvPr id="3" name="შიგთავსის ჩანაცვლების ველი 2"/>
          <p:cNvSpPr>
            <a:spLocks noGrp="1"/>
          </p:cNvSpPr>
          <p:nvPr>
            <p:ph idx="1"/>
          </p:nvPr>
        </p:nvSpPr>
        <p:spPr/>
        <p:txBody>
          <a:bodyPr>
            <a:normAutofit fontScale="25000" lnSpcReduction="20000"/>
          </a:bodyPr>
          <a:lstStyle/>
          <a:p>
            <a:pPr marL="0" indent="0">
              <a:lnSpc>
                <a:spcPct val="160000"/>
              </a:lnSpc>
              <a:buNone/>
            </a:pPr>
            <a:r>
              <a:rPr lang="ka-GE" dirty="0" smtClean="0"/>
              <a:t>     </a:t>
            </a:r>
            <a:r>
              <a:rPr lang="ka-GE" sz="7400" dirty="0" smtClean="0"/>
              <a:t>უნდა </a:t>
            </a:r>
            <a:r>
              <a:rPr lang="ka-GE" sz="7400" dirty="0"/>
              <a:t>აღინიშნოს რომ  ჩვენს მიერ 2001 წელს აშშ შტატების კალიფორნიის შტატიდან ჩამოტანილი იქნა ორი ახალი საძირე „დრაკონი’ ’და „სანტა-მარია“ რომელზეც </a:t>
            </a:r>
            <a:r>
              <a:rPr lang="ka-GE" sz="7400" dirty="0" err="1"/>
              <a:t>დამყნილმა</a:t>
            </a:r>
            <a:r>
              <a:rPr lang="ka-GE" sz="7400" dirty="0"/>
              <a:t> მანდარინისა და ფორთოხლის მცენარეების ნაყოფი ორი კვირით ადრე შევიდა სიმწიფის ფაზაში ვიდრე ტრიფოლიატაზე დამყნილი მცენარეების ნაყოფები.   </a:t>
            </a:r>
          </a:p>
          <a:p>
            <a:pPr marL="0" indent="0">
              <a:lnSpc>
                <a:spcPct val="160000"/>
              </a:lnSpc>
              <a:buNone/>
            </a:pPr>
            <a:r>
              <a:rPr lang="ka-GE" sz="7400" dirty="0"/>
              <a:t> </a:t>
            </a:r>
            <a:r>
              <a:rPr lang="ka-GE" sz="7400" dirty="0" smtClean="0"/>
              <a:t>    </a:t>
            </a:r>
            <a:r>
              <a:rPr lang="ka-GE" sz="7400" b="1" dirty="0" smtClean="0"/>
              <a:t> </a:t>
            </a:r>
            <a:r>
              <a:rPr lang="ka-GE" sz="7400" b="1" dirty="0"/>
              <a:t>სანერგეში მოვლის ყველა ღონისძიება ზაფხულის განმავლობაში ისე უნდა მოეწყოს, რომ მყნობის პერიოდისათვის ღეროს </a:t>
            </a:r>
            <a:r>
              <a:rPr lang="ka-GE" sz="7400" b="1" dirty="0" err="1"/>
              <a:t>დიამეტრმა</a:t>
            </a:r>
            <a:r>
              <a:rPr lang="ka-GE" sz="7400" b="1" dirty="0"/>
              <a:t> 8-10 </a:t>
            </a:r>
            <a:r>
              <a:rPr lang="ka-GE" sz="7400" b="1" dirty="0" err="1"/>
              <a:t>მმ</a:t>
            </a:r>
            <a:r>
              <a:rPr lang="ka-GE" sz="7400" b="1" dirty="0"/>
              <a:t>-ს </a:t>
            </a:r>
            <a:r>
              <a:rPr lang="ka-GE" sz="7400" b="1" dirty="0" err="1"/>
              <a:t>მიაღწიოს.აღნიშნულ</a:t>
            </a:r>
            <a:r>
              <a:rPr lang="ka-GE" sz="7400" b="1" dirty="0"/>
              <a:t> კონდიციამდე მისაღწევად ჩვენს მიერ </a:t>
            </a:r>
            <a:r>
              <a:rPr lang="ka-GE" sz="7400" b="1" dirty="0" err="1"/>
              <a:t>რეკომინდბული</a:t>
            </a:r>
            <a:r>
              <a:rPr lang="ka-GE" sz="7400" b="1" dirty="0"/>
              <a:t> და გამოყენებული იქნა ნაკელის წუნწუხისა და აზოტის ხსნარით გამოკვება  მყნობამდე ერთი თვით ადრე ,რომელიც </a:t>
            </a:r>
            <a:r>
              <a:rPr lang="ka-GE" sz="7400" b="1" dirty="0" err="1"/>
              <a:t>ხელსუწყობს</a:t>
            </a:r>
            <a:r>
              <a:rPr lang="ka-GE" sz="7400" b="1" dirty="0"/>
              <a:t> საძირეს სიმსხოში ზრდას და </a:t>
            </a:r>
            <a:r>
              <a:rPr lang="ka-GE" sz="7400" b="1" dirty="0" err="1"/>
              <a:t>ამვე</a:t>
            </a:r>
            <a:r>
              <a:rPr lang="ka-GE" sz="7400" b="1" dirty="0"/>
              <a:t> დროს კანი კარგად სცილდება მერქანს.(კალიფორნია)</a:t>
            </a:r>
            <a:r>
              <a:rPr lang="ka-GE" sz="7400" dirty="0"/>
              <a:t> დაავადებებისა და მავნებლების წინააღმდეგ საჭიროა საძირეების 1 პროცენტიანი ბორდოს ხსნარით შეწამვლა, ხოლო ტკიპების წინააღმდეგ საჭიროა გოგირდის შეფრქვევა.</a:t>
            </a:r>
          </a:p>
          <a:p>
            <a:pPr>
              <a:lnSpc>
                <a:spcPct val="160000"/>
              </a:lnSpc>
            </a:pPr>
            <a:endParaRPr lang="ka-GE" sz="7400" dirty="0"/>
          </a:p>
        </p:txBody>
      </p:sp>
    </p:spTree>
    <p:extLst>
      <p:ext uri="{BB962C8B-B14F-4D97-AF65-F5344CB8AC3E}">
        <p14:creationId xmlns:p14="http://schemas.microsoft.com/office/powerpoint/2010/main" val="4012837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b="1" dirty="0"/>
              <a:t>მყნობა</a:t>
            </a:r>
            <a:endParaRPr lang="ka-GE" dirty="0"/>
          </a:p>
        </p:txBody>
      </p:sp>
      <p:sp>
        <p:nvSpPr>
          <p:cNvPr id="3" name="შიგთავსის ჩანაცვლების ველი 2"/>
          <p:cNvSpPr>
            <a:spLocks noGrp="1"/>
          </p:cNvSpPr>
          <p:nvPr>
            <p:ph idx="1"/>
          </p:nvPr>
        </p:nvSpPr>
        <p:spPr>
          <a:xfrm>
            <a:off x="685800" y="1825624"/>
            <a:ext cx="10668000" cy="5032375"/>
          </a:xfrm>
        </p:spPr>
        <p:txBody>
          <a:bodyPr>
            <a:noAutofit/>
          </a:bodyPr>
          <a:lstStyle/>
          <a:p>
            <a:pPr marL="0" indent="0">
              <a:lnSpc>
                <a:spcPct val="170000"/>
              </a:lnSpc>
              <a:buNone/>
            </a:pPr>
            <a:r>
              <a:rPr lang="ka-GE" sz="1800" dirty="0" smtClean="0"/>
              <a:t>       უმჯობესია  </a:t>
            </a:r>
            <a:r>
              <a:rPr lang="ka-GE" sz="1800" dirty="0"/>
              <a:t>ჩატარდეს  ჩრდილოეთი,  ჩრდილო-დასავლეთის  ან ჩრდილო-აღმოსავლეთის მხარეზე. სამხრეთით კვირტის ჩასმას უნდა ვერიდოთ, რადგან მზის სხივებმა შეიძლება გამოაშროს. მყნობა არ შეიძლება წვიმაში, დილის ნამის გამოშრობამდე. აგრეთვე ძლიერი ქარისა და დიდი სიცხის დროს. არსებობს მყნობის საუკეთესო მეთოდები, კერძოდ, ჩვეულებრივი T-მაგვარი მეთოდი, მეორე კი გაუმჯობესებული, რომელიც შემდგომში მდგომარეობს: კალმები თავსდება სპეციალურ ჩანთაში, რომელიც </a:t>
            </a:r>
            <a:r>
              <a:rPr lang="ka-GE" sz="1800" dirty="0" err="1"/>
              <a:t>მყნობელს</a:t>
            </a:r>
            <a:r>
              <a:rPr lang="ka-GE" sz="1800" dirty="0"/>
              <a:t> თასმებით აქვს წელზე მიმაგრებული, კალმები მასში ჩაწყობილია ჰორიზონტალურად - ყუნწების ერთი მიმართულებით, ჩანთის მარცხენა მხარე ღიაა, საიდანაც </a:t>
            </a:r>
            <a:r>
              <a:rPr lang="ka-GE" sz="1800" dirty="0" err="1"/>
              <a:t>მყნობელი</a:t>
            </a:r>
            <a:r>
              <a:rPr lang="ka-GE" sz="1800" dirty="0"/>
              <a:t> მარცხენა ხელით იღებს კალამს</a:t>
            </a:r>
            <a:r>
              <a:rPr lang="ka-GE" sz="1800" dirty="0" smtClean="0"/>
              <a:t>,</a:t>
            </a:r>
            <a:r>
              <a:rPr lang="ka-GE" sz="1800" dirty="0"/>
              <a:t> იჭერს იმავე ხელის საჩვენებელი თითით </a:t>
            </a:r>
            <a:r>
              <a:rPr lang="ka-GE" sz="1800" dirty="0" err="1"/>
              <a:t>ასაჭერი</a:t>
            </a:r>
            <a:r>
              <a:rPr lang="ka-GE" sz="1800" dirty="0"/>
              <a:t> კვირტის მოპირდაპირე მხრიდან, დანის პირს ათავსებს მოსაჭრელი კვირტის ქვემოთ 1-2 სმ-ის დაცილებით, შემდეგ კი დანის ერთი მოსმით ჭრის კვირტს,</a:t>
            </a:r>
          </a:p>
          <a:p>
            <a:pPr marL="0" indent="0">
              <a:buNone/>
            </a:pPr>
            <a:r>
              <a:rPr lang="ka-GE" sz="1800" dirty="0"/>
              <a:t/>
            </a:r>
            <a:br>
              <a:rPr lang="ka-GE" sz="1800" dirty="0"/>
            </a:br>
            <a:endParaRPr lang="ka-GE" sz="1800" dirty="0"/>
          </a:p>
        </p:txBody>
      </p:sp>
    </p:spTree>
    <p:extLst>
      <p:ext uri="{BB962C8B-B14F-4D97-AF65-F5344CB8AC3E}">
        <p14:creationId xmlns:p14="http://schemas.microsoft.com/office/powerpoint/2010/main" val="388870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normAutofit fontScale="70000" lnSpcReduction="20000"/>
          </a:bodyPr>
          <a:lstStyle/>
          <a:p>
            <a:pPr marL="0" indent="0">
              <a:lnSpc>
                <a:spcPct val="160000"/>
              </a:lnSpc>
              <a:buNone/>
            </a:pPr>
            <a:r>
              <a:rPr lang="ka-GE" dirty="0" smtClean="0"/>
              <a:t>        რასაც </a:t>
            </a:r>
            <a:r>
              <a:rPr lang="ka-GE" dirty="0"/>
              <a:t>მოჰყვება აგრეთვე მერქნის ნაწილიც. კვირტის აჭრას იწყებს დანის პირით და ამთავრებს მისი </a:t>
            </a:r>
            <a:r>
              <a:rPr lang="ka-GE" dirty="0" err="1"/>
              <a:t>წვეროთი</a:t>
            </a:r>
            <a:r>
              <a:rPr lang="ka-GE" dirty="0"/>
              <a:t>. კვირტს არ ამოაყოლებს  დანის  კვირტს,  მას  იჭერს   იმავე  ხელის  ცერით,  რომელშიც  დანა უჭირავს. შემდეგ იხრება საძირისაკენ და ფესვის ყელთან   აკეთებს ვერტიკალურ ჭრილს დანის პირის ზემოთ აყოლებით. იქვე კეთდება ოდნავ მოზრდილი განივი ჭრილი,   საძირეში   ჩაშვებული   კვირტი   ოდნავ   </a:t>
            </a:r>
            <a:r>
              <a:rPr lang="ka-GE" dirty="0" err="1"/>
              <a:t>ჩაწოლით</a:t>
            </a:r>
            <a:r>
              <a:rPr lang="ka-GE" dirty="0"/>
              <a:t>   ხსნის   ვერტიკალური ჭრილის კედლებს და შიგ მჭიდროდ თავსდება. </a:t>
            </a:r>
            <a:r>
              <a:rPr lang="ka-GE" dirty="0" err="1"/>
              <a:t>განაჭერში</a:t>
            </a:r>
            <a:r>
              <a:rPr lang="ka-GE" dirty="0"/>
              <a:t> კვირტის ჩაშვება ხდება პირდაპირ ცერით დანის დაწოლით, რომლის ზედმეტი ნაწილი, რაც ჭრილში არ ჩაეტევა, უნდა მოსცილდეს. ამ მეთოდით ერთ დღეში შეიძლება 1500-2000 ძირის დამყნობა და ამასთან, მაღალი გახარების პროცენტი.</a:t>
            </a:r>
          </a:p>
        </p:txBody>
      </p:sp>
    </p:spTree>
    <p:extLst>
      <p:ext uri="{BB962C8B-B14F-4D97-AF65-F5344CB8AC3E}">
        <p14:creationId xmlns:p14="http://schemas.microsoft.com/office/powerpoint/2010/main" val="360427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normAutofit fontScale="77500" lnSpcReduction="20000"/>
          </a:bodyPr>
          <a:lstStyle/>
          <a:p>
            <a:pPr marL="0" indent="0">
              <a:lnSpc>
                <a:spcPct val="160000"/>
              </a:lnSpc>
              <a:buNone/>
            </a:pPr>
            <a:r>
              <a:rPr lang="ka-GE" b="1" dirty="0"/>
              <a:t>მიღებულია   აგრეთვე</a:t>
            </a:r>
            <a:r>
              <a:rPr lang="ka-GE" dirty="0"/>
              <a:t> - მყნობის შედარებით ახალი მეთოდი - </a:t>
            </a:r>
            <a:r>
              <a:rPr lang="ka-GE" dirty="0" err="1"/>
              <a:t>ე.წ</a:t>
            </a:r>
            <a:r>
              <a:rPr lang="ka-GE" dirty="0"/>
              <a:t>. მიდებით მყნობა. ამ დროს კვირტის აღება ხდება ისეთივე წესით, როგორც ზემოთ იყო აღნიშნული, მაგრამ იმ განსხვავებით, რომ ჭრილი საძირეზე კი არ კეთდება, არამედ </a:t>
            </a:r>
            <a:r>
              <a:rPr lang="ka-GE" dirty="0" err="1"/>
              <a:t>ანათალი</a:t>
            </a:r>
            <a:r>
              <a:rPr lang="ka-GE" dirty="0"/>
              <a:t> ვერტიკალურად, ზემოდან-ქვემოთ კეთდება, ამ შემთხვევაში </a:t>
            </a:r>
            <a:r>
              <a:rPr lang="ka-GE" dirty="0" err="1"/>
              <a:t>ანათალის</a:t>
            </a:r>
            <a:r>
              <a:rPr lang="ka-GE" dirty="0"/>
              <a:t> ქვემოთ ვუტოვებთ 1-2 სმ-ს სადაც ჯდება კვირტი ქვემოთა ნაწილში დანარჩენს კი მივადებთ </a:t>
            </a:r>
            <a:r>
              <a:rPr lang="ka-GE" dirty="0" err="1"/>
              <a:t>ანათალზე</a:t>
            </a:r>
            <a:r>
              <a:rPr lang="ka-GE" dirty="0"/>
              <a:t> და ვახდენთ შეხვევას. ასეთი მეთოდით შესაძლებელია მყნობა ჩატარდეს წელიწადის ყველა პერიოდში, თუ სათანადოდ გვაქვს სანამყენე მასალა და პირობები. ჩვენი დაკვირვებით, აღნიშნული მეთოდი საკმაოდ მაღალ </a:t>
            </a:r>
            <a:r>
              <a:rPr lang="ka-GE" dirty="0" smtClean="0"/>
              <a:t>ეფექტურია</a:t>
            </a:r>
            <a:r>
              <a:rPr lang="ka-GE" dirty="0"/>
              <a:t> </a:t>
            </a:r>
          </a:p>
        </p:txBody>
      </p:sp>
    </p:spTree>
    <p:extLst>
      <p:ext uri="{BB962C8B-B14F-4D97-AF65-F5344CB8AC3E}">
        <p14:creationId xmlns:p14="http://schemas.microsoft.com/office/powerpoint/2010/main" val="69947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8200" y="319405"/>
            <a:ext cx="10515600" cy="1325563"/>
          </a:xfrm>
        </p:spPr>
        <p:txBody>
          <a:bodyPr>
            <a:normAutofit fontScale="90000"/>
          </a:bodyPr>
          <a:lstStyle/>
          <a:p>
            <a:pPr algn="ctr"/>
            <a:r>
              <a:rPr lang="ka-GE" b="1" dirty="0"/>
              <a:t>ნიადაგის განოყიერება და მცენარის კვება </a:t>
            </a:r>
            <a:r>
              <a:rPr lang="ka-GE" dirty="0"/>
              <a:t/>
            </a:r>
            <a:br>
              <a:rPr lang="ka-GE" dirty="0"/>
            </a:br>
            <a:endParaRPr lang="ka-GE" dirty="0"/>
          </a:p>
        </p:txBody>
      </p:sp>
      <p:sp>
        <p:nvSpPr>
          <p:cNvPr id="3" name="შიგთავსის ჩანაცვლების ველი 2"/>
          <p:cNvSpPr>
            <a:spLocks noGrp="1"/>
          </p:cNvSpPr>
          <p:nvPr>
            <p:ph idx="1"/>
          </p:nvPr>
        </p:nvSpPr>
        <p:spPr>
          <a:xfrm>
            <a:off x="609600" y="1259176"/>
            <a:ext cx="10744200" cy="4917787"/>
          </a:xfrm>
        </p:spPr>
        <p:txBody>
          <a:bodyPr>
            <a:normAutofit fontScale="62500" lnSpcReduction="20000"/>
          </a:bodyPr>
          <a:lstStyle/>
          <a:p>
            <a:pPr marL="0" indent="0">
              <a:lnSpc>
                <a:spcPct val="170000"/>
              </a:lnSpc>
              <a:buNone/>
            </a:pPr>
            <a:r>
              <a:rPr lang="ka-GE" dirty="0"/>
              <a:t> </a:t>
            </a:r>
            <a:r>
              <a:rPr lang="ka-GE" dirty="0" smtClean="0"/>
              <a:t>   </a:t>
            </a:r>
            <a:r>
              <a:rPr lang="ka-GE" b="1" dirty="0" smtClean="0"/>
              <a:t>მსხმოიარე </a:t>
            </a:r>
            <a:r>
              <a:rPr lang="ka-GE" b="1" dirty="0"/>
              <a:t>ბაღში ნიადაგის დამუშავება</a:t>
            </a:r>
            <a:r>
              <a:rPr lang="ka-GE" dirty="0"/>
              <a:t>–</a:t>
            </a:r>
            <a:r>
              <a:rPr lang="ka-GE" b="1" dirty="0" err="1"/>
              <a:t>დაუბარად</a:t>
            </a:r>
            <a:r>
              <a:rPr lang="ka-GE" b="1" dirty="0"/>
              <a:t>,</a:t>
            </a:r>
            <a:r>
              <a:rPr lang="ka-GE" dirty="0"/>
              <a:t> ვინაიდან მანდარინის მკვებავი-შემწოვი ფესვთა სისტემის უმრავლესობა მდებარეობს ვარჯის ქვეშ 30 სმ–მდე სიღრმეზე, ბარვის დროს ხდება მათი  დაზიანება, რომელთა აღდგენა მოშუშებას სჭირდება დრო და ის საკვები მარაგი, რომელიც გამოყენებული უნდა ყოფილიყო  ახალგაზრდა ყლორტებისა და ნაყოფის წარმოქმნაზე იხარჯება ტრავმის მოშუშებაზე.  გარდა ამისა დაზიანებულ ადგილებზე სახლდებიან დაავადების გამომწვევი მიკრობები და აავადებენ ფესვთა სისტემას. ამიტომ მიზანშეწონილია წარმოებდეს ნიადაგის მულჩირება ორგანული ნივთიერებებით. მიზანშეწონილია მულჩირების წრიული ფორმა ან 2 მეტრიან ზოლად, თუმცა, ის არ უნდა ეხებოდეს ხეს, დაშორებული უნდა იყოს მინიმუმ 10 სმ–ით. ძალიან ახლოს მისმა მოთავსებამ შეიძლება გამოიწვიოს </a:t>
            </a:r>
            <a:r>
              <a:rPr lang="ka-GE" dirty="0" err="1"/>
              <a:t>სოკოვანი</a:t>
            </a:r>
            <a:r>
              <a:rPr lang="ka-GE" dirty="0"/>
              <a:t>, პათოგენების გამრავლება და ზამთარში </a:t>
            </a:r>
            <a:r>
              <a:rPr lang="ka-GE" dirty="0" err="1"/>
              <a:t>მღრნელების</a:t>
            </a:r>
            <a:r>
              <a:rPr lang="ka-GE" dirty="0"/>
              <a:t> თავშესაფარი გახდეს.</a:t>
            </a:r>
          </a:p>
        </p:txBody>
      </p:sp>
      <p:sp>
        <p:nvSpPr>
          <p:cNvPr id="4" name="მართკუთხედი 3"/>
          <p:cNvSpPr/>
          <p:nvPr/>
        </p:nvSpPr>
        <p:spPr>
          <a:xfrm>
            <a:off x="3048000" y="889844"/>
            <a:ext cx="6096000" cy="369332"/>
          </a:xfrm>
          <a:prstGeom prst="rect">
            <a:avLst/>
          </a:prstGeom>
        </p:spPr>
        <p:txBody>
          <a:bodyPr>
            <a:spAutoFit/>
          </a:bodyPr>
          <a:lstStyle/>
          <a:p>
            <a:r>
              <a:rPr lang="ka-GE" b="1" dirty="0" smtClean="0">
                <a:ea typeface="Sylfaen" panose="010A0502050306030303" pitchFamily="18" charset="0"/>
                <a:cs typeface="Times New Roman" panose="02020603050405020304" pitchFamily="18" charset="0"/>
              </a:rPr>
              <a:t> </a:t>
            </a:r>
            <a:endParaRPr lang="ka-GE" dirty="0"/>
          </a:p>
        </p:txBody>
      </p:sp>
    </p:spTree>
    <p:extLst>
      <p:ext uri="{BB962C8B-B14F-4D97-AF65-F5344CB8AC3E}">
        <p14:creationId xmlns:p14="http://schemas.microsoft.com/office/powerpoint/2010/main" val="1504476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a:xfrm>
            <a:off x="0" y="0"/>
            <a:ext cx="11353800" cy="6176963"/>
          </a:xfrm>
        </p:spPr>
        <p:txBody>
          <a:bodyPr>
            <a:normAutofit fontScale="25000" lnSpcReduction="20000"/>
          </a:bodyPr>
          <a:lstStyle/>
          <a:p>
            <a:pPr marL="0" indent="0">
              <a:lnSpc>
                <a:spcPct val="170000"/>
              </a:lnSpc>
              <a:buNone/>
            </a:pPr>
            <a:r>
              <a:rPr lang="ka-GE" dirty="0" smtClean="0"/>
              <a:t>   </a:t>
            </a:r>
            <a:r>
              <a:rPr lang="ka-GE" sz="8000" dirty="0" smtClean="0"/>
              <a:t>დანარჩენ </a:t>
            </a:r>
            <a:r>
              <a:rPr lang="ka-GE" sz="8000" dirty="0"/>
              <a:t>2–3 მეტრიან ზოლზე ითესება სიდერატები, ანუ ეგრეთწოდებული საფარი კულტურები. მულჩირებაში იგულისხმება: ნაკელის, კომპოსტის, ნახერხის და სხვა მასალის შეტანა. ძროხის, ცხენის, თხის და ცხვრის ნაკელის ნარევი კარგი </a:t>
            </a:r>
            <a:r>
              <a:rPr lang="ka-GE" sz="8000" dirty="0" err="1"/>
              <a:t>მულჩია</a:t>
            </a:r>
            <a:r>
              <a:rPr lang="ka-GE" sz="8000" dirty="0"/>
              <a:t>. ფრინველის ნაკელის გამოყენების შემთხვევაში უნდა მოხდეს მისი კომპოსტირება მცენარეულ მასალასთან, რადგან ის მეტი რაოდენობით შეიცავს აზოტს, ვიდრე მცენარეს სჭირდება. ორგანული სასუქი, რომელიც თავად არის ნიადაგის მიკრობების მატარებელი, საშუალებას აძლევს ნიადაგს ნელ–ნელა მიიღოს საკვები ელემენტები. ის აუმჯობესებს შეტანილი სასუქების ეფექტურობას, არეგულირებს ტენისა და </a:t>
            </a:r>
            <a:r>
              <a:rPr lang="ka-GE" sz="8000" dirty="0" err="1"/>
              <a:t>ტემპერტურულ</a:t>
            </a:r>
            <a:r>
              <a:rPr lang="ka-GE" sz="8000" dirty="0"/>
              <a:t> რეჟიმს და </a:t>
            </a:r>
            <a:r>
              <a:rPr lang="ka-GE" sz="8000" dirty="0" err="1"/>
              <a:t>ხელსუწყობს</a:t>
            </a:r>
            <a:r>
              <a:rPr lang="ka-GE" sz="8000" dirty="0"/>
              <a:t> ჯანსაღი ფესვთა სისტემის ჩამოყალიბებას. დაშლისას ის </a:t>
            </a:r>
            <a:r>
              <a:rPr lang="ka-GE" sz="8000" dirty="0" smtClean="0"/>
              <a:t>წარმოადგენს აზოტის წყაროს, რის გამორეცხვა წყლით, მარტივად არ ხდება. იმის მიხედვით თუ, როგორია ტენის შემცველობა მულჩში 1ჰა-ზე საჭიროა </a:t>
            </a:r>
            <a:r>
              <a:rPr lang="ka-GE" sz="8000" dirty="0"/>
              <a:t>მისი რაოდენობა განსაზღვრული იქნეს 10–40 ტონამდე. მეტი რაოდენობით შეტანა საჭიროა იმ შემთხვევაში, როცა მანამდე ორგანული სასუქი არ იყო, ან მცირე დოზით იყო შეტანილი. </a:t>
            </a:r>
          </a:p>
        </p:txBody>
      </p:sp>
    </p:spTree>
    <p:extLst>
      <p:ext uri="{BB962C8B-B14F-4D97-AF65-F5344CB8AC3E}">
        <p14:creationId xmlns:p14="http://schemas.microsoft.com/office/powerpoint/2010/main" val="142444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b="1" dirty="0"/>
              <a:t>ა ზ ო ტ ი</a:t>
            </a:r>
            <a:r>
              <a:rPr lang="ka-GE" dirty="0"/>
              <a:t> </a:t>
            </a:r>
          </a:p>
        </p:txBody>
      </p:sp>
      <p:sp>
        <p:nvSpPr>
          <p:cNvPr id="3" name="შიგთავსის ჩანაცვლების ველი 2"/>
          <p:cNvSpPr>
            <a:spLocks noGrp="1"/>
          </p:cNvSpPr>
          <p:nvPr>
            <p:ph idx="1"/>
          </p:nvPr>
        </p:nvSpPr>
        <p:spPr/>
        <p:txBody>
          <a:bodyPr>
            <a:normAutofit fontScale="77500" lnSpcReduction="20000"/>
          </a:bodyPr>
          <a:lstStyle/>
          <a:p>
            <a:r>
              <a:rPr lang="ka-GE" sz="3600" dirty="0"/>
              <a:t>აზოტის დოზები ახალგაზრდა ბაღში:</a:t>
            </a:r>
          </a:p>
          <a:p>
            <a:r>
              <a:rPr lang="ka-GE" sz="3600" dirty="0"/>
              <a:t>– პირველ წელს ერთ ხეზე საჭიროა 50 გრ. სუფთა ელემენტი;</a:t>
            </a:r>
          </a:p>
          <a:p>
            <a:r>
              <a:rPr lang="ka-GE" sz="3600" dirty="0"/>
              <a:t>– მეორე წელს ერთ ხეზე საჭიროა 100 გრ. სუფთა ელემენტი;</a:t>
            </a:r>
          </a:p>
          <a:p>
            <a:r>
              <a:rPr lang="ka-GE" sz="3600" dirty="0"/>
              <a:t>– მესამე წელს ერთ ხეზე საჭიროა 100–200 გრ. სუფთა ელემენტი (დამოკიდებულია ხის სიდიდეზე);</a:t>
            </a:r>
          </a:p>
          <a:p>
            <a:r>
              <a:rPr lang="ka-GE" sz="3600" dirty="0"/>
              <a:t>– მეოთხე წელს ერთ ხეზე საჭიროა 250 გრ. სუფთა ელემენტი;</a:t>
            </a:r>
          </a:p>
          <a:p>
            <a:r>
              <a:rPr lang="ka-GE" sz="3600" dirty="0"/>
              <a:t>მსხმოიარე ბაღში ერთ ხეზე </a:t>
            </a:r>
            <a:r>
              <a:rPr lang="ka-GE" sz="3600" dirty="0" err="1"/>
              <a:t>სშუალოდ</a:t>
            </a:r>
            <a:r>
              <a:rPr lang="ka-GE" sz="3600" dirty="0"/>
              <a:t> 250–500 გრ. სუფთა ელემენტი (დამოკიდებულია ხის სიდიდეზე).</a:t>
            </a:r>
          </a:p>
          <a:p>
            <a:r>
              <a:rPr lang="ka-GE" sz="3600" dirty="0"/>
              <a:t>შენიშვნა: სუსტი მცენარე აზოტის დიდ რაოდენობას ვერ შეითვისებს</a:t>
            </a:r>
            <a:r>
              <a:rPr lang="ka-GE" sz="3600" dirty="0" smtClean="0"/>
              <a:t>.</a:t>
            </a:r>
            <a:endParaRPr lang="ka-GE" sz="3600" dirty="0"/>
          </a:p>
        </p:txBody>
      </p:sp>
    </p:spTree>
    <p:extLst>
      <p:ext uri="{BB962C8B-B14F-4D97-AF65-F5344CB8AC3E}">
        <p14:creationId xmlns:p14="http://schemas.microsoft.com/office/powerpoint/2010/main" val="1586428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smtClean="0"/>
              <a:t>ფოსფორი და </a:t>
            </a:r>
            <a:r>
              <a:rPr lang="ka-GE" dirty="0"/>
              <a:t>კალიუმი</a:t>
            </a:r>
          </a:p>
        </p:txBody>
      </p:sp>
      <p:sp>
        <p:nvSpPr>
          <p:cNvPr id="3" name="შიგთავსის ჩანაცვლების ველი 2"/>
          <p:cNvSpPr>
            <a:spLocks noGrp="1"/>
          </p:cNvSpPr>
          <p:nvPr>
            <p:ph idx="1"/>
          </p:nvPr>
        </p:nvSpPr>
        <p:spPr/>
        <p:txBody>
          <a:bodyPr>
            <a:normAutofit fontScale="55000" lnSpcReduction="20000"/>
          </a:bodyPr>
          <a:lstStyle/>
          <a:p>
            <a:pPr marL="0" indent="0">
              <a:lnSpc>
                <a:spcPct val="160000"/>
              </a:lnSpc>
              <a:buNone/>
            </a:pPr>
            <a:r>
              <a:rPr lang="ka-GE" dirty="0" smtClean="0"/>
              <a:t>   </a:t>
            </a:r>
            <a:r>
              <a:rPr lang="ka-GE" sz="3200" dirty="0" smtClean="0"/>
              <a:t>ფოსფორის </a:t>
            </a:r>
            <a:r>
              <a:rPr lang="ka-GE" sz="3200" dirty="0"/>
              <a:t>დეფიციტის მქონე მცენარეები ისხამენ უფრო მეტად სქელკანიან და ნაკლებად წვნიან ნაყოფებს. </a:t>
            </a:r>
          </a:p>
          <a:p>
            <a:pPr marL="0" indent="0">
              <a:lnSpc>
                <a:spcPct val="160000"/>
              </a:lnSpc>
              <a:buNone/>
            </a:pPr>
            <a:r>
              <a:rPr lang="ka-GE" sz="3200" dirty="0" smtClean="0"/>
              <a:t>  კალიუმი </a:t>
            </a:r>
            <a:r>
              <a:rPr lang="ka-GE" sz="3200" dirty="0"/>
              <a:t>ეხმარება ნაყოფს დაუზიანებელი კანის შენარჩუნებაში, აუმჯობესებს გემოს, ახდენს სიმჟავისა და შაქრიანობის ბალანსირებას და ზრდის ნაყოფის შენახვის ვადას. შესაძლებელია კალიუმის 1%–იანი ხსნარის მცენარეზე შესხურება სიმწიფის პერიოდში. ფოსფოროვანი და </a:t>
            </a:r>
            <a:r>
              <a:rPr lang="ka-GE" sz="3200" dirty="0" err="1"/>
              <a:t>კალიუმიანი</a:t>
            </a:r>
            <a:r>
              <a:rPr lang="ka-GE" sz="3200" dirty="0"/>
              <a:t> სასუქების შეტანა, მანდარინის ბაღში ხდება მხოლოდ, ნიადაგის ქიმიური ანალიზის შედეგად. მიკროელემენტების: თუთიისა და მანგანუმის შეტანა უნდა მოხდეს ყოველწლიურად გაზაფხულზე ფოთლებზე შესხურებით, შემდეგი ნარევით: თუთია (500 –1000 </a:t>
            </a:r>
            <a:r>
              <a:rPr lang="ka-GE" sz="3200" dirty="0" err="1"/>
              <a:t>მგ</a:t>
            </a:r>
            <a:r>
              <a:rPr lang="ka-GE" sz="3200" dirty="0"/>
              <a:t>/ლიტ).+მანგანუმი (300–700მგ/ლიტ), შესაძლებელია მათი ცალ–ცალკე შესხურება. </a:t>
            </a:r>
          </a:p>
          <a:p>
            <a:pPr marL="0" indent="0">
              <a:buNone/>
            </a:pPr>
            <a:endParaRPr lang="ka-GE" dirty="0"/>
          </a:p>
          <a:p>
            <a:endParaRPr lang="ka-GE" dirty="0"/>
          </a:p>
        </p:txBody>
      </p:sp>
    </p:spTree>
    <p:extLst>
      <p:ext uri="{BB962C8B-B14F-4D97-AF65-F5344CB8AC3E}">
        <p14:creationId xmlns:p14="http://schemas.microsoft.com/office/powerpoint/2010/main" val="244399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pPr algn="ctr"/>
            <a:r>
              <a:rPr lang="ka-GE" sz="2400" b="1" dirty="0" smtClean="0"/>
              <a:t>მანდარინის </a:t>
            </a:r>
            <a:r>
              <a:rPr lang="ka-GE" sz="2400" b="1" dirty="0"/>
              <a:t>ორგანული და მინერალური სასუქებით  გამოკვების სქემა</a:t>
            </a:r>
            <a:endParaRPr lang="ka-GE" sz="2400" dirty="0"/>
          </a:p>
        </p:txBody>
      </p:sp>
      <p:graphicFrame>
        <p:nvGraphicFramePr>
          <p:cNvPr id="4" name="შიგთავსის ჩანაცვლების ველი 3"/>
          <p:cNvGraphicFramePr>
            <a:graphicFrameLocks noGrp="1"/>
          </p:cNvGraphicFramePr>
          <p:nvPr>
            <p:ph idx="1"/>
            <p:extLst>
              <p:ext uri="{D42A27DB-BD31-4B8C-83A1-F6EECF244321}">
                <p14:modId xmlns:p14="http://schemas.microsoft.com/office/powerpoint/2010/main" val="1334687574"/>
              </p:ext>
            </p:extLst>
          </p:nvPr>
        </p:nvGraphicFramePr>
        <p:xfrm>
          <a:off x="994610" y="1491917"/>
          <a:ext cx="10507578" cy="5261974"/>
        </p:xfrm>
        <a:graphic>
          <a:graphicData uri="http://schemas.openxmlformats.org/drawingml/2006/table">
            <a:tbl>
              <a:tblPr firstRow="1" firstCol="1" bandRow="1">
                <a:tableStyleId>{5C22544A-7EE6-4342-B048-85BDC9FD1C3A}</a:tableStyleId>
              </a:tblPr>
              <a:tblGrid>
                <a:gridCol w="3755350">
                  <a:extLst>
                    <a:ext uri="{9D8B030D-6E8A-4147-A177-3AD203B41FA5}">
                      <a16:colId xmlns:a16="http://schemas.microsoft.com/office/drawing/2014/main" xmlns="" val="20000"/>
                    </a:ext>
                  </a:extLst>
                </a:gridCol>
                <a:gridCol w="2141290">
                  <a:extLst>
                    <a:ext uri="{9D8B030D-6E8A-4147-A177-3AD203B41FA5}">
                      <a16:colId xmlns:a16="http://schemas.microsoft.com/office/drawing/2014/main" xmlns="" val="20001"/>
                    </a:ext>
                  </a:extLst>
                </a:gridCol>
                <a:gridCol w="2305469">
                  <a:extLst>
                    <a:ext uri="{9D8B030D-6E8A-4147-A177-3AD203B41FA5}">
                      <a16:colId xmlns:a16="http://schemas.microsoft.com/office/drawing/2014/main" xmlns="" val="20002"/>
                    </a:ext>
                  </a:extLst>
                </a:gridCol>
                <a:gridCol w="2305469">
                  <a:extLst>
                    <a:ext uri="{9D8B030D-6E8A-4147-A177-3AD203B41FA5}">
                      <a16:colId xmlns:a16="http://schemas.microsoft.com/office/drawing/2014/main" xmlns="" val="20003"/>
                    </a:ext>
                  </a:extLst>
                </a:gridCol>
              </a:tblGrid>
              <a:tr h="487201">
                <a:tc rowSpan="2">
                  <a:txBody>
                    <a:bodyPr/>
                    <a:lstStyle/>
                    <a:p>
                      <a:pPr marL="457200" marR="269875" algn="just">
                        <a:lnSpc>
                          <a:spcPct val="115000"/>
                        </a:lnSpc>
                        <a:spcAft>
                          <a:spcPts val="0"/>
                        </a:spcAft>
                      </a:pPr>
                      <a:r>
                        <a:rPr lang="ka-GE" sz="2000" dirty="0">
                          <a:effectLst/>
                        </a:rPr>
                        <a:t>სასუქის სახე</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457200" algn="just">
                        <a:lnSpc>
                          <a:spcPct val="115000"/>
                        </a:lnSpc>
                        <a:spcAft>
                          <a:spcPts val="0"/>
                        </a:spcAft>
                      </a:pPr>
                      <a:r>
                        <a:rPr lang="ka-GE" sz="1800" dirty="0">
                          <a:effectLst/>
                        </a:rPr>
                        <a:t>საშუალო რაოდენობა ხნოვანების მიხედვით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xmlns="" val="10000"/>
                  </a:ext>
                </a:extLst>
              </a:tr>
              <a:tr h="950493">
                <a:tc vMerge="1">
                  <a:txBody>
                    <a:bodyPr/>
                    <a:lstStyle/>
                    <a:p>
                      <a:endParaRPr lang="ka-GE"/>
                    </a:p>
                  </a:txBody>
                  <a:tcPr/>
                </a:tc>
                <a:tc>
                  <a:txBody>
                    <a:bodyPr/>
                    <a:lstStyle/>
                    <a:p>
                      <a:pPr marL="457200" algn="just">
                        <a:lnSpc>
                          <a:spcPct val="115000"/>
                        </a:lnSpc>
                        <a:spcAft>
                          <a:spcPts val="0"/>
                        </a:spcAft>
                      </a:pPr>
                      <a:r>
                        <a:rPr lang="ru-RU" sz="2400" dirty="0">
                          <a:effectLst/>
                        </a:rPr>
                        <a:t>1-5 </a:t>
                      </a:r>
                      <a:r>
                        <a:rPr lang="ru-RU" sz="2400" dirty="0" err="1">
                          <a:effectLst/>
                        </a:rPr>
                        <a:t>წლამდე</a:t>
                      </a:r>
                      <a:endParaRPr lang="ka-G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ru-RU" sz="2400">
                          <a:effectLst/>
                        </a:rPr>
                        <a:t>6</a:t>
                      </a:r>
                      <a:r>
                        <a:rPr lang="ka-GE" sz="2400">
                          <a:effectLst/>
                        </a:rPr>
                        <a:t>-10 </a:t>
                      </a:r>
                      <a:r>
                        <a:rPr lang="ru-RU" sz="2400">
                          <a:effectLst/>
                        </a:rPr>
                        <a:t>წლამდე</a:t>
                      </a:r>
                      <a:endParaRPr lang="ka-G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a-GE" sz="2400">
                          <a:effectLst/>
                        </a:rPr>
                        <a:t>ზემოთ</a:t>
                      </a:r>
                      <a:endParaRPr lang="ka-G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510932">
                <a:tc>
                  <a:txBody>
                    <a:bodyPr/>
                    <a:lstStyle/>
                    <a:p>
                      <a:pPr marL="457200" algn="just">
                        <a:lnSpc>
                          <a:spcPct val="115000"/>
                        </a:lnSpc>
                        <a:spcAft>
                          <a:spcPts val="0"/>
                        </a:spcAft>
                      </a:pPr>
                      <a:r>
                        <a:rPr lang="ka-GE" sz="2000" dirty="0">
                          <a:effectLst/>
                        </a:rPr>
                        <a:t>ორგანული</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ru-RU" sz="2400" dirty="0">
                          <a:effectLst/>
                        </a:rPr>
                        <a:t>25</a:t>
                      </a:r>
                      <a:r>
                        <a:rPr lang="ka-GE" sz="2400" dirty="0">
                          <a:effectLst/>
                        </a:rPr>
                        <a:t>კგ.</a:t>
                      </a:r>
                      <a:endParaRPr lang="ka-G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ru-RU" sz="2400">
                          <a:effectLst/>
                        </a:rPr>
                        <a:t>40</a:t>
                      </a:r>
                      <a:r>
                        <a:rPr lang="ka-GE" sz="2400">
                          <a:effectLst/>
                        </a:rPr>
                        <a:t>კგ.  </a:t>
                      </a:r>
                      <a:endParaRPr lang="ka-G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ru-RU" sz="2400">
                          <a:effectLst/>
                        </a:rPr>
                        <a:t>60 კგ.</a:t>
                      </a:r>
                      <a:endParaRPr lang="ka-G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950493">
                <a:tc>
                  <a:txBody>
                    <a:bodyPr/>
                    <a:lstStyle/>
                    <a:p>
                      <a:pPr marL="457200" algn="just">
                        <a:lnSpc>
                          <a:spcPct val="115000"/>
                        </a:lnSpc>
                        <a:spcAft>
                          <a:spcPts val="0"/>
                        </a:spcAft>
                      </a:pPr>
                      <a:r>
                        <a:rPr lang="ka-GE" sz="2000" dirty="0">
                          <a:effectLst/>
                        </a:rPr>
                        <a:t>აზოტი</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a-GE" sz="2400" dirty="0">
                          <a:effectLst/>
                        </a:rPr>
                        <a:t>30-80გრ.</a:t>
                      </a:r>
                      <a:endParaRPr lang="ka-G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a-GE" sz="2400">
                          <a:effectLst/>
                        </a:rPr>
                        <a:t>100-</a:t>
                      </a:r>
                      <a:r>
                        <a:rPr lang="ru-RU" sz="2400">
                          <a:effectLst/>
                        </a:rPr>
                        <a:t>150გ</a:t>
                      </a:r>
                      <a:r>
                        <a:rPr lang="ka-GE" sz="2400">
                          <a:effectLst/>
                        </a:rPr>
                        <a:t>რ.  </a:t>
                      </a:r>
                      <a:endParaRPr lang="ka-G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a-GE" sz="2400">
                          <a:effectLst/>
                        </a:rPr>
                        <a:t>250-500გრ.</a:t>
                      </a:r>
                      <a:endParaRPr lang="ka-G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510932">
                <a:tc>
                  <a:txBody>
                    <a:bodyPr/>
                    <a:lstStyle/>
                    <a:p>
                      <a:pPr marL="457200" algn="just">
                        <a:lnSpc>
                          <a:spcPct val="115000"/>
                        </a:lnSpc>
                        <a:spcAft>
                          <a:spcPts val="0"/>
                        </a:spcAft>
                      </a:pPr>
                      <a:r>
                        <a:rPr lang="ka-GE" sz="2000" dirty="0">
                          <a:effectLst/>
                        </a:rPr>
                        <a:t>ფოსფორი</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ru-RU" sz="2400" dirty="0">
                          <a:effectLst/>
                        </a:rPr>
                        <a:t>150გ</a:t>
                      </a:r>
                      <a:r>
                        <a:rPr lang="ka-GE" sz="2400" dirty="0">
                          <a:effectLst/>
                        </a:rPr>
                        <a:t>რ.  </a:t>
                      </a:r>
                      <a:endParaRPr lang="ka-G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457200" marR="269875" algn="ctr">
                        <a:lnSpc>
                          <a:spcPct val="115000"/>
                        </a:lnSpc>
                        <a:spcAft>
                          <a:spcPts val="0"/>
                        </a:spcAft>
                      </a:pPr>
                      <a:r>
                        <a:rPr lang="ru-RU" sz="2400">
                          <a:effectLst/>
                        </a:rPr>
                        <a:t>300გრ</a:t>
                      </a:r>
                      <a:r>
                        <a:rPr lang="ka-GE" sz="2400">
                          <a:effectLst/>
                        </a:rPr>
                        <a:t>.</a:t>
                      </a:r>
                      <a:endParaRPr lang="ka-G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ka-GE"/>
                    </a:p>
                  </a:txBody>
                  <a:tcPr/>
                </a:tc>
                <a:extLst>
                  <a:ext uri="{0D108BD9-81ED-4DB2-BD59-A6C34878D82A}">
                    <a16:rowId xmlns:a16="http://schemas.microsoft.com/office/drawing/2014/main" xmlns="" val="10004"/>
                  </a:ext>
                </a:extLst>
              </a:tr>
              <a:tr h="487201">
                <a:tc>
                  <a:txBody>
                    <a:bodyPr/>
                    <a:lstStyle/>
                    <a:p>
                      <a:pPr marL="457200" algn="just">
                        <a:lnSpc>
                          <a:spcPct val="115000"/>
                        </a:lnSpc>
                        <a:spcAft>
                          <a:spcPts val="0"/>
                        </a:spcAft>
                      </a:pPr>
                      <a:r>
                        <a:rPr lang="ka-GE" sz="2000" dirty="0">
                          <a:effectLst/>
                        </a:rPr>
                        <a:t>კალიუმი</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ru-RU" sz="2400" dirty="0">
                          <a:effectLst/>
                        </a:rPr>
                        <a:t>50გ</a:t>
                      </a:r>
                      <a:r>
                        <a:rPr lang="ka-GE" sz="2400" dirty="0">
                          <a:effectLst/>
                        </a:rPr>
                        <a:t>რ.</a:t>
                      </a:r>
                      <a:endParaRPr lang="ka-G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457200" marR="269875" algn="ctr">
                        <a:lnSpc>
                          <a:spcPct val="115000"/>
                        </a:lnSpc>
                        <a:spcAft>
                          <a:spcPts val="0"/>
                        </a:spcAft>
                      </a:pPr>
                      <a:r>
                        <a:rPr lang="ka-GE" sz="2400" dirty="0">
                          <a:effectLst/>
                        </a:rPr>
                        <a:t>100-120</a:t>
                      </a:r>
                      <a:r>
                        <a:rPr lang="ru-RU" sz="2400" dirty="0">
                          <a:effectLst/>
                        </a:rPr>
                        <a:t>გ</a:t>
                      </a:r>
                      <a:r>
                        <a:rPr lang="ka-GE" sz="2400" dirty="0">
                          <a:effectLst/>
                        </a:rPr>
                        <a:t>რ.</a:t>
                      </a:r>
                      <a:endParaRPr lang="ka-G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ka-GE"/>
                    </a:p>
                  </a:txBody>
                  <a:tcPr/>
                </a:tc>
                <a:extLst>
                  <a:ext uri="{0D108BD9-81ED-4DB2-BD59-A6C34878D82A}">
                    <a16:rowId xmlns:a16="http://schemas.microsoft.com/office/drawing/2014/main" xmlns="" val="10005"/>
                  </a:ext>
                </a:extLst>
              </a:tr>
              <a:tr h="1364722">
                <a:tc>
                  <a:txBody>
                    <a:bodyPr/>
                    <a:lstStyle/>
                    <a:p>
                      <a:pPr marL="457200" marR="269875" algn="just">
                        <a:lnSpc>
                          <a:spcPct val="115000"/>
                        </a:lnSpc>
                        <a:spcAft>
                          <a:spcPts val="0"/>
                        </a:spcAft>
                      </a:pPr>
                      <a:r>
                        <a:rPr lang="ka-GE" sz="2000" dirty="0" err="1">
                          <a:effectLst/>
                        </a:rPr>
                        <a:t>მაკროელემენტები</a:t>
                      </a:r>
                      <a:r>
                        <a:rPr lang="ka-GE" sz="2000" dirty="0">
                          <a:effectLst/>
                        </a:rPr>
                        <a:t>                                                </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269875" algn="just">
                        <a:lnSpc>
                          <a:spcPct val="115000"/>
                        </a:lnSpc>
                        <a:spcAft>
                          <a:spcPts val="0"/>
                        </a:spcAft>
                      </a:pPr>
                      <a:r>
                        <a:rPr lang="ru-RU" sz="2400" dirty="0">
                          <a:effectLst/>
                        </a:rPr>
                        <a:t>30-50 გ</a:t>
                      </a:r>
                      <a:r>
                        <a:rPr lang="ka-GE" sz="2400" dirty="0">
                          <a:effectLst/>
                        </a:rPr>
                        <a:t>რ.</a:t>
                      </a:r>
                      <a:endParaRPr lang="ka-G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269875" algn="just">
                        <a:lnSpc>
                          <a:spcPct val="115000"/>
                        </a:lnSpc>
                        <a:spcAft>
                          <a:spcPts val="0"/>
                        </a:spcAft>
                      </a:pPr>
                      <a:r>
                        <a:rPr lang="ru-RU" sz="2400" dirty="0">
                          <a:effectLst/>
                        </a:rPr>
                        <a:t>80</a:t>
                      </a:r>
                      <a:r>
                        <a:rPr lang="ka-GE" sz="2400" dirty="0">
                          <a:effectLst/>
                        </a:rPr>
                        <a:t>-</a:t>
                      </a:r>
                      <a:r>
                        <a:rPr lang="ru-RU" sz="2400" dirty="0">
                          <a:effectLst/>
                        </a:rPr>
                        <a:t>150 გ</a:t>
                      </a:r>
                      <a:r>
                        <a:rPr lang="ka-GE" sz="2400" dirty="0">
                          <a:effectLst/>
                        </a:rPr>
                        <a:t>რ.</a:t>
                      </a:r>
                      <a:endParaRPr lang="ka-G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269875" algn="just">
                        <a:lnSpc>
                          <a:spcPct val="115000"/>
                        </a:lnSpc>
                        <a:spcAft>
                          <a:spcPts val="0"/>
                        </a:spcAft>
                      </a:pPr>
                      <a:r>
                        <a:rPr lang="ru-RU" sz="2400" dirty="0">
                          <a:effectLst/>
                        </a:rPr>
                        <a:t>200-250 გ</a:t>
                      </a:r>
                      <a:r>
                        <a:rPr lang="ka-GE" sz="2400" dirty="0">
                          <a:effectLst/>
                        </a:rPr>
                        <a:t>რ.</a:t>
                      </a:r>
                      <a:endParaRPr lang="ka-G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5" name="Rectangle 1"/>
          <p:cNvSpPr>
            <a:spLocks noChangeArrowheads="1"/>
          </p:cNvSpPr>
          <p:nvPr/>
        </p:nvSpPr>
        <p:spPr bwMode="auto">
          <a:xfrm>
            <a:off x="-304801" y="274257"/>
            <a:ext cx="1559416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a-GE" sz="1100" b="1"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Times New Roman" panose="02020603050405020304" pitchFamily="18" charset="0"/>
              </a:rPr>
              <a:t> </a:t>
            </a:r>
            <a:endParaRPr kumimoji="0" lang="ka-G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228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8200" y="365125"/>
            <a:ext cx="10515600" cy="796925"/>
          </a:xfrm>
        </p:spPr>
        <p:txBody>
          <a:bodyPr/>
          <a:lstStyle/>
          <a:p>
            <a:pPr algn="ctr"/>
            <a:r>
              <a:rPr lang="ka-GE" dirty="0" smtClean="0">
                <a:solidFill>
                  <a:srgbClr val="FFC000"/>
                </a:solidFill>
              </a:rPr>
              <a:t>შესავალი</a:t>
            </a:r>
            <a:endParaRPr lang="ka-GE" dirty="0">
              <a:solidFill>
                <a:srgbClr val="FFC000"/>
              </a:solidFill>
            </a:endParaRPr>
          </a:p>
        </p:txBody>
      </p:sp>
      <p:sp>
        <p:nvSpPr>
          <p:cNvPr id="3" name="შიგთავსის ჩანაცვლების ველი 2"/>
          <p:cNvSpPr>
            <a:spLocks noGrp="1"/>
          </p:cNvSpPr>
          <p:nvPr>
            <p:ph idx="1"/>
          </p:nvPr>
        </p:nvSpPr>
        <p:spPr>
          <a:xfrm>
            <a:off x="628650" y="1009650"/>
            <a:ext cx="11724714" cy="6057899"/>
          </a:xfrm>
        </p:spPr>
        <p:txBody>
          <a:bodyPr>
            <a:noAutofit/>
          </a:bodyPr>
          <a:lstStyle/>
          <a:p>
            <a:pPr marL="0" indent="0">
              <a:lnSpc>
                <a:spcPct val="170000"/>
              </a:lnSpc>
              <a:buNone/>
            </a:pPr>
            <a:r>
              <a:rPr lang="en-US" sz="1800" dirty="0" smtClean="0"/>
              <a:t> </a:t>
            </a:r>
            <a:r>
              <a:rPr lang="ka-GE" sz="1800" dirty="0"/>
              <a:t>საქართველოში</a:t>
            </a:r>
            <a:r>
              <a:rPr lang="en-US" sz="1800" dirty="0" smtClean="0"/>
              <a:t>  </a:t>
            </a:r>
            <a:r>
              <a:rPr lang="ka-GE" sz="1800" dirty="0" smtClean="0"/>
              <a:t>ციტრუსოვანთა </a:t>
            </a:r>
            <a:r>
              <a:rPr lang="ka-GE" sz="1800" dirty="0"/>
              <a:t>მოვლა-მოყვანა   ღია   </a:t>
            </a:r>
            <a:r>
              <a:rPr lang="ka-GE" sz="1800" dirty="0" smtClean="0"/>
              <a:t>გრუნტში, შესაძლებელია </a:t>
            </a:r>
            <a:r>
              <a:rPr lang="ka-GE" sz="1800" dirty="0"/>
              <a:t>შავი ზღვის სანაპირო, შეზღუდულ </a:t>
            </a:r>
            <a:r>
              <a:rPr lang="ka-GE" sz="1800" dirty="0" smtClean="0"/>
              <a:t>ნადგურ-კლიმატურ </a:t>
            </a:r>
            <a:r>
              <a:rPr lang="ka-GE" sz="1800" dirty="0"/>
              <a:t>ზონაში, დღეისათვის იგი ძირითადად გავრცელებულია აჭარის (ქობულეთი, ხელვაჩაური), გურიის, სამეგრელოს და აფხაზეთის </a:t>
            </a:r>
            <a:r>
              <a:rPr lang="ka-GE" sz="1800" dirty="0" err="1"/>
              <a:t>აგროეკოლოგიურ</a:t>
            </a:r>
            <a:r>
              <a:rPr lang="ka-GE" sz="1800" dirty="0"/>
              <a:t> ზონებში. ჩვენს   პირობებში   მანდარინის მცენარის სასიცოცხლო ნულად მიღებულია ტემპერატურა -100C ქვემოთ. ოპტიმალურ ტემპერატურად, რომლის დროსაც მიმდინარეობს მანდარინის აქტიური ზრდა 20-250C. ზრდის პირველ პერიოდში, კრიტიკული მაქსიმალური ტემპერატურა შეადგენს 28-300C-ს, ხოლო ზრდის მეორე პერიოდში 35-360C-ს. ტემპერატურის უფრო მაღალი დონე იწვევს სასიცოცხლო პროცესების შეფერხებას და ნაყოფის ჩამოცვენას. ციტრუსისათვის აქტიურ </a:t>
            </a:r>
            <a:r>
              <a:rPr lang="ka-GE" sz="1800" dirty="0" err="1"/>
              <a:t>ტემპარატურათა</a:t>
            </a:r>
            <a:r>
              <a:rPr lang="ka-GE" sz="1800" dirty="0"/>
              <a:t> ჯამი 3500-50000C-ს შეადგენს. მანდარინი არ უყენებს ერთნაირ მოთხოვნას სითბოს, განვითარების ცალკეული ფაზების გავლისას. ფოთლების გაშლისათვის ოპტიმალური ტემპერატურაა 15 0C, ხოლო უფრო დაბალი ტემპერატურის პირობებში, ეს ფაზა ყოვნდება. ყვავილობა ნორმალურად მიმდინარეობს 17-190C   პირობებში.   ამ   ფაზის   გავლისათვის   უფრო   მაღალი ტემპერატურა (25-300C) ძალიან საშიშია, რადგან ის იწვევს ფოთლების </a:t>
            </a:r>
            <a:r>
              <a:rPr lang="ka-GE" sz="1800" dirty="0" err="1"/>
              <a:t>გადახურებას</a:t>
            </a:r>
            <a:r>
              <a:rPr lang="ka-GE" sz="1800" dirty="0"/>
              <a:t>, წყლის ტრანსპირაციას და ნასკვების მომეტებულ ცვენას.</a:t>
            </a:r>
          </a:p>
          <a:p>
            <a:pPr>
              <a:lnSpc>
                <a:spcPct val="170000"/>
              </a:lnSpc>
            </a:pPr>
            <a:endParaRPr lang="ka-GE" sz="1800" dirty="0"/>
          </a:p>
        </p:txBody>
      </p:sp>
    </p:spTree>
    <p:extLst>
      <p:ext uri="{BB962C8B-B14F-4D97-AF65-F5344CB8AC3E}">
        <p14:creationId xmlns:p14="http://schemas.microsoft.com/office/powerpoint/2010/main" val="13984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b="1" dirty="0"/>
              <a:t>მცენარის გასხვლა -</a:t>
            </a:r>
            <a:r>
              <a:rPr lang="ka-GE" b="1" dirty="0" smtClean="0"/>
              <a:t>ფორმირება</a:t>
            </a:r>
            <a:endParaRPr lang="ka-GE" dirty="0"/>
          </a:p>
        </p:txBody>
      </p:sp>
      <p:sp>
        <p:nvSpPr>
          <p:cNvPr id="3" name="შიგთავსის ჩანაცვლების ველი 2"/>
          <p:cNvSpPr>
            <a:spLocks noGrp="1"/>
          </p:cNvSpPr>
          <p:nvPr>
            <p:ph idx="1"/>
          </p:nvPr>
        </p:nvSpPr>
        <p:spPr/>
        <p:txBody>
          <a:bodyPr/>
          <a:lstStyle/>
          <a:p>
            <a:r>
              <a:rPr lang="ka-GE" b="1" dirty="0"/>
              <a:t>მცენარის გასხვლა -ფორმირების პრაქტიკული მხარეები</a:t>
            </a:r>
            <a:endParaRPr lang="ka-GE" dirty="0"/>
          </a:p>
          <a:p>
            <a:r>
              <a:rPr lang="ka-GE" b="1" dirty="0"/>
              <a:t>  ცდაში გამოყენებული იქნა შემდეგი სასხლავი  ინტრუმენტები</a:t>
            </a:r>
            <a:r>
              <a:rPr lang="ka-GE" b="1" dirty="0" smtClean="0"/>
              <a:t>= სეკატორი ანუ ხელის სასხლავი, მძიმედ სასხლავი, 1.25 სმ. დიამეტრზე დიდი ზომის ტოტების შესაჭრელად, დიდი ხეების შემთხვევაში, შეიძლება გამოდგეს ტოტების შესაჭრელად საჭრელი ხერხი, გრძელტარიანი საჭრელი ხერხი, ბაღის კიბე.</a:t>
            </a:r>
            <a:endParaRPr lang="ka-GE" dirty="0"/>
          </a:p>
          <a:p>
            <a:r>
              <a:rPr lang="ka-GE" dirty="0"/>
              <a:t> </a:t>
            </a:r>
          </a:p>
          <a:p>
            <a:endParaRPr lang="ka-GE" dirty="0"/>
          </a:p>
        </p:txBody>
      </p:sp>
    </p:spTree>
    <p:extLst>
      <p:ext uri="{BB962C8B-B14F-4D97-AF65-F5344CB8AC3E}">
        <p14:creationId xmlns:p14="http://schemas.microsoft.com/office/powerpoint/2010/main" val="313646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gwestern.com/images/FELCO%20610.jpg"/>
          <p:cNvPicPr>
            <a:picLocks noGrp="1"/>
          </p:cNvPicPr>
          <p:nvPr>
            <p:ph idx="1"/>
          </p:nvPr>
        </p:nvPicPr>
        <p:blipFill>
          <a:blip r:embed="rId2" cstate="print"/>
          <a:srcRect l="9441" t="31359" r="10106" b="28923"/>
          <a:stretch>
            <a:fillRect/>
          </a:stretch>
        </p:blipFill>
        <p:spPr bwMode="auto">
          <a:xfrm>
            <a:off x="8311062" y="2570916"/>
            <a:ext cx="2610756" cy="1105615"/>
          </a:xfrm>
          <a:prstGeom prst="rect">
            <a:avLst/>
          </a:prstGeom>
          <a:noFill/>
          <a:ln w="9525">
            <a:noFill/>
            <a:miter lim="800000"/>
            <a:headEnd/>
            <a:tailEnd/>
          </a:ln>
        </p:spPr>
      </p:pic>
      <p:pic>
        <p:nvPicPr>
          <p:cNvPr id="5" name="il_fi" descr="http://www.gwestern.com/images/BP_3225.jpg"/>
          <p:cNvPicPr/>
          <p:nvPr/>
        </p:nvPicPr>
        <p:blipFill>
          <a:blip r:embed="rId3" cstate="print"/>
          <a:srcRect/>
          <a:stretch>
            <a:fillRect/>
          </a:stretch>
        </p:blipFill>
        <p:spPr bwMode="auto">
          <a:xfrm>
            <a:off x="8331018" y="4511948"/>
            <a:ext cx="2514600" cy="1447800"/>
          </a:xfrm>
          <a:prstGeom prst="rect">
            <a:avLst/>
          </a:prstGeom>
          <a:noFill/>
          <a:ln w="9525">
            <a:noFill/>
            <a:miter lim="800000"/>
            <a:headEnd/>
            <a:tailEnd/>
          </a:ln>
        </p:spPr>
      </p:pic>
      <p:pic>
        <p:nvPicPr>
          <p:cNvPr id="6" name="il_fi" descr="http://1.bp.blogspot.com/-q0jsomRa9Lw/TVl2pcF52QI/AAAAAAAAAmk/k0UeBQvIk4Q/s1600/pole+saw+1.jpg"/>
          <p:cNvPicPr/>
          <p:nvPr/>
        </p:nvPicPr>
        <p:blipFill>
          <a:blip r:embed="rId4" cstate="print"/>
          <a:srcRect l="6001" t="11991" r="3267" b="4464"/>
          <a:stretch>
            <a:fillRect/>
          </a:stretch>
        </p:blipFill>
        <p:spPr bwMode="auto">
          <a:xfrm>
            <a:off x="2940367" y="3452769"/>
            <a:ext cx="2044065" cy="2667000"/>
          </a:xfrm>
          <a:prstGeom prst="rect">
            <a:avLst/>
          </a:prstGeom>
          <a:noFill/>
          <a:ln w="9525">
            <a:noFill/>
            <a:miter lim="800000"/>
            <a:headEnd/>
            <a:tailEnd/>
          </a:ln>
        </p:spPr>
      </p:pic>
      <p:pic>
        <p:nvPicPr>
          <p:cNvPr id="7" name="rg_hi" descr="https://encrypted-tbn2.google.com/images?q=tbn:ANd9GcSGpYbqQo5XBHgfAE_NXFhUH4JJKQFequ6-PZSutHUliA0EvX39">
            <a:hlinkClick r:id="rId5"/>
          </p:cNvPr>
          <p:cNvPicPr/>
          <p:nvPr/>
        </p:nvPicPr>
        <p:blipFill>
          <a:blip r:embed="rId6" cstate="print"/>
          <a:srcRect/>
          <a:stretch>
            <a:fillRect/>
          </a:stretch>
        </p:blipFill>
        <p:spPr bwMode="auto">
          <a:xfrm>
            <a:off x="3794760" y="1843088"/>
            <a:ext cx="2667000" cy="914400"/>
          </a:xfrm>
          <a:prstGeom prst="rect">
            <a:avLst/>
          </a:prstGeom>
          <a:noFill/>
          <a:ln w="9525">
            <a:noFill/>
            <a:miter lim="800000"/>
            <a:headEnd/>
            <a:tailEnd/>
          </a:ln>
        </p:spPr>
      </p:pic>
    </p:spTree>
    <p:extLst>
      <p:ext uri="{BB962C8B-B14F-4D97-AF65-F5344CB8AC3E}">
        <p14:creationId xmlns:p14="http://schemas.microsoft.com/office/powerpoint/2010/main" val="980919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teve w-loppers.jpg"/>
          <p:cNvPicPr>
            <a:picLocks noGrp="1"/>
          </p:cNvPicPr>
          <p:nvPr>
            <p:ph idx="1"/>
          </p:nvPr>
        </p:nvPicPr>
        <p:blipFill>
          <a:blip r:embed="rId2" cstate="print"/>
          <a:stretch>
            <a:fillRect/>
          </a:stretch>
        </p:blipFill>
        <p:spPr>
          <a:xfrm>
            <a:off x="1277655" y="563672"/>
            <a:ext cx="8232105" cy="5536504"/>
          </a:xfrm>
          <a:prstGeom prst="rect">
            <a:avLst/>
          </a:prstGeom>
        </p:spPr>
      </p:pic>
    </p:spTree>
    <p:extLst>
      <p:ext uri="{BB962C8B-B14F-4D97-AF65-F5344CB8AC3E}">
        <p14:creationId xmlns:p14="http://schemas.microsoft.com/office/powerpoint/2010/main" val="493522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en-US" b="1" dirty="0">
                <a:solidFill>
                  <a:srgbClr val="FFC000"/>
                </a:solidFill>
              </a:rPr>
              <a:t>ლიმონი</a:t>
            </a:r>
            <a:endParaRPr lang="ka-GE" dirty="0">
              <a:solidFill>
                <a:srgbClr val="FFC000"/>
              </a:solidFill>
            </a:endParaRPr>
          </a:p>
        </p:txBody>
      </p:sp>
      <p:sp>
        <p:nvSpPr>
          <p:cNvPr id="3" name="შიგთავსის ჩანაცვლების ველი 2"/>
          <p:cNvSpPr>
            <a:spLocks noGrp="1"/>
          </p:cNvSpPr>
          <p:nvPr>
            <p:ph idx="1"/>
          </p:nvPr>
        </p:nvSpPr>
        <p:spPr/>
        <p:txBody>
          <a:bodyPr/>
          <a:lstStyle/>
          <a:p>
            <a:endParaRPr lang="ka-GE"/>
          </a:p>
        </p:txBody>
      </p:sp>
      <p:pic>
        <p:nvPicPr>
          <p:cNvPr id="7270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52" y="1690688"/>
            <a:ext cx="9519780" cy="590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195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smtClean="0">
                <a:solidFill>
                  <a:srgbClr val="FFC000"/>
                </a:solidFill>
              </a:rPr>
              <a:t>ლიმონი</a:t>
            </a:r>
            <a:endParaRPr lang="ka-GE" dirty="0">
              <a:solidFill>
                <a:srgbClr val="FFC000"/>
              </a:solidFill>
            </a:endParaRPr>
          </a:p>
        </p:txBody>
      </p:sp>
      <p:sp>
        <p:nvSpPr>
          <p:cNvPr id="3" name="შიგთავსის ჩანაცვლების ველი 2"/>
          <p:cNvSpPr>
            <a:spLocks noGrp="1"/>
          </p:cNvSpPr>
          <p:nvPr>
            <p:ph idx="1"/>
          </p:nvPr>
        </p:nvSpPr>
        <p:spPr/>
        <p:txBody>
          <a:bodyPr/>
          <a:lstStyle/>
          <a:p>
            <a:endParaRPr lang="ka-GE"/>
          </a:p>
        </p:txBody>
      </p:sp>
      <p:pic>
        <p:nvPicPr>
          <p:cNvPr id="71682"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493" y="1578279"/>
            <a:ext cx="8981162" cy="527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7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b="1" dirty="0"/>
              <a:t>ნიადაგის ძირითადი დამუშავება </a:t>
            </a:r>
            <a:endParaRPr lang="ka-GE" dirty="0"/>
          </a:p>
        </p:txBody>
      </p:sp>
      <p:sp>
        <p:nvSpPr>
          <p:cNvPr id="3" name="შიგთავსის ჩანაცვლების ველი 2"/>
          <p:cNvSpPr>
            <a:spLocks noGrp="1"/>
          </p:cNvSpPr>
          <p:nvPr>
            <p:ph idx="1"/>
          </p:nvPr>
        </p:nvSpPr>
        <p:spPr/>
        <p:txBody>
          <a:bodyPr>
            <a:normAutofit fontScale="92500" lnSpcReduction="10000"/>
          </a:bodyPr>
          <a:lstStyle/>
          <a:p>
            <a:pPr marL="0" indent="0">
              <a:buNone/>
            </a:pPr>
            <a:r>
              <a:rPr lang="ka-GE" dirty="0" smtClean="0"/>
              <a:t>    მანდარინის </a:t>
            </a:r>
            <a:r>
              <a:rPr lang="ka-GE" dirty="0"/>
              <a:t>გასაშენებლად ნაკვეთის ძირითადი დამუშავება ხდება </a:t>
            </a:r>
            <a:r>
              <a:rPr lang="ka-GE" dirty="0" err="1"/>
              <a:t>პლანტაჟის</a:t>
            </a:r>
            <a:r>
              <a:rPr lang="ka-GE" dirty="0"/>
              <a:t> წესით. მისი დაქანების ხასიათის მიხედვით მიმართავენ მთლიან დამუშავებას ან ეწყობა ტერასები.   ნიადაგი მზადდება </a:t>
            </a:r>
            <a:r>
              <a:rPr lang="ka-GE" dirty="0" err="1"/>
              <a:t>დარგვამდე</a:t>
            </a:r>
            <a:r>
              <a:rPr lang="ka-GE" dirty="0"/>
              <a:t> 1–2 წლით ადრე. ნაკვეთი უნდა განთავისუფლდეს ხეებისა და ბუჩქნარებისაგან. დარჩენილი ფესვები უნდა ამოიძირკვოს 50–60 სმ სიღრმეზე და დამუშავდეს მთელ სიღრმეზე. ამის შემდეგ ითესება </a:t>
            </a:r>
            <a:r>
              <a:rPr lang="ka-GE" dirty="0" err="1"/>
              <a:t>სასიდერაციო</a:t>
            </a:r>
            <a:r>
              <a:rPr lang="ka-GE" dirty="0"/>
              <a:t> კულტურები (უმჯობესია პარკოსნები). ნიადაგის </a:t>
            </a:r>
            <a:r>
              <a:rPr lang="ka-GE" dirty="0" err="1"/>
              <a:t>დაბარვით</a:t>
            </a:r>
            <a:r>
              <a:rPr lang="ka-GE" dirty="0"/>
              <a:t> დამუშავება არაა რეკომენდებული, რათა არ დაზიანდეს მკვებავი შემწოვი ფესვთა სისტემა. ამავე მიზეზით მცენარესთან ახლოს ნიადაგი არ უნდა გაფხვიერდეს 3-5სმ-ზე მეტ სიღრმეზე. შედეგიანია დრენაჟის გაუმჯობესება, </a:t>
            </a:r>
            <a:r>
              <a:rPr lang="ka-GE" dirty="0" err="1"/>
              <a:t>დამულჩვა</a:t>
            </a:r>
            <a:r>
              <a:rPr lang="ka-GE" dirty="0"/>
              <a:t>. ნიადაგის დამუშავებისათვის კარგი პერიოდია თებერვალი - მარტი.  </a:t>
            </a:r>
          </a:p>
        </p:txBody>
      </p:sp>
    </p:spTree>
    <p:extLst>
      <p:ext uri="{BB962C8B-B14F-4D97-AF65-F5344CB8AC3E}">
        <p14:creationId xmlns:p14="http://schemas.microsoft.com/office/powerpoint/2010/main" val="1852713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smtClean="0">
                <a:solidFill>
                  <a:srgbClr val="00B050"/>
                </a:solidFill>
              </a:rPr>
              <a:t>ლიმონის ყვავილობა</a:t>
            </a:r>
            <a:endParaRPr lang="ka-GE" dirty="0">
              <a:solidFill>
                <a:srgbClr val="00B050"/>
              </a:solidFill>
            </a:endParaRPr>
          </a:p>
        </p:txBody>
      </p:sp>
      <p:sp>
        <p:nvSpPr>
          <p:cNvPr id="3" name="შიგთავსის ჩანაცვლების ველი 2"/>
          <p:cNvSpPr>
            <a:spLocks noGrp="1"/>
          </p:cNvSpPr>
          <p:nvPr>
            <p:ph idx="1"/>
          </p:nvPr>
        </p:nvSpPr>
        <p:spPr/>
        <p:txBody>
          <a:bodyPr/>
          <a:lstStyle/>
          <a:p>
            <a:endParaRPr lang="ka-GE"/>
          </a:p>
        </p:txBody>
      </p:sp>
      <p:pic>
        <p:nvPicPr>
          <p:cNvPr id="75778"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06" y="1690688"/>
            <a:ext cx="8111604"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2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b="1" dirty="0"/>
              <a:t>ნიადაგის  </a:t>
            </a:r>
            <a:r>
              <a:rPr lang="ka-GE" b="1" dirty="0" err="1"/>
              <a:t>დარგვისწინა</a:t>
            </a:r>
            <a:r>
              <a:rPr lang="ka-GE" b="1" dirty="0"/>
              <a:t> დამუშავება </a:t>
            </a:r>
            <a:endParaRPr lang="ka-GE" dirty="0"/>
          </a:p>
        </p:txBody>
      </p:sp>
      <p:sp>
        <p:nvSpPr>
          <p:cNvPr id="3" name="შიგთავსის ჩანაცვლების ველი 2"/>
          <p:cNvSpPr>
            <a:spLocks noGrp="1"/>
          </p:cNvSpPr>
          <p:nvPr>
            <p:ph idx="1"/>
          </p:nvPr>
        </p:nvSpPr>
        <p:spPr/>
        <p:txBody>
          <a:bodyPr/>
          <a:lstStyle/>
          <a:p>
            <a:r>
              <a:rPr lang="ka-GE" dirty="0" smtClean="0"/>
              <a:t>დამუშავებულ </a:t>
            </a:r>
            <a:r>
              <a:rPr lang="ka-GE" dirty="0"/>
              <a:t>ნიადაგზე 1–2 წლის შემდეგ საჭიროა დასარგავი ორმოების წინასწარი ამოღება 2 x 5 მ კვების არით. ორმო უნდა იყოს ერთი მეტრი დიამეტრისა და 0,4–0,5 მ სიღრმის. ორმოდან ამოღებული მიწის ფენები იწყობა ცალ–ცალკე. </a:t>
            </a:r>
            <a:r>
              <a:rPr lang="ka-GE" dirty="0" err="1"/>
              <a:t>დარგვამდე</a:t>
            </a:r>
            <a:r>
              <a:rPr lang="ka-GE" dirty="0"/>
              <a:t> 2–3 კვირით ადრე ორმოებს ავსებენ შემდეგნაირად: მიწის ზედა ფენას ურევენ ორგანულ სასუქს 20–25 კგ რაოდენობით; 0,6–0,8 კგ სუპერფოსფატს, მძიმე ნიადაგებს 30 კგ–მდე ქვიშას და მჟავე ნიადაგებს კირს.</a:t>
            </a:r>
          </a:p>
        </p:txBody>
      </p:sp>
    </p:spTree>
    <p:extLst>
      <p:ext uri="{BB962C8B-B14F-4D97-AF65-F5344CB8AC3E}">
        <p14:creationId xmlns:p14="http://schemas.microsoft.com/office/powerpoint/2010/main" val="2301038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err="1" smtClean="0">
                <a:solidFill>
                  <a:srgbClr val="FFC000"/>
                </a:solidFill>
              </a:rPr>
              <a:t>ვილოაფრანკა</a:t>
            </a:r>
            <a:r>
              <a:rPr lang="ka-GE" dirty="0" smtClean="0">
                <a:solidFill>
                  <a:srgbClr val="FFC000"/>
                </a:solidFill>
              </a:rPr>
              <a:t>(მოსვლის აღება)</a:t>
            </a:r>
            <a:endParaRPr lang="ka-GE" dirty="0">
              <a:solidFill>
                <a:srgbClr val="FFC000"/>
              </a:solidFill>
            </a:endParaRPr>
          </a:p>
        </p:txBody>
      </p:sp>
      <p:sp>
        <p:nvSpPr>
          <p:cNvPr id="3" name="შიგთავსის ჩანაცვლების ველი 2"/>
          <p:cNvSpPr>
            <a:spLocks noGrp="1"/>
          </p:cNvSpPr>
          <p:nvPr>
            <p:ph idx="1"/>
          </p:nvPr>
        </p:nvSpPr>
        <p:spPr/>
        <p:txBody>
          <a:bodyPr/>
          <a:lstStyle/>
          <a:p>
            <a:endParaRPr lang="ka-GE"/>
          </a:p>
        </p:txBody>
      </p:sp>
      <p:pic>
        <p:nvPicPr>
          <p:cNvPr id="84994"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812" y="1540701"/>
            <a:ext cx="8830848" cy="618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99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b="1" dirty="0"/>
              <a:t>დარგვა</a:t>
            </a:r>
            <a:endParaRPr lang="ka-GE" dirty="0"/>
          </a:p>
        </p:txBody>
      </p:sp>
      <p:sp>
        <p:nvSpPr>
          <p:cNvPr id="3" name="შიგთავსის ჩანაცვლების ველი 2"/>
          <p:cNvSpPr>
            <a:spLocks noGrp="1"/>
          </p:cNvSpPr>
          <p:nvPr>
            <p:ph idx="1"/>
          </p:nvPr>
        </p:nvSpPr>
        <p:spPr/>
        <p:txBody>
          <a:bodyPr>
            <a:normAutofit/>
          </a:bodyPr>
          <a:lstStyle/>
          <a:p>
            <a:pPr marL="0" indent="0">
              <a:buNone/>
            </a:pPr>
            <a:r>
              <a:rPr lang="ka-GE" b="1" dirty="0"/>
              <a:t> </a:t>
            </a:r>
            <a:r>
              <a:rPr lang="ka-GE" b="1" dirty="0" smtClean="0"/>
              <a:t>   </a:t>
            </a:r>
            <a:r>
              <a:rPr lang="ka-GE" dirty="0" smtClean="0"/>
              <a:t>დარგვა </a:t>
            </a:r>
            <a:r>
              <a:rPr lang="ka-GE" dirty="0"/>
              <a:t>წარმოებს 1–2 წლიანი, კარგი ფესვთა სისტემის მქონე სტანდარტული ნერგებით. დარგვის წინ ნერგზე უნდა მოიჭრას დაზიანებული ფესვები და ტოტები. დარგვა შეიძლება გვიან შემოდგომაზე და გაზაფხულზე (15 აპრილამდე). </a:t>
            </a:r>
            <a:r>
              <a:rPr lang="ka-GE" dirty="0" err="1"/>
              <a:t>დარგვამდე</a:t>
            </a:r>
            <a:r>
              <a:rPr lang="ka-GE" dirty="0"/>
              <a:t> ფესვებს ამოავლებენ წუნწუხში, ათავსებენ ორმოში, აყრიან მიწას და ტკეპნიან. აუცილებლად გასათვალისწინებელია რომ, დარგული ნერგის ფესვის ყელი იყოს ნიადაგის ზედაპირიდან 3–4 სმ სიმაღლეზე. მცენარე უნდა მოირწყას და აიკრას ჭიგოზე. </a:t>
            </a:r>
            <a:r>
              <a:rPr lang="ka-GE" dirty="0" err="1"/>
              <a:t>კონტეინერული</a:t>
            </a:r>
            <a:r>
              <a:rPr lang="ka-GE" dirty="0"/>
              <a:t> წესით გამოყვანილი ნერგი შეიძლება დაირგოს წლის ნებისმიერ დროს.</a:t>
            </a:r>
          </a:p>
        </p:txBody>
      </p:sp>
    </p:spTree>
    <p:extLst>
      <p:ext uri="{BB962C8B-B14F-4D97-AF65-F5344CB8AC3E}">
        <p14:creationId xmlns:p14="http://schemas.microsoft.com/office/powerpoint/2010/main" val="208221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838200" y="319405"/>
            <a:ext cx="10515600" cy="1325563"/>
          </a:xfrm>
        </p:spPr>
        <p:txBody>
          <a:bodyPr>
            <a:normAutofit/>
          </a:bodyPr>
          <a:lstStyle/>
          <a:p>
            <a:pPr algn="ctr"/>
            <a:r>
              <a:rPr lang="ka-GE" sz="2800" b="1" dirty="0">
                <a:solidFill>
                  <a:srgbClr val="00B050"/>
                </a:solidFill>
              </a:rPr>
              <a:t>ჩვენში გავრცელებული </a:t>
            </a:r>
            <a:r>
              <a:rPr lang="ka-GE" sz="2800" b="1" dirty="0" smtClean="0">
                <a:solidFill>
                  <a:srgbClr val="00B050"/>
                </a:solidFill>
              </a:rPr>
              <a:t>მანდარინის </a:t>
            </a:r>
            <a:r>
              <a:rPr lang="ka-GE" sz="2800" b="1" dirty="0">
                <a:solidFill>
                  <a:srgbClr val="00B050"/>
                </a:solidFill>
              </a:rPr>
              <a:t>ძირითადი ჯიში-ფართო ფოთლოვანი უნშიუ</a:t>
            </a:r>
            <a:r>
              <a:rPr lang="ka-GE" sz="2800" dirty="0">
                <a:solidFill>
                  <a:srgbClr val="00B050"/>
                </a:solidFill>
              </a:rPr>
              <a:t> </a:t>
            </a:r>
          </a:p>
        </p:txBody>
      </p:sp>
      <p:sp>
        <p:nvSpPr>
          <p:cNvPr id="3" name="შიგთავსის ჩანაცვლების ველი 2"/>
          <p:cNvSpPr>
            <a:spLocks noGrp="1"/>
          </p:cNvSpPr>
          <p:nvPr>
            <p:ph idx="1"/>
          </p:nvPr>
        </p:nvSpPr>
        <p:spPr/>
        <p:txBody>
          <a:bodyPr/>
          <a:lstStyle/>
          <a:p>
            <a:pPr marL="0" indent="0">
              <a:buNone/>
            </a:pPr>
            <a:r>
              <a:rPr lang="ka-GE" b="1" dirty="0" smtClean="0"/>
              <a:t>     </a:t>
            </a:r>
            <a:r>
              <a:rPr lang="ka-GE" sz="2400" dirty="0" smtClean="0"/>
              <a:t>მცენარე ძლიერ  მზარდია</a:t>
            </a:r>
            <a:r>
              <a:rPr lang="ka-GE" sz="2400" dirty="0"/>
              <a:t>, სიმაღლე 3-5 მ-ია, ფართო, ოვალური ხშირად დატოტვილი, ძლიერ შეფოთლილი ვარჯით. ჩონჩხის ტოტები და ერთწლიანი ყლორტები სწორი, უეკლო, ფოთლები ოვალური ფორმის, ყუნწი გრძელი, </a:t>
            </a:r>
            <a:r>
              <a:rPr lang="ka-GE" sz="2400" dirty="0" err="1"/>
              <a:t>ვიწროფრთიანი</a:t>
            </a:r>
            <a:r>
              <a:rPr lang="ka-GE" sz="2400" dirty="0"/>
              <a:t>. ყვავილები კაშკაშა თეთრი, 21-24 სტერილური მტვრიანათი. ნაყოფი მსხვილი (60-63 გრ.), მომრგვალო-</a:t>
            </a:r>
            <a:r>
              <a:rPr lang="ka-GE" sz="2400" dirty="0" err="1"/>
              <a:t>მობრტყო</a:t>
            </a:r>
            <a:r>
              <a:rPr lang="ka-GE" sz="2400" dirty="0"/>
              <a:t> ფორმის, კანი გლუვი, ნარინჯისფერი. რბილობი წვნიანი, უთესლო, მოტკბო-მომჟავო გემოთი, ყინვაგამძლე. </a:t>
            </a:r>
            <a:r>
              <a:rPr lang="ka-GE" sz="2400" dirty="0" err="1"/>
              <a:t>მსხმოიარობაში</a:t>
            </a:r>
            <a:r>
              <a:rPr lang="ka-GE" sz="2400" dirty="0"/>
              <a:t> შედის მე-3-4-ე წელს, 12-15 წლის ნარგავები ჰექტარზე 25-30 ტონა მოსავალს იძლევა.</a:t>
            </a:r>
          </a:p>
          <a:p>
            <a:endParaRPr lang="ka-GE" sz="2400" dirty="0"/>
          </a:p>
        </p:txBody>
      </p:sp>
    </p:spTree>
    <p:extLst>
      <p:ext uri="{BB962C8B-B14F-4D97-AF65-F5344CB8AC3E}">
        <p14:creationId xmlns:p14="http://schemas.microsoft.com/office/powerpoint/2010/main" val="3314645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en-US" b="1" dirty="0">
                <a:solidFill>
                  <a:srgbClr val="00B050"/>
                </a:solidFill>
              </a:rPr>
              <a:t>კომუნე</a:t>
            </a:r>
            <a:endParaRPr lang="ka-GE" dirty="0"/>
          </a:p>
        </p:txBody>
      </p:sp>
      <p:pic>
        <p:nvPicPr>
          <p:cNvPr id="778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03" y="1490598"/>
            <a:ext cx="934365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816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en-US" b="1" dirty="0">
                <a:solidFill>
                  <a:srgbClr val="00B050"/>
                </a:solidFill>
              </a:rPr>
              <a:t>კომუნე</a:t>
            </a:r>
            <a:endParaRPr lang="ka-GE" dirty="0"/>
          </a:p>
        </p:txBody>
      </p:sp>
      <p:sp>
        <p:nvSpPr>
          <p:cNvPr id="3" name="შიგთავსის ჩანაცვლების ველი 2"/>
          <p:cNvSpPr>
            <a:spLocks noGrp="1"/>
          </p:cNvSpPr>
          <p:nvPr>
            <p:ph idx="1"/>
          </p:nvPr>
        </p:nvSpPr>
        <p:spPr/>
        <p:txBody>
          <a:bodyPr/>
          <a:lstStyle/>
          <a:p>
            <a:endParaRPr lang="ka-GE"/>
          </a:p>
        </p:txBody>
      </p:sp>
      <p:pic>
        <p:nvPicPr>
          <p:cNvPr id="86018"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373" y="1825625"/>
            <a:ext cx="6425852"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72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smtClean="0">
                <a:solidFill>
                  <a:srgbClr val="92D050"/>
                </a:solidFill>
              </a:rPr>
              <a:t>მეიერი</a:t>
            </a:r>
            <a:endParaRPr lang="ka-GE" dirty="0">
              <a:solidFill>
                <a:srgbClr val="92D050"/>
              </a:solidFill>
            </a:endParaRPr>
          </a:p>
        </p:txBody>
      </p:sp>
      <p:pic>
        <p:nvPicPr>
          <p:cNvPr id="83970"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118" y="1302706"/>
            <a:ext cx="7857627" cy="439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62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en-US" b="1" dirty="0">
                <a:solidFill>
                  <a:srgbClr val="FFC000"/>
                </a:solidFill>
              </a:rPr>
              <a:t>მანდარინი</a:t>
            </a:r>
            <a:endParaRPr lang="ka-GE"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53" y="1390389"/>
            <a:ext cx="9143646" cy="435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77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en-US" b="1" dirty="0">
                <a:solidFill>
                  <a:srgbClr val="FFC000"/>
                </a:solidFill>
              </a:rPr>
              <a:t>მანდარინი</a:t>
            </a:r>
            <a:endParaRPr lang="ka-GE"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37" y="1413157"/>
            <a:ext cx="692163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685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a:solidFill>
                  <a:srgbClr val="C00000"/>
                </a:solidFill>
              </a:rPr>
              <a:t>ფორთოხალი</a:t>
            </a:r>
          </a:p>
        </p:txBody>
      </p:sp>
      <p:pic>
        <p:nvPicPr>
          <p:cNvPr id="358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32" y="1427967"/>
            <a:ext cx="9770114" cy="444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25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en-US" dirty="0">
                <a:solidFill>
                  <a:srgbClr val="FFC000"/>
                </a:solidFill>
              </a:rPr>
              <a:t>კოლექტიური</a:t>
            </a:r>
            <a:endParaRPr lang="ka-GE" dirty="0">
              <a:solidFill>
                <a:srgbClr val="FFC000"/>
              </a:solidFill>
            </a:endParaRPr>
          </a:p>
        </p:txBody>
      </p:sp>
      <p:sp>
        <p:nvSpPr>
          <p:cNvPr id="3" name="შიგთავსის ჩანაცვლების ველი 2"/>
          <p:cNvSpPr>
            <a:spLocks noGrp="1"/>
          </p:cNvSpPr>
          <p:nvPr>
            <p:ph idx="1"/>
          </p:nvPr>
        </p:nvSpPr>
        <p:spPr/>
        <p:txBody>
          <a:bodyPr/>
          <a:lstStyle/>
          <a:p>
            <a:endParaRPr lang="ka-GE"/>
          </a:p>
        </p:txBody>
      </p:sp>
      <p:pic>
        <p:nvPicPr>
          <p:cNvPr id="49154"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697" y="1528176"/>
            <a:ext cx="8066762" cy="597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45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dirty="0" smtClean="0"/>
              <a:t>ფორთოხალი</a:t>
            </a:r>
            <a:endParaRPr lang="ka-GE" dirty="0"/>
          </a:p>
        </p:txBody>
      </p:sp>
      <p:sp>
        <p:nvSpPr>
          <p:cNvPr id="3" name="შიგთავსის ჩანაცვლების ველი 2"/>
          <p:cNvSpPr>
            <a:spLocks noGrp="1"/>
          </p:cNvSpPr>
          <p:nvPr>
            <p:ph idx="1"/>
          </p:nvPr>
        </p:nvSpPr>
        <p:spPr/>
        <p:txBody>
          <a:bodyPr/>
          <a:lstStyle/>
          <a:p>
            <a:endParaRPr lang="ka-GE"/>
          </a:p>
        </p:txBody>
      </p:sp>
      <p:pic>
        <p:nvPicPr>
          <p:cNvPr id="33794"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337" y="1825625"/>
            <a:ext cx="8254651" cy="478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053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err="1" smtClean="0">
                <a:solidFill>
                  <a:srgbClr val="C00000"/>
                </a:solidFill>
              </a:rPr>
              <a:t>წითელრბილობიანი</a:t>
            </a:r>
            <a:r>
              <a:rPr lang="ka-GE" dirty="0" smtClean="0">
                <a:solidFill>
                  <a:srgbClr val="C00000"/>
                </a:solidFill>
              </a:rPr>
              <a:t> ფორთოხალი კოროლიოკი</a:t>
            </a:r>
            <a:endParaRPr lang="ka-GE" dirty="0">
              <a:solidFill>
                <a:srgbClr val="C00000"/>
              </a:solidFill>
            </a:endParaRPr>
          </a:p>
        </p:txBody>
      </p:sp>
      <p:pic>
        <p:nvPicPr>
          <p:cNvPr id="38914"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020" y="1690688"/>
            <a:ext cx="9419572" cy="538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78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592" y="1690688"/>
            <a:ext cx="8530224" cy="464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79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a:bodyPr>
          <a:lstStyle/>
          <a:p>
            <a:pPr algn="ctr"/>
            <a:r>
              <a:rPr lang="ka-GE" sz="2400" b="1" dirty="0"/>
              <a:t>საადრეო ჯიში იაპონური მანდარინი </a:t>
            </a:r>
            <a:r>
              <a:rPr lang="ka-GE" sz="2400" b="1" dirty="0" err="1"/>
              <a:t>ტიახარა</a:t>
            </a:r>
            <a:r>
              <a:rPr lang="ka-GE" sz="2400" b="1" dirty="0"/>
              <a:t> </a:t>
            </a:r>
            <a:r>
              <a:rPr lang="ka-GE" sz="2400" b="1" dirty="0" smtClean="0"/>
              <a:t>უნშიუ</a:t>
            </a:r>
            <a:endParaRPr lang="ka-GE" sz="2400" dirty="0"/>
          </a:p>
        </p:txBody>
      </p:sp>
      <p:sp>
        <p:nvSpPr>
          <p:cNvPr id="3" name="შიგთავსის ჩანაცვლების ველი 2"/>
          <p:cNvSpPr>
            <a:spLocks noGrp="1"/>
          </p:cNvSpPr>
          <p:nvPr>
            <p:ph idx="1"/>
          </p:nvPr>
        </p:nvSpPr>
        <p:spPr>
          <a:xfrm>
            <a:off x="152400" y="1238250"/>
            <a:ext cx="11811000" cy="6610350"/>
          </a:xfrm>
        </p:spPr>
        <p:txBody>
          <a:bodyPr>
            <a:normAutofit fontScale="25000" lnSpcReduction="20000"/>
          </a:bodyPr>
          <a:lstStyle/>
          <a:p>
            <a:pPr marL="0" indent="0">
              <a:lnSpc>
                <a:spcPct val="170000"/>
              </a:lnSpc>
              <a:buNone/>
            </a:pPr>
            <a:r>
              <a:rPr lang="ka-GE" sz="7400" dirty="0" smtClean="0"/>
              <a:t>მცენარე </a:t>
            </a:r>
            <a:r>
              <a:rPr lang="ka-GE" sz="7400" dirty="0"/>
              <a:t>საშუალო ან მცირე სიმაღლისაა, გაშლილი ვარჯით. მცენარეს </a:t>
            </a:r>
            <a:r>
              <a:rPr lang="ka-GE" sz="7400" dirty="0" err="1"/>
              <a:t>ეკლიანობა</a:t>
            </a:r>
            <a:r>
              <a:rPr lang="ka-GE" sz="7400" dirty="0"/>
              <a:t> არ ახასიათებს. ფოთოლი შეფერვით, მუქი მწვანეა, დიდი ან საშუალო ზომის, </a:t>
            </a:r>
            <a:r>
              <a:rPr lang="ka-GE" sz="7400" dirty="0" err="1"/>
              <a:t>წვეროსკენ</a:t>
            </a:r>
            <a:r>
              <a:rPr lang="ka-GE" sz="7400" dirty="0"/>
              <a:t> შევიწროებული, ფოთლის ზედაპირი გლუვი ან ოდნავ </a:t>
            </a:r>
            <a:r>
              <a:rPr lang="ka-GE" sz="7400" dirty="0" err="1"/>
              <a:t>ტალღისებრია</a:t>
            </a:r>
            <a:r>
              <a:rPr lang="ka-GE" sz="7400" dirty="0"/>
              <a:t>. </a:t>
            </a:r>
            <a:r>
              <a:rPr lang="ka-GE" sz="7400" dirty="0" err="1"/>
              <a:t>დაძარღვა</a:t>
            </a:r>
            <a:r>
              <a:rPr lang="ka-GE" sz="7400" dirty="0"/>
              <a:t> მკაფიო. ფოთოლი </a:t>
            </a:r>
            <a:r>
              <a:rPr lang="ka-GE" sz="7400" dirty="0" err="1"/>
              <a:t>გრძელყუნწიანია</a:t>
            </a:r>
            <a:r>
              <a:rPr lang="ka-GE" sz="7400" dirty="0"/>
              <a:t>, </a:t>
            </a:r>
            <a:r>
              <a:rPr lang="ka-GE" sz="7400" dirty="0" err="1"/>
              <a:t>ვიწროფთიანი</a:t>
            </a:r>
            <a:r>
              <a:rPr lang="ka-GE" sz="7400" dirty="0"/>
              <a:t>. ყვავილი _ წვრილი, </a:t>
            </a:r>
            <a:r>
              <a:rPr lang="ka-GE" sz="7400" dirty="0" err="1"/>
              <a:t>ერთეულა</a:t>
            </a:r>
            <a:r>
              <a:rPr lang="ka-GE" sz="7400" dirty="0"/>
              <a:t> ან ორი-ხუთი ცალი ერთად, </a:t>
            </a:r>
            <a:r>
              <a:rPr lang="ka-GE" sz="7400" dirty="0" err="1"/>
              <a:t>იღლიური</a:t>
            </a:r>
            <a:r>
              <a:rPr lang="ka-GE" sz="7400" dirty="0"/>
              <a:t> ან </a:t>
            </a:r>
            <a:r>
              <a:rPr lang="ka-GE" sz="7400" dirty="0" err="1"/>
              <a:t>კენწრული</a:t>
            </a:r>
            <a:r>
              <a:rPr lang="ka-GE" sz="7400" dirty="0"/>
              <a:t>, სურნელოვანი. ყვავილი ივითარებს მრავალ მტვრიანას. მტვერი სტერილურია. </a:t>
            </a:r>
            <a:r>
              <a:rPr lang="ka-GE" sz="7400" dirty="0" err="1"/>
              <a:t>ტიახარა</a:t>
            </a:r>
            <a:r>
              <a:rPr lang="ka-GE" sz="7400" dirty="0"/>
              <a:t> უნშიუს ნაყოფი საშუალო ზომისაა, მომრგვალო-</a:t>
            </a:r>
            <a:r>
              <a:rPr lang="ka-GE" sz="7400" dirty="0" err="1"/>
              <a:t>შებრტყელებული</a:t>
            </a:r>
            <a:r>
              <a:rPr lang="ka-GE" sz="7400" dirty="0"/>
              <a:t>. ნაყოფის კანი ყვითელ-ნარინჯისფერია, </a:t>
            </a:r>
            <a:r>
              <a:rPr lang="ka-GE" sz="7400" dirty="0" err="1"/>
              <a:t>ადვილადმოცილებადი</a:t>
            </a:r>
            <a:r>
              <a:rPr lang="ka-GE" sz="7400" dirty="0"/>
              <a:t> ნაყოფის რბილობისაგან. ნაყოფის კანი მდიდარია ეთერზეთოვანი ჯირკვლებით, რომელთა განლაგება ნაყოფის ზედაპირის მიმართ სხვადასხვანაირია. რბილობი </a:t>
            </a:r>
            <a:r>
              <a:rPr lang="ka-GE" sz="7400" dirty="0" err="1"/>
              <a:t>უხვწვნიანია</a:t>
            </a:r>
            <a:r>
              <a:rPr lang="ka-GE" sz="7400" dirty="0"/>
              <a:t>, უთესლო. ნაყოფის გული  - ღრუა. სეგმენტების რაოდენობა საშუალოდ 9-დან 13 ცალია, </a:t>
            </a:r>
            <a:r>
              <a:rPr lang="ka-GE" sz="7400" dirty="0" err="1"/>
              <a:t>ადვილადმოცილებადი</a:t>
            </a:r>
            <a:r>
              <a:rPr lang="ka-GE" sz="7400" dirty="0"/>
              <a:t> ერთმანეთისაგან. ზოგჯერ, ნაყოფში შეიძლება შეგხვდეს 1-3 ცალი თესლი</a:t>
            </a:r>
            <a:r>
              <a:rPr lang="ka-GE" sz="7400" dirty="0" smtClean="0"/>
              <a:t>.      მცენარე </a:t>
            </a:r>
            <a:r>
              <a:rPr lang="ka-GE" sz="7400" dirty="0"/>
              <a:t>შედარებით ყინვაგამძლეა. მანდარინ უნშიუსათვის დამღუპველია ტემპერატურის დაწევა -12°C-ზე ქვემოთ. ფოთლები და ერთწლიანი ტოტები ზიანდება -7°C-ზე, ხოლო ტემპერატურის დაწევისას  -9-10°C-ზე ზიანდება 2-3 წლიანი ტოტები. ამ კულტურისათვის კვების არედ მიღებულია 2×5 მეტრი. მანდარინის </a:t>
            </a:r>
            <a:r>
              <a:rPr lang="ka-GE" sz="7400" dirty="0" err="1"/>
              <a:t>მოსავალის</a:t>
            </a:r>
            <a:r>
              <a:rPr lang="ka-GE" sz="7400" dirty="0"/>
              <a:t> მიღება იგეგმება 6 წლიანი პლანტაციიდან. 10 წლიანი პლანტაცია ითვლება სრულმოსავლიანად.</a:t>
            </a:r>
          </a:p>
          <a:p>
            <a:endParaRPr lang="ka-GE" dirty="0"/>
          </a:p>
        </p:txBody>
      </p:sp>
    </p:spTree>
    <p:extLst>
      <p:ext uri="{BB962C8B-B14F-4D97-AF65-F5344CB8AC3E}">
        <p14:creationId xmlns:p14="http://schemas.microsoft.com/office/powerpoint/2010/main" val="3783195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227" y="488515"/>
            <a:ext cx="8242126" cy="541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42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en-US" b="1" dirty="0"/>
              <a:t>ახალგაზრდა </a:t>
            </a:r>
            <a:r>
              <a:rPr lang="en-US" b="1" dirty="0" err="1"/>
              <a:t>ნარგავების</a:t>
            </a:r>
            <a:r>
              <a:rPr lang="en-US" b="1" dirty="0"/>
              <a:t> </a:t>
            </a:r>
            <a:r>
              <a:rPr lang="en-US" b="1" dirty="0" err="1"/>
              <a:t>მოვლა</a:t>
            </a:r>
            <a:r>
              <a:rPr lang="en-US" b="1" dirty="0"/>
              <a:t>.</a:t>
            </a:r>
            <a:endParaRPr lang="ka-GE" dirty="0"/>
          </a:p>
        </p:txBody>
      </p:sp>
      <p:sp>
        <p:nvSpPr>
          <p:cNvPr id="3" name="შიგთავსის ჩანაცვლების ველი 2"/>
          <p:cNvSpPr>
            <a:spLocks noGrp="1"/>
          </p:cNvSpPr>
          <p:nvPr>
            <p:ph idx="1"/>
          </p:nvPr>
        </p:nvSpPr>
        <p:spPr/>
        <p:txBody>
          <a:bodyPr>
            <a:normAutofit fontScale="25000" lnSpcReduction="20000"/>
          </a:bodyPr>
          <a:lstStyle/>
          <a:p>
            <a:pPr marL="0" indent="0">
              <a:lnSpc>
                <a:spcPct val="170000"/>
              </a:lnSpc>
              <a:buNone/>
            </a:pPr>
            <a:r>
              <a:rPr lang="ka-GE" b="1" dirty="0" smtClean="0"/>
              <a:t>     </a:t>
            </a:r>
            <a:r>
              <a:rPr lang="en-US" sz="9600" b="1" dirty="0" smtClean="0"/>
              <a:t>ახალგაზრდა </a:t>
            </a:r>
            <a:r>
              <a:rPr lang="en-US" sz="9600" b="1" dirty="0" err="1"/>
              <a:t>ნარგავების</a:t>
            </a:r>
            <a:r>
              <a:rPr lang="en-US" sz="9600" b="1" dirty="0"/>
              <a:t> </a:t>
            </a:r>
            <a:r>
              <a:rPr lang="en-US" sz="9600" b="1" dirty="0" err="1"/>
              <a:t>მოვლა</a:t>
            </a:r>
            <a:r>
              <a:rPr lang="en-US" sz="9600" b="1" dirty="0"/>
              <a:t>.</a:t>
            </a:r>
            <a:r>
              <a:rPr lang="en-US" sz="9600" dirty="0"/>
              <a:t> </a:t>
            </a:r>
            <a:r>
              <a:rPr lang="en-US" sz="9600" dirty="0" err="1"/>
              <a:t>ციტრუსოვანთა</a:t>
            </a:r>
            <a:r>
              <a:rPr lang="en-US" sz="9600" dirty="0"/>
              <a:t> </a:t>
            </a:r>
            <a:r>
              <a:rPr lang="en-US" sz="9600" dirty="0" err="1"/>
              <a:t>ბაღის</a:t>
            </a:r>
            <a:r>
              <a:rPr lang="en-US" sz="9600" dirty="0"/>
              <a:t> </a:t>
            </a:r>
            <a:r>
              <a:rPr lang="en-US" sz="9600" dirty="0" err="1"/>
              <a:t>გაშენების</a:t>
            </a:r>
            <a:r>
              <a:rPr lang="en-US" sz="9600" dirty="0"/>
              <a:t> </a:t>
            </a:r>
            <a:r>
              <a:rPr lang="en-US" sz="9600" dirty="0" err="1"/>
              <a:t>პირველ</a:t>
            </a:r>
            <a:r>
              <a:rPr lang="en-US" sz="9600" dirty="0"/>
              <a:t> </a:t>
            </a:r>
            <a:r>
              <a:rPr lang="en-US" sz="9600" dirty="0" err="1"/>
              <a:t>წლებში</a:t>
            </a:r>
            <a:r>
              <a:rPr lang="en-US" sz="9600" dirty="0"/>
              <a:t> ახალგაზრდა </a:t>
            </a:r>
            <a:r>
              <a:rPr lang="en-US" sz="9600" dirty="0" err="1"/>
              <a:t>ნარგავი</a:t>
            </a:r>
            <a:r>
              <a:rPr lang="en-US" sz="9600" dirty="0"/>
              <a:t> </a:t>
            </a:r>
            <a:r>
              <a:rPr lang="en-US" sz="9600" dirty="0" err="1"/>
              <a:t>განსაკუთრებულ</a:t>
            </a:r>
            <a:r>
              <a:rPr lang="en-US" sz="9600" dirty="0"/>
              <a:t> </a:t>
            </a:r>
            <a:r>
              <a:rPr lang="en-US" sz="9600" dirty="0" err="1"/>
              <a:t>მზრუნველობასა</a:t>
            </a:r>
            <a:r>
              <a:rPr lang="en-US" sz="9600" dirty="0"/>
              <a:t> </a:t>
            </a:r>
            <a:r>
              <a:rPr lang="en-US" sz="9600" dirty="0" err="1"/>
              <a:t>და</a:t>
            </a:r>
            <a:r>
              <a:rPr lang="en-US" sz="9600" dirty="0"/>
              <a:t> </a:t>
            </a:r>
            <a:r>
              <a:rPr lang="en-US" sz="9600" dirty="0" err="1"/>
              <a:t>მოვლას</a:t>
            </a:r>
            <a:r>
              <a:rPr lang="en-US" sz="9600" dirty="0"/>
              <a:t> </a:t>
            </a:r>
            <a:r>
              <a:rPr lang="en-US" sz="9600" dirty="0" err="1"/>
              <a:t>საჭიროებს</a:t>
            </a:r>
            <a:r>
              <a:rPr lang="en-US" sz="9600" dirty="0"/>
              <a:t>. </a:t>
            </a:r>
            <a:r>
              <a:rPr lang="en-US" sz="9600" dirty="0" err="1"/>
              <a:t>ცუდი</a:t>
            </a:r>
            <a:r>
              <a:rPr lang="en-US" sz="9600" dirty="0"/>
              <a:t> </a:t>
            </a:r>
            <a:r>
              <a:rPr lang="en-US" sz="9600" dirty="0" err="1"/>
              <a:t>ზრდის</a:t>
            </a:r>
            <a:r>
              <a:rPr lang="en-US" sz="9600" dirty="0"/>
              <a:t> </a:t>
            </a:r>
            <a:r>
              <a:rPr lang="en-US" sz="9600" dirty="0" err="1"/>
              <a:t>პირობებში</a:t>
            </a:r>
            <a:r>
              <a:rPr lang="en-US" sz="9600" dirty="0"/>
              <a:t> </a:t>
            </a:r>
            <a:r>
              <a:rPr lang="en-US" sz="9600" dirty="0" err="1"/>
              <a:t>ჩაყენებული</a:t>
            </a:r>
            <a:r>
              <a:rPr lang="en-US" sz="9600" dirty="0"/>
              <a:t> </a:t>
            </a:r>
            <a:r>
              <a:rPr lang="en-US" sz="9600" dirty="0" err="1"/>
              <a:t>ნარგაობა</a:t>
            </a:r>
            <a:r>
              <a:rPr lang="en-US" sz="9600" dirty="0"/>
              <a:t> </a:t>
            </a:r>
            <a:r>
              <a:rPr lang="en-US" sz="9600" dirty="0" err="1"/>
              <a:t>სუსტი</a:t>
            </a:r>
            <a:r>
              <a:rPr lang="en-US" sz="9600" dirty="0"/>
              <a:t> </a:t>
            </a:r>
            <a:r>
              <a:rPr lang="en-US" sz="9600" dirty="0" err="1"/>
              <a:t>ვეგეტაციით</a:t>
            </a:r>
            <a:r>
              <a:rPr lang="en-US" sz="9600" dirty="0"/>
              <a:t> </a:t>
            </a:r>
            <a:r>
              <a:rPr lang="en-US" sz="9600" dirty="0" err="1"/>
              <a:t>ხასიათდებიან</a:t>
            </a:r>
            <a:r>
              <a:rPr lang="en-US" sz="9600" dirty="0"/>
              <a:t>, </a:t>
            </a:r>
            <a:r>
              <a:rPr lang="en-US" sz="9600" dirty="0" err="1"/>
              <a:t>ვერ</a:t>
            </a:r>
            <a:r>
              <a:rPr lang="en-US" sz="9600" dirty="0"/>
              <a:t> </a:t>
            </a:r>
            <a:r>
              <a:rPr lang="en-US" sz="9600" dirty="0" err="1"/>
              <a:t>ავლენენ</a:t>
            </a:r>
            <a:r>
              <a:rPr lang="en-US" sz="9600" dirty="0"/>
              <a:t> </a:t>
            </a:r>
            <a:r>
              <a:rPr lang="en-US" sz="9600" dirty="0" err="1"/>
              <a:t>ჯიშურ</a:t>
            </a:r>
            <a:r>
              <a:rPr lang="en-US" sz="9600" dirty="0"/>
              <a:t> </a:t>
            </a:r>
            <a:r>
              <a:rPr lang="en-US" sz="9600" dirty="0" err="1"/>
              <a:t>თვისებებს</a:t>
            </a:r>
            <a:r>
              <a:rPr lang="en-US" sz="9600" dirty="0"/>
              <a:t>, </a:t>
            </a:r>
            <a:r>
              <a:rPr lang="en-US" sz="9600" dirty="0" err="1"/>
              <a:t>ეცემა</a:t>
            </a:r>
            <a:r>
              <a:rPr lang="en-US" sz="9600" dirty="0"/>
              <a:t> </a:t>
            </a:r>
            <a:r>
              <a:rPr lang="en-US" sz="9600" dirty="0" err="1"/>
              <a:t>მათი</a:t>
            </a:r>
            <a:r>
              <a:rPr lang="en-US" sz="9600" dirty="0"/>
              <a:t> </a:t>
            </a:r>
            <a:r>
              <a:rPr lang="en-US" sz="9600" dirty="0" err="1"/>
              <a:t>გამძლეობა</a:t>
            </a:r>
            <a:r>
              <a:rPr lang="en-US" sz="9600" dirty="0"/>
              <a:t> </a:t>
            </a:r>
            <a:r>
              <a:rPr lang="en-US" sz="9600" dirty="0" err="1"/>
              <a:t>გარემოს</a:t>
            </a:r>
            <a:r>
              <a:rPr lang="en-US" sz="9600" dirty="0"/>
              <a:t> </a:t>
            </a:r>
            <a:r>
              <a:rPr lang="en-US" sz="9600" dirty="0" err="1"/>
              <a:t>არახელსაყრელი</a:t>
            </a:r>
            <a:r>
              <a:rPr lang="en-US" sz="9600" dirty="0"/>
              <a:t> </a:t>
            </a:r>
            <a:r>
              <a:rPr lang="en-US" sz="9600" dirty="0" err="1"/>
              <a:t>პირობებისადმი</a:t>
            </a:r>
            <a:r>
              <a:rPr lang="en-US" sz="9600" dirty="0"/>
              <a:t>, </a:t>
            </a:r>
            <a:r>
              <a:rPr lang="en-US" sz="9600" dirty="0" err="1"/>
              <a:t>გვიანდება</a:t>
            </a:r>
            <a:r>
              <a:rPr lang="en-US" sz="9600" dirty="0"/>
              <a:t> </a:t>
            </a:r>
            <a:r>
              <a:rPr lang="en-US" sz="9600" dirty="0" err="1"/>
              <a:t>მსხმოიარეობაში</a:t>
            </a:r>
            <a:r>
              <a:rPr lang="en-US" sz="9600" dirty="0"/>
              <a:t> </a:t>
            </a:r>
            <a:r>
              <a:rPr lang="en-US" sz="9600" dirty="0" err="1"/>
              <a:t>შესვლა</a:t>
            </a:r>
            <a:r>
              <a:rPr lang="en-US" sz="9600" dirty="0"/>
              <a:t>. </a:t>
            </a:r>
            <a:r>
              <a:rPr lang="en-US" sz="9600" dirty="0" err="1"/>
              <a:t>ყოველი</a:t>
            </a:r>
            <a:r>
              <a:rPr lang="en-US" sz="9600" dirty="0"/>
              <a:t> </a:t>
            </a:r>
            <a:r>
              <a:rPr lang="en-US" sz="9600" dirty="0" err="1"/>
              <a:t>ეს</a:t>
            </a:r>
            <a:r>
              <a:rPr lang="en-US" sz="9600" dirty="0"/>
              <a:t> </a:t>
            </a:r>
            <a:r>
              <a:rPr lang="en-US" sz="9600" dirty="0" err="1"/>
              <a:t>კი</a:t>
            </a:r>
            <a:r>
              <a:rPr lang="en-US" sz="9600" dirty="0"/>
              <a:t> </a:t>
            </a:r>
            <a:r>
              <a:rPr lang="en-US" sz="9600" dirty="0" err="1"/>
              <a:t>უარყობით</a:t>
            </a:r>
            <a:r>
              <a:rPr lang="en-US" sz="9600" dirty="0"/>
              <a:t>  </a:t>
            </a:r>
            <a:r>
              <a:rPr lang="en-US" sz="9600" dirty="0" err="1"/>
              <a:t>გავლენას</a:t>
            </a:r>
            <a:r>
              <a:rPr lang="en-US" sz="9600" dirty="0"/>
              <a:t>  </a:t>
            </a:r>
            <a:r>
              <a:rPr lang="en-US" sz="9600" dirty="0" err="1"/>
              <a:t>ახდენს</a:t>
            </a:r>
            <a:r>
              <a:rPr lang="en-US" sz="9600" dirty="0"/>
              <a:t>  </a:t>
            </a:r>
            <a:r>
              <a:rPr lang="en-US" sz="9600" dirty="0" err="1"/>
              <a:t>მათ</a:t>
            </a:r>
            <a:r>
              <a:rPr lang="en-US" sz="9600" dirty="0"/>
              <a:t>  </a:t>
            </a:r>
            <a:r>
              <a:rPr lang="en-US" sz="9600" dirty="0" err="1"/>
              <a:t>შემდგომ</a:t>
            </a:r>
            <a:r>
              <a:rPr lang="en-US" sz="9600" dirty="0"/>
              <a:t>  </a:t>
            </a:r>
            <a:r>
              <a:rPr lang="en-US" sz="9600" dirty="0" err="1"/>
              <a:t>ზრდა-განვითარებასა</a:t>
            </a:r>
            <a:r>
              <a:rPr lang="en-US" sz="9600" dirty="0"/>
              <a:t>  </a:t>
            </a:r>
            <a:r>
              <a:rPr lang="en-US" sz="9600" dirty="0" err="1"/>
              <a:t>და</a:t>
            </a:r>
            <a:r>
              <a:rPr lang="en-US" sz="9600" dirty="0"/>
              <a:t> </a:t>
            </a:r>
            <a:r>
              <a:rPr lang="en-US" sz="9600" dirty="0" err="1"/>
              <a:t>მოსავლიანობაზე</a:t>
            </a:r>
            <a:r>
              <a:rPr lang="en-US" sz="9600" dirty="0"/>
              <a:t>.</a:t>
            </a:r>
            <a:endParaRPr lang="ka-GE" sz="9600" dirty="0"/>
          </a:p>
          <a:p>
            <a:pPr marL="0" indent="0">
              <a:lnSpc>
                <a:spcPct val="170000"/>
              </a:lnSpc>
              <a:buNone/>
            </a:pPr>
            <a:r>
              <a:rPr lang="ka-GE" sz="9600" dirty="0"/>
              <a:t> </a:t>
            </a:r>
            <a:r>
              <a:rPr lang="ka-GE" sz="9600" dirty="0" smtClean="0"/>
              <a:t>     </a:t>
            </a:r>
            <a:r>
              <a:rPr lang="en-US" sz="9600" dirty="0" smtClean="0"/>
              <a:t>ახალგაზრდა   </a:t>
            </a:r>
            <a:r>
              <a:rPr lang="en-US" sz="9600" dirty="0" err="1"/>
              <a:t>ბაღის</a:t>
            </a:r>
            <a:r>
              <a:rPr lang="en-US" sz="9600" dirty="0"/>
              <a:t>   </a:t>
            </a:r>
            <a:r>
              <a:rPr lang="en-US" sz="9600" dirty="0" err="1"/>
              <a:t>მოვლა</a:t>
            </a:r>
            <a:r>
              <a:rPr lang="en-US" sz="9600" dirty="0"/>
              <a:t>   </a:t>
            </a:r>
            <a:r>
              <a:rPr lang="en-US" sz="9600" dirty="0" err="1"/>
              <a:t>ძირითადად</a:t>
            </a:r>
            <a:r>
              <a:rPr lang="en-US" sz="9600" dirty="0"/>
              <a:t>   </a:t>
            </a:r>
            <a:r>
              <a:rPr lang="en-US" sz="9600" dirty="0" err="1"/>
              <a:t>მოიცავს</a:t>
            </a:r>
            <a:r>
              <a:rPr lang="en-US" sz="9600" dirty="0"/>
              <a:t>   </a:t>
            </a:r>
            <a:r>
              <a:rPr lang="en-US" sz="9600" dirty="0" err="1"/>
              <a:t>ფორმირებას</a:t>
            </a:r>
            <a:r>
              <a:rPr lang="en-US" sz="9600" dirty="0"/>
              <a:t>,   </a:t>
            </a:r>
            <a:r>
              <a:rPr lang="en-US" sz="9600" dirty="0" err="1"/>
              <a:t>ნიადაგის</a:t>
            </a:r>
            <a:r>
              <a:rPr lang="en-US" sz="9600" dirty="0"/>
              <a:t> </a:t>
            </a:r>
            <a:r>
              <a:rPr lang="en-US" sz="9600" dirty="0" err="1"/>
              <a:t>მოვლას</a:t>
            </a:r>
            <a:r>
              <a:rPr lang="en-US" sz="9600" dirty="0"/>
              <a:t>, </a:t>
            </a:r>
            <a:r>
              <a:rPr lang="en-US" sz="9600" dirty="0" err="1"/>
              <a:t>სასუქების</a:t>
            </a:r>
            <a:r>
              <a:rPr lang="en-US" sz="9600" dirty="0"/>
              <a:t> </a:t>
            </a:r>
            <a:r>
              <a:rPr lang="en-US" sz="9600" dirty="0" err="1"/>
              <a:t>შეტანას</a:t>
            </a:r>
            <a:r>
              <a:rPr lang="en-US" sz="9600" dirty="0"/>
              <a:t>, </a:t>
            </a:r>
            <a:r>
              <a:rPr lang="en-US" sz="9600" dirty="0" err="1"/>
              <a:t>მავნებლებისა</a:t>
            </a:r>
            <a:r>
              <a:rPr lang="en-US" sz="9600" dirty="0"/>
              <a:t> </a:t>
            </a:r>
            <a:r>
              <a:rPr lang="en-US" sz="9600" dirty="0" err="1"/>
              <a:t>და</a:t>
            </a:r>
            <a:r>
              <a:rPr lang="en-US" sz="9600" dirty="0"/>
              <a:t> </a:t>
            </a:r>
            <a:r>
              <a:rPr lang="en-US" sz="9600" dirty="0" err="1"/>
              <a:t>დაავადებათა</a:t>
            </a:r>
            <a:r>
              <a:rPr lang="en-US" sz="9600" dirty="0"/>
              <a:t> </a:t>
            </a:r>
            <a:r>
              <a:rPr lang="en-US" sz="9600" dirty="0" err="1"/>
              <a:t>წინააღმდეგ</a:t>
            </a:r>
            <a:r>
              <a:rPr lang="en-US" sz="9600" dirty="0"/>
              <a:t> </a:t>
            </a:r>
            <a:r>
              <a:rPr lang="en-US" sz="9600" dirty="0" err="1"/>
              <a:t>ბრძოლის</a:t>
            </a:r>
            <a:r>
              <a:rPr lang="en-US" sz="9600" dirty="0"/>
              <a:t> </a:t>
            </a:r>
            <a:r>
              <a:rPr lang="en-US" sz="9600" dirty="0" err="1"/>
              <a:t>ღონისძიებათა</a:t>
            </a:r>
            <a:r>
              <a:rPr lang="en-US" sz="9600" dirty="0"/>
              <a:t> </a:t>
            </a:r>
            <a:r>
              <a:rPr lang="en-US" sz="9600" dirty="0" err="1"/>
              <a:t>ჩატარებას</a:t>
            </a:r>
            <a:r>
              <a:rPr lang="en-US" sz="9600" dirty="0"/>
              <a:t>, </a:t>
            </a:r>
            <a:r>
              <a:rPr lang="en-US" sz="9600" dirty="0" err="1"/>
              <a:t>მორწყვას</a:t>
            </a:r>
            <a:r>
              <a:rPr lang="en-US" sz="9600" dirty="0"/>
              <a:t> </a:t>
            </a:r>
            <a:r>
              <a:rPr lang="en-US" sz="9600" dirty="0" err="1"/>
              <a:t>და</a:t>
            </a:r>
            <a:r>
              <a:rPr lang="en-US" sz="9600" dirty="0"/>
              <a:t> </a:t>
            </a:r>
            <a:r>
              <a:rPr lang="en-US" sz="9600" dirty="0" err="1"/>
              <a:t>გაშენების</a:t>
            </a:r>
            <a:r>
              <a:rPr lang="en-US" sz="9600" dirty="0"/>
              <a:t> </a:t>
            </a:r>
            <a:r>
              <a:rPr lang="en-US" sz="9600" dirty="0" err="1"/>
              <a:t>პირველ</a:t>
            </a:r>
            <a:r>
              <a:rPr lang="en-US" sz="9600" dirty="0"/>
              <a:t> </a:t>
            </a:r>
            <a:r>
              <a:rPr lang="en-US" sz="9600" dirty="0" err="1"/>
              <a:t>წლებშივე</a:t>
            </a:r>
            <a:r>
              <a:rPr lang="en-US" sz="9600" dirty="0"/>
              <a:t> </a:t>
            </a:r>
            <a:r>
              <a:rPr lang="en-US" sz="9600" dirty="0" err="1"/>
              <a:t>სამეჩხრის</a:t>
            </a:r>
            <a:r>
              <a:rPr lang="en-US" sz="9600" dirty="0"/>
              <a:t> </a:t>
            </a:r>
            <a:r>
              <a:rPr lang="en-US" sz="9600" dirty="0" err="1"/>
              <a:t>ლიკვიდაციასა</a:t>
            </a:r>
            <a:r>
              <a:rPr lang="en-US" sz="9600" dirty="0"/>
              <a:t> </a:t>
            </a:r>
            <a:r>
              <a:rPr lang="en-US" sz="9600" dirty="0" err="1"/>
              <a:t>და</a:t>
            </a:r>
            <a:r>
              <a:rPr lang="en-US" sz="9600" dirty="0"/>
              <a:t> </a:t>
            </a:r>
            <a:r>
              <a:rPr lang="en-US" sz="9600" dirty="0" err="1"/>
              <a:t>სხვა</a:t>
            </a:r>
            <a:r>
              <a:rPr lang="en-US" sz="9600" dirty="0"/>
              <a:t>.</a:t>
            </a:r>
            <a:endParaRPr lang="ka-GE" sz="9600" dirty="0"/>
          </a:p>
          <a:p>
            <a:pPr marL="0" indent="0">
              <a:lnSpc>
                <a:spcPct val="170000"/>
              </a:lnSpc>
              <a:buNone/>
            </a:pPr>
            <a:r>
              <a:rPr lang="ka-GE" sz="9600" dirty="0"/>
              <a:t> </a:t>
            </a:r>
            <a:r>
              <a:rPr lang="ka-GE" sz="9600" dirty="0" smtClean="0"/>
              <a:t>   </a:t>
            </a:r>
            <a:r>
              <a:rPr lang="en-US" sz="9600" dirty="0" err="1" smtClean="0"/>
              <a:t>ხეხილის</a:t>
            </a:r>
            <a:r>
              <a:rPr lang="en-US" sz="9600" dirty="0" smtClean="0"/>
              <a:t> </a:t>
            </a:r>
            <a:r>
              <a:rPr lang="en-US" sz="9600" dirty="0" err="1"/>
              <a:t>ბაღში</a:t>
            </a:r>
            <a:r>
              <a:rPr lang="en-US" sz="9600" dirty="0"/>
              <a:t> </a:t>
            </a:r>
            <a:r>
              <a:rPr lang="en-US" sz="9600" dirty="0" err="1"/>
              <a:t>ნიადაგის</a:t>
            </a:r>
            <a:r>
              <a:rPr lang="en-US" sz="9600" dirty="0"/>
              <a:t> </a:t>
            </a:r>
            <a:r>
              <a:rPr lang="en-US" sz="9600" dirty="0" err="1"/>
              <a:t>მოვლის</a:t>
            </a:r>
            <a:r>
              <a:rPr lang="en-US" sz="9600" dirty="0"/>
              <a:t> </a:t>
            </a:r>
            <a:r>
              <a:rPr lang="en-US" sz="9600" dirty="0" err="1"/>
              <a:t>მიზანს</a:t>
            </a:r>
            <a:r>
              <a:rPr lang="en-US" sz="9600" dirty="0"/>
              <a:t> </a:t>
            </a:r>
            <a:r>
              <a:rPr lang="en-US" sz="9600" dirty="0" err="1"/>
              <a:t>შეადგენს</a:t>
            </a:r>
            <a:r>
              <a:rPr lang="en-US" sz="9600" dirty="0"/>
              <a:t> </a:t>
            </a:r>
            <a:r>
              <a:rPr lang="en-US" sz="9600" dirty="0" err="1"/>
              <a:t>მცენარის</a:t>
            </a:r>
            <a:r>
              <a:rPr lang="en-US" sz="9600" dirty="0"/>
              <a:t> </a:t>
            </a:r>
            <a:r>
              <a:rPr lang="en-US" sz="9600" dirty="0" err="1"/>
              <a:t>ზრდა</a:t>
            </a:r>
            <a:r>
              <a:rPr lang="en-US" sz="9600" dirty="0"/>
              <a:t>- </a:t>
            </a:r>
            <a:r>
              <a:rPr lang="en-US" sz="9600" dirty="0" err="1"/>
              <a:t>განვითარებისათვის</a:t>
            </a:r>
            <a:r>
              <a:rPr lang="en-US" sz="9600" dirty="0"/>
              <a:t> </a:t>
            </a:r>
            <a:r>
              <a:rPr lang="en-US" sz="9600" dirty="0" err="1"/>
              <a:t>ხელსაყრელი</a:t>
            </a:r>
            <a:r>
              <a:rPr lang="en-US" sz="9600" dirty="0"/>
              <a:t> </a:t>
            </a:r>
            <a:r>
              <a:rPr lang="en-US" sz="9600" dirty="0" err="1"/>
              <a:t>პირობების</a:t>
            </a:r>
            <a:r>
              <a:rPr lang="en-US" sz="9600" dirty="0"/>
              <a:t> </a:t>
            </a:r>
            <a:r>
              <a:rPr lang="en-US" sz="9600" dirty="0" err="1"/>
              <a:t>შექმნა</a:t>
            </a:r>
            <a:r>
              <a:rPr lang="en-US" sz="9600" dirty="0"/>
              <a:t>. </a:t>
            </a:r>
            <a:r>
              <a:rPr lang="en-US" sz="9600" dirty="0" err="1"/>
              <a:t>ის</a:t>
            </a:r>
            <a:r>
              <a:rPr lang="en-US" sz="9600" dirty="0"/>
              <a:t> </a:t>
            </a:r>
            <a:r>
              <a:rPr lang="en-US" sz="9600" dirty="0" err="1"/>
              <a:t>ძირითადად</a:t>
            </a:r>
            <a:r>
              <a:rPr lang="en-US" sz="9600" dirty="0"/>
              <a:t> </a:t>
            </a:r>
            <a:r>
              <a:rPr lang="en-US" sz="9600" dirty="0" err="1"/>
              <a:t>გულისხმობს</a:t>
            </a:r>
            <a:r>
              <a:rPr lang="en-US" sz="9600" dirty="0"/>
              <a:t> </a:t>
            </a:r>
            <a:r>
              <a:rPr lang="en-US" sz="9600" dirty="0" err="1"/>
              <a:t>ნიადაგის</a:t>
            </a:r>
            <a:r>
              <a:rPr lang="en-US" sz="9600" dirty="0"/>
              <a:t> </a:t>
            </a:r>
            <a:r>
              <a:rPr lang="en-US" sz="9600" dirty="0" err="1"/>
              <a:t>წყალ-ჰაეროვან</a:t>
            </a:r>
            <a:r>
              <a:rPr lang="en-US" sz="9600" dirty="0"/>
              <a:t> </a:t>
            </a:r>
            <a:r>
              <a:rPr lang="en-US" sz="9600" dirty="0" err="1"/>
              <a:t>და</a:t>
            </a:r>
            <a:r>
              <a:rPr lang="en-US" sz="9600" dirty="0"/>
              <a:t> </a:t>
            </a:r>
            <a:r>
              <a:rPr lang="en-US" sz="9600" dirty="0" err="1"/>
              <a:t>საკვები</a:t>
            </a:r>
            <a:r>
              <a:rPr lang="en-US" sz="9600" dirty="0"/>
              <a:t> </a:t>
            </a:r>
            <a:r>
              <a:rPr lang="en-US" sz="9600" dirty="0" err="1"/>
              <a:t>რეჟიმის</a:t>
            </a:r>
            <a:r>
              <a:rPr lang="en-US" sz="9600" dirty="0"/>
              <a:t> </a:t>
            </a:r>
            <a:r>
              <a:rPr lang="en-US" sz="9600" dirty="0" err="1"/>
              <a:t>მოწესრიგებას</a:t>
            </a:r>
            <a:r>
              <a:rPr lang="en-US" sz="9600" dirty="0"/>
              <a:t>.</a:t>
            </a:r>
            <a:endParaRPr lang="ka-GE" sz="9600" dirty="0"/>
          </a:p>
        </p:txBody>
      </p:sp>
    </p:spTree>
    <p:extLst>
      <p:ext uri="{BB962C8B-B14F-4D97-AF65-F5344CB8AC3E}">
        <p14:creationId xmlns:p14="http://schemas.microsoft.com/office/powerpoint/2010/main" val="4147863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614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16" y="1402915"/>
            <a:ext cx="9118948" cy="545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423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11266" name="Picture 2" descr="Image result for მანდარინის მცენარ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473" y="1913883"/>
            <a:ext cx="7247307" cy="532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86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13314" name="Picture 2" descr="Image result for მანდარინის მცენარ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009" y="1690688"/>
            <a:ext cx="8730640" cy="539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15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0285" y="713984"/>
            <a:ext cx="7452986" cy="484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090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326" y="1365338"/>
            <a:ext cx="7214991" cy="468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70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a:solidFill>
                  <a:srgbClr val="FF0000"/>
                </a:solidFill>
              </a:rPr>
              <a:t>ფოტო კოლაჟი</a:t>
            </a:r>
            <a:br>
              <a:rPr lang="ka-GE" dirty="0">
                <a:solidFill>
                  <a:srgbClr val="FF0000"/>
                </a:solidFill>
              </a:rPr>
            </a:br>
            <a:endParaRPr lang="ka-GE" dirty="0">
              <a:solidFill>
                <a:srgbClr val="FF0000"/>
              </a:solidFill>
            </a:endParaRPr>
          </a:p>
        </p:txBody>
      </p:sp>
      <p:sp>
        <p:nvSpPr>
          <p:cNvPr id="3" name="შიგთავსის ჩანაცვლების ველი 2"/>
          <p:cNvSpPr>
            <a:spLocks noGrp="1"/>
          </p:cNvSpPr>
          <p:nvPr>
            <p:ph idx="1"/>
          </p:nvPr>
        </p:nvSpPr>
        <p:spPr/>
        <p:txBody>
          <a:bodyPr/>
          <a:lstStyle/>
          <a:p>
            <a:endParaRPr lang="ka-GE"/>
          </a:p>
        </p:txBody>
      </p:sp>
      <p:pic>
        <p:nvPicPr>
          <p:cNvPr id="69634"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592" y="2039143"/>
            <a:ext cx="7540667" cy="481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058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95" y="864296"/>
            <a:ext cx="8991877" cy="586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215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65538"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593" y="1415441"/>
            <a:ext cx="7728558" cy="522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13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b="1" dirty="0">
                <a:solidFill>
                  <a:srgbClr val="00B050"/>
                </a:solidFill>
              </a:rPr>
              <a:t>კვლევის მიზანი და ამოცანები</a:t>
            </a:r>
            <a:r>
              <a:rPr lang="ka-GE" dirty="0">
                <a:solidFill>
                  <a:srgbClr val="00B050"/>
                </a:solidFill>
              </a:rPr>
              <a:t/>
            </a:r>
            <a:br>
              <a:rPr lang="ka-GE" dirty="0">
                <a:solidFill>
                  <a:srgbClr val="00B050"/>
                </a:solidFill>
              </a:rPr>
            </a:br>
            <a:endParaRPr lang="ka-GE" dirty="0">
              <a:solidFill>
                <a:srgbClr val="00B050"/>
              </a:solidFill>
            </a:endParaRPr>
          </a:p>
        </p:txBody>
      </p:sp>
      <p:sp>
        <p:nvSpPr>
          <p:cNvPr id="3" name="შიგთავსის ჩანაცვლების ველი 2"/>
          <p:cNvSpPr>
            <a:spLocks noGrp="1"/>
          </p:cNvSpPr>
          <p:nvPr>
            <p:ph idx="1"/>
          </p:nvPr>
        </p:nvSpPr>
        <p:spPr/>
        <p:txBody>
          <a:bodyPr>
            <a:normAutofit fontScale="70000" lnSpcReduction="20000"/>
          </a:bodyPr>
          <a:lstStyle/>
          <a:p>
            <a:r>
              <a:rPr lang="en-US" b="1" dirty="0" smtClean="0"/>
              <a:t>   </a:t>
            </a:r>
            <a:r>
              <a:rPr lang="en-US" dirty="0" smtClean="0"/>
              <a:t> </a:t>
            </a:r>
            <a:r>
              <a:rPr lang="ka-GE" dirty="0"/>
              <a:t>კვლევის მიზანი და ამოცანები</a:t>
            </a:r>
          </a:p>
          <a:p>
            <a:r>
              <a:rPr lang="ka-GE" dirty="0"/>
              <a:t>კვლევის მიზანია - კულტური გამრავლება და ნიადაგის  დამუშავება, განოყიერება და მულჩირება თანამედროვე ტექნოლოგიებით</a:t>
            </a:r>
          </a:p>
          <a:p>
            <a:r>
              <a:rPr lang="ka-GE" dirty="0" err="1"/>
              <a:t>xarisixiani</a:t>
            </a:r>
            <a:r>
              <a:rPr lang="ka-GE" dirty="0"/>
              <a:t> </a:t>
            </a:r>
            <a:r>
              <a:rPr lang="ka-GE" dirty="0" err="1"/>
              <a:t>da</a:t>
            </a:r>
            <a:r>
              <a:rPr lang="ka-GE" dirty="0"/>
              <a:t> ევროპულ ბაზარზე ორიენტირებული </a:t>
            </a:r>
            <a:r>
              <a:rPr lang="ka-GE" dirty="0" err="1"/>
              <a:t>mosavlis</a:t>
            </a:r>
            <a:r>
              <a:rPr lang="ka-GE" dirty="0"/>
              <a:t>  </a:t>
            </a:r>
            <a:r>
              <a:rPr lang="ka-GE" dirty="0" err="1"/>
              <a:t>misaRebaდ</a:t>
            </a:r>
            <a:r>
              <a:rPr lang="ka-GE" dirty="0"/>
              <a:t>,  საჭიროა აგრეთვე:</a:t>
            </a:r>
          </a:p>
          <a:p>
            <a:r>
              <a:rPr lang="ka-GE" dirty="0"/>
              <a:t>- მცენარის გასხვლა -ფორმირება </a:t>
            </a:r>
            <a:r>
              <a:rPr lang="ka-GE" dirty="0" err="1"/>
              <a:t>varjSi</a:t>
            </a:r>
            <a:r>
              <a:rPr lang="ka-GE" dirty="0"/>
              <a:t> </a:t>
            </a:r>
            <a:r>
              <a:rPr lang="ka-GE" dirty="0" err="1"/>
              <a:t>sinaTlis</a:t>
            </a:r>
            <a:r>
              <a:rPr lang="ka-GE" dirty="0"/>
              <a:t> </a:t>
            </a:r>
            <a:r>
              <a:rPr lang="ka-GE" dirty="0" err="1"/>
              <a:t>SeRwevadobis</a:t>
            </a:r>
            <a:r>
              <a:rPr lang="ka-GE" dirty="0"/>
              <a:t> მიზნით</a:t>
            </a:r>
          </a:p>
          <a:p>
            <a:r>
              <a:rPr lang="ka-GE" dirty="0"/>
              <a:t>-</a:t>
            </a:r>
            <a:r>
              <a:rPr lang="ka-GE" dirty="0" err="1"/>
              <a:t>araproduqtiuli</a:t>
            </a:r>
            <a:r>
              <a:rPr lang="ka-GE" dirty="0"/>
              <a:t> </a:t>
            </a:r>
            <a:r>
              <a:rPr lang="ka-GE" dirty="0" err="1"/>
              <a:t>totebis</a:t>
            </a:r>
            <a:r>
              <a:rPr lang="ka-GE" dirty="0"/>
              <a:t> </a:t>
            </a:r>
            <a:r>
              <a:rPr lang="ka-GE" dirty="0" err="1"/>
              <a:t>moSoreba</a:t>
            </a:r>
            <a:endParaRPr lang="ka-GE" dirty="0"/>
          </a:p>
          <a:p>
            <a:r>
              <a:rPr lang="ka-GE" dirty="0"/>
              <a:t>-</a:t>
            </a:r>
            <a:r>
              <a:rPr lang="en-US" dirty="0" err="1"/>
              <a:t>nayofis</a:t>
            </a:r>
            <a:r>
              <a:rPr lang="en-US" dirty="0"/>
              <a:t> </a:t>
            </a:r>
            <a:r>
              <a:rPr lang="en-US" dirty="0" err="1"/>
              <a:t>damazianebeli</a:t>
            </a:r>
            <a:r>
              <a:rPr lang="en-US" dirty="0"/>
              <a:t> </a:t>
            </a:r>
            <a:r>
              <a:rPr lang="en-US" dirty="0" err="1"/>
              <a:t>niadaguri</a:t>
            </a:r>
            <a:r>
              <a:rPr lang="en-US" dirty="0"/>
              <a:t> </a:t>
            </a:r>
            <a:r>
              <a:rPr lang="en-US" dirty="0" err="1"/>
              <a:t>warmoSobis</a:t>
            </a:r>
            <a:r>
              <a:rPr lang="en-US" dirty="0"/>
              <a:t> </a:t>
            </a:r>
            <a:r>
              <a:rPr lang="en-US" dirty="0" err="1"/>
              <a:t>paTogenebis</a:t>
            </a:r>
            <a:r>
              <a:rPr lang="en-US" dirty="0"/>
              <a:t> </a:t>
            </a:r>
            <a:r>
              <a:rPr lang="en-US" dirty="0" err="1"/>
              <a:t>Semcireba</a:t>
            </a:r>
            <a:endParaRPr lang="ka-GE" dirty="0"/>
          </a:p>
          <a:p>
            <a:r>
              <a:rPr lang="ka-GE" dirty="0" err="1"/>
              <a:t>danaxarjebis</a:t>
            </a:r>
            <a:r>
              <a:rPr lang="ka-GE" dirty="0"/>
              <a:t> </a:t>
            </a:r>
            <a:r>
              <a:rPr lang="ka-GE" dirty="0" err="1"/>
              <a:t>Sesamcireblad</a:t>
            </a:r>
            <a:r>
              <a:rPr lang="ka-GE" dirty="0"/>
              <a:t> აუცილებელია:</a:t>
            </a:r>
          </a:p>
          <a:p>
            <a:r>
              <a:rPr lang="ka-GE" dirty="0"/>
              <a:t>-</a:t>
            </a:r>
            <a:r>
              <a:rPr lang="ka-GE" dirty="0" err="1"/>
              <a:t>sarevelebis</a:t>
            </a:r>
            <a:r>
              <a:rPr lang="ka-GE" dirty="0"/>
              <a:t> </a:t>
            </a:r>
            <a:r>
              <a:rPr lang="ka-GE" dirty="0" err="1"/>
              <a:t>moSoreba</a:t>
            </a:r>
            <a:r>
              <a:rPr lang="ka-GE" dirty="0"/>
              <a:t>, </a:t>
            </a:r>
            <a:r>
              <a:rPr lang="ka-GE" dirty="0" err="1"/>
              <a:t>gaTibva</a:t>
            </a:r>
            <a:r>
              <a:rPr lang="ka-GE" dirty="0"/>
              <a:t> </a:t>
            </a:r>
            <a:r>
              <a:rPr lang="ka-GE" dirty="0" err="1"/>
              <a:t>mulCirebის</a:t>
            </a:r>
            <a:r>
              <a:rPr lang="ka-GE" dirty="0"/>
              <a:t> მიზნით</a:t>
            </a:r>
          </a:p>
          <a:p>
            <a:r>
              <a:rPr lang="ka-GE" dirty="0"/>
              <a:t>-</a:t>
            </a:r>
            <a:r>
              <a:rPr lang="ka-GE" dirty="0" err="1"/>
              <a:t>xis</a:t>
            </a:r>
            <a:r>
              <a:rPr lang="ka-GE" dirty="0"/>
              <a:t> </a:t>
            </a:r>
            <a:r>
              <a:rPr lang="ka-GE" dirty="0" err="1"/>
              <a:t>simaRlis</a:t>
            </a:r>
            <a:r>
              <a:rPr lang="ka-GE" dirty="0"/>
              <a:t> </a:t>
            </a:r>
            <a:r>
              <a:rPr lang="ka-GE" dirty="0" err="1"/>
              <a:t>Semcireba</a:t>
            </a:r>
            <a:endParaRPr lang="ka-GE" dirty="0"/>
          </a:p>
          <a:p>
            <a:r>
              <a:rPr lang="ka-GE" dirty="0"/>
              <a:t>-</a:t>
            </a:r>
            <a:r>
              <a:rPr lang="ka-GE" dirty="0" err="1"/>
              <a:t>xis</a:t>
            </a:r>
            <a:r>
              <a:rPr lang="ka-GE" dirty="0"/>
              <a:t> </a:t>
            </a:r>
            <a:r>
              <a:rPr lang="ka-GE" dirty="0" err="1"/>
              <a:t>jarmTelobis</a:t>
            </a:r>
            <a:r>
              <a:rPr lang="ka-GE" dirty="0"/>
              <a:t> </a:t>
            </a:r>
            <a:r>
              <a:rPr lang="ka-GE" dirty="0" err="1"/>
              <a:t>გაumjobeseba</a:t>
            </a:r>
            <a:r>
              <a:rPr lang="ka-GE" dirty="0"/>
              <a:t> </a:t>
            </a:r>
            <a:r>
              <a:rPr lang="ka-GE" dirty="0" err="1"/>
              <a:t>daavadebebisa</a:t>
            </a:r>
            <a:r>
              <a:rPr lang="ka-GE" dirty="0"/>
              <a:t> </a:t>
            </a:r>
            <a:r>
              <a:rPr lang="ka-GE" dirty="0" err="1"/>
              <a:t>da</a:t>
            </a:r>
            <a:r>
              <a:rPr lang="ka-GE" dirty="0"/>
              <a:t> </a:t>
            </a:r>
            <a:r>
              <a:rPr lang="ka-GE" dirty="0" err="1"/>
              <a:t>mwerebis</a:t>
            </a:r>
            <a:r>
              <a:rPr lang="ka-GE" dirty="0"/>
              <a:t>   </a:t>
            </a:r>
            <a:r>
              <a:rPr lang="ka-GE" dirty="0" err="1"/>
              <a:t>Sesamcireblad</a:t>
            </a:r>
            <a:endParaRPr lang="ka-GE" dirty="0"/>
          </a:p>
          <a:p>
            <a:r>
              <a:rPr lang="ka-GE" b="1" dirty="0"/>
              <a:t> </a:t>
            </a:r>
            <a:endParaRPr lang="ka-GE" dirty="0"/>
          </a:p>
        </p:txBody>
      </p:sp>
    </p:spTree>
    <p:extLst>
      <p:ext uri="{BB962C8B-B14F-4D97-AF65-F5344CB8AC3E}">
        <p14:creationId xmlns:p14="http://schemas.microsoft.com/office/powerpoint/2010/main" val="914497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მანდარინის მცენარ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34" y="81419"/>
            <a:ext cx="10475045" cy="677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396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62466"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368" y="1627611"/>
            <a:ext cx="6057335" cy="47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41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6758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562" y="1415441"/>
            <a:ext cx="6132490" cy="533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1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686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958" y="1758156"/>
            <a:ext cx="6776580" cy="556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59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dirty="0"/>
          </a:p>
        </p:txBody>
      </p:sp>
      <p:pic>
        <p:nvPicPr>
          <p:cNvPr id="1945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701" y="1825624"/>
            <a:ext cx="9056317"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945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493" y="526093"/>
            <a:ext cx="7578246" cy="536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623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18434" name="Picture 2" descr="Image result for მანდარინის მცენარ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263" y="1281721"/>
            <a:ext cx="8329808" cy="489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21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70658"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170" y="1377864"/>
            <a:ext cx="8279703" cy="557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734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შიგთავსის ჩანაცვლების ველი 2"/>
          <p:cNvSpPr>
            <a:spLocks noGrp="1"/>
          </p:cNvSpPr>
          <p:nvPr>
            <p:ph idx="1"/>
          </p:nvPr>
        </p:nvSpPr>
        <p:spPr/>
        <p:txBody>
          <a:bodyPr/>
          <a:lstStyle/>
          <a:p>
            <a:endParaRPr lang="ka-GE" dirty="0"/>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977" y="425885"/>
            <a:ext cx="9381995" cy="61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42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962" y="538619"/>
            <a:ext cx="8279704" cy="53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96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sz="2000" b="1" dirty="0">
                <a:solidFill>
                  <a:srgbClr val="00B050"/>
                </a:solidFill>
              </a:rPr>
              <a:t>კვლევის შედეგები</a:t>
            </a:r>
            <a:r>
              <a:rPr lang="ka-GE" dirty="0"/>
              <a:t/>
            </a:r>
            <a:br>
              <a:rPr lang="ka-GE" dirty="0"/>
            </a:br>
            <a:endParaRPr lang="ka-GE" dirty="0"/>
          </a:p>
        </p:txBody>
      </p:sp>
      <p:sp>
        <p:nvSpPr>
          <p:cNvPr id="3" name="შიგთავსის ჩანაცვლების ველი 2"/>
          <p:cNvSpPr>
            <a:spLocks noGrp="1"/>
          </p:cNvSpPr>
          <p:nvPr>
            <p:ph idx="1"/>
          </p:nvPr>
        </p:nvSpPr>
        <p:spPr>
          <a:xfrm>
            <a:off x="838200" y="1690688"/>
            <a:ext cx="10515600" cy="4351338"/>
          </a:xfrm>
        </p:spPr>
        <p:txBody>
          <a:bodyPr>
            <a:normAutofit fontScale="25000" lnSpcReduction="20000"/>
          </a:bodyPr>
          <a:lstStyle/>
          <a:p>
            <a:pPr marL="0" indent="0" algn="ctr">
              <a:lnSpc>
                <a:spcPct val="170000"/>
              </a:lnSpc>
              <a:buNone/>
            </a:pPr>
            <a:r>
              <a:rPr lang="ka-GE" sz="7200" b="1" dirty="0" smtClean="0"/>
              <a:t>კულტურის გამრავლება</a:t>
            </a:r>
            <a:endParaRPr lang="ka-GE" sz="7200" dirty="0"/>
          </a:p>
          <a:p>
            <a:pPr marL="0" indent="0">
              <a:lnSpc>
                <a:spcPct val="170000"/>
              </a:lnSpc>
              <a:buNone/>
            </a:pPr>
            <a:r>
              <a:rPr lang="ka-GE" sz="7200" b="1" dirty="0"/>
              <a:t>მცირე სანერგე მეურნეობების ორგანიზაცია და მისი მნიშვნელობა</a:t>
            </a:r>
            <a:endParaRPr lang="ka-GE" sz="7200" dirty="0"/>
          </a:p>
          <a:p>
            <a:pPr marL="0" indent="0">
              <a:lnSpc>
                <a:spcPct val="170000"/>
              </a:lnSpc>
              <a:buNone/>
            </a:pPr>
            <a:r>
              <a:rPr lang="ka-GE" sz="7200" dirty="0" smtClean="0"/>
              <a:t>იმისათვის</a:t>
            </a:r>
            <a:r>
              <a:rPr lang="ka-GE" sz="7200" dirty="0"/>
              <a:t>, რომ ფერმერული მეურნეობები უზრუნველყოფილი იყოს ციტრუსოვანთა, ელიტური და ჯანმრთელი ნერგით, საჭიროა თანამედროვე ტექნოლოგიების ხარჯზე სანერგე მეურნეობების ორგანიზაცია. ამისათვის აუცილებელია რამდენიმე თანმიმდევრული ოპერაციების ჩატარება, კერძოდ, საძირეების წინასწარი გამოზრდა, მყნობა და ნამყენის მოვლა-ფორმირება. თითოეული ოპერაცია კი მოითხოვს თავისებურ აგროტექნიკურ ღონისძიებებს, რისთვისაც სანერგეში უნდა იყოს შემდეგი განყოფილებები:</a:t>
            </a:r>
          </a:p>
          <a:p>
            <a:pPr marL="0" indent="0">
              <a:lnSpc>
                <a:spcPct val="170000"/>
              </a:lnSpc>
              <a:buNone/>
            </a:pPr>
            <a:r>
              <a:rPr lang="ka-GE" sz="7200" dirty="0" smtClean="0"/>
              <a:t>1</a:t>
            </a:r>
            <a:endParaRPr lang="ka-GE" dirty="0"/>
          </a:p>
        </p:txBody>
      </p:sp>
    </p:spTree>
    <p:extLst>
      <p:ext uri="{BB962C8B-B14F-4D97-AF65-F5344CB8AC3E}">
        <p14:creationId xmlns:p14="http://schemas.microsoft.com/office/powerpoint/2010/main" val="3542823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1536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726" y="1690687"/>
            <a:ext cx="6212909" cy="529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31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dirty="0"/>
          </a:p>
        </p:txBody>
      </p:sp>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425" y="2182018"/>
            <a:ext cx="7252569" cy="479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920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22530" name="Picture 2" descr="Image result for მანდარინის მცენარ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2039143"/>
            <a:ext cx="588645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4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18434" name="Picture 2" descr="Image result for მანდარინის მცენარ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638" y="1690687"/>
            <a:ext cx="7478039" cy="494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23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a:p>
        </p:txBody>
      </p:sp>
      <p:pic>
        <p:nvPicPr>
          <p:cNvPr id="296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899" y="1825625"/>
            <a:ext cx="6501008"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337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endParaRPr lang="ka-GE" dirty="0"/>
          </a:p>
        </p:txBody>
      </p:sp>
      <p:pic>
        <p:nvPicPr>
          <p:cNvPr id="44034"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697" y="1825625"/>
            <a:ext cx="8768218"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007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07" y="898700"/>
            <a:ext cx="8029182"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3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age result for ფორთოხალ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098" y="1102290"/>
            <a:ext cx="8002791" cy="575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8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normAutofit/>
          </a:bodyPr>
          <a:lstStyle/>
          <a:p>
            <a:pPr marL="0" indent="0">
              <a:buNone/>
            </a:pPr>
            <a:r>
              <a:rPr lang="ka-GE" dirty="0"/>
              <a:t>1.   საძირეების გამოზრდის განყოფილება;</a:t>
            </a:r>
          </a:p>
          <a:p>
            <a:pPr marL="0" indent="0">
              <a:buNone/>
            </a:pPr>
            <a:r>
              <a:rPr lang="ka-GE" dirty="0"/>
              <a:t>2.   ფორმირების განყოფილება, სადაც </a:t>
            </a:r>
            <a:r>
              <a:rPr lang="ka-GE" dirty="0" err="1"/>
              <a:t>მწარმოებს</a:t>
            </a:r>
            <a:r>
              <a:rPr lang="ka-GE" dirty="0"/>
              <a:t> მყნობა და ნამყენის შემდგომი გამოზრდა. ეს უკანასკნელი ორი ნაკვეთისაგან შედგება, </a:t>
            </a:r>
            <a:r>
              <a:rPr lang="ka-GE" dirty="0" err="1"/>
              <a:t>ჯერძოდ</a:t>
            </a:r>
            <a:r>
              <a:rPr lang="ka-GE" dirty="0"/>
              <a:t>:</a:t>
            </a:r>
          </a:p>
          <a:p>
            <a:pPr marL="0" indent="0">
              <a:buNone/>
            </a:pPr>
            <a:r>
              <a:rPr lang="ka-GE" dirty="0"/>
              <a:t> </a:t>
            </a:r>
            <a:r>
              <a:rPr lang="ka-GE" dirty="0" smtClean="0"/>
              <a:t>ა</a:t>
            </a:r>
            <a:r>
              <a:rPr lang="ka-GE" dirty="0"/>
              <a:t>) პირველი წლის სანამყენე ნაკვეთი;</a:t>
            </a:r>
          </a:p>
          <a:p>
            <a:pPr marL="0" indent="0">
              <a:buNone/>
            </a:pPr>
            <a:r>
              <a:rPr lang="ka-GE" dirty="0"/>
              <a:t> </a:t>
            </a:r>
            <a:r>
              <a:rPr lang="ka-GE" dirty="0" smtClean="0"/>
              <a:t>ბ</a:t>
            </a:r>
            <a:r>
              <a:rPr lang="ka-GE" dirty="0"/>
              <a:t>) მეორე წლის ანუ ერთწლიანი ნამყენის გამოზრდის ნაკვეთი</a:t>
            </a:r>
          </a:p>
          <a:p>
            <a:pPr marL="0" indent="0">
              <a:buNone/>
            </a:pPr>
            <a:r>
              <a:rPr lang="ka-GE" dirty="0"/>
              <a:t> </a:t>
            </a:r>
            <a:r>
              <a:rPr lang="ka-GE" dirty="0" smtClean="0"/>
              <a:t>3</a:t>
            </a:r>
            <a:r>
              <a:rPr lang="ka-GE" dirty="0"/>
              <a:t>.   სადედე განყოფილება.</a:t>
            </a:r>
          </a:p>
          <a:p>
            <a:endParaRPr lang="ka-GE" dirty="0"/>
          </a:p>
        </p:txBody>
      </p:sp>
    </p:spTree>
    <p:extLst>
      <p:ext uri="{BB962C8B-B14F-4D97-AF65-F5344CB8AC3E}">
        <p14:creationId xmlns:p14="http://schemas.microsoft.com/office/powerpoint/2010/main" val="288244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pPr algn="ctr"/>
            <a:r>
              <a:rPr lang="ka-GE" dirty="0"/>
              <a:t>ადგილის შერჩევა</a:t>
            </a:r>
          </a:p>
        </p:txBody>
      </p:sp>
      <p:sp>
        <p:nvSpPr>
          <p:cNvPr id="3" name="შიგთავსის ჩანაცვლების ველი 2"/>
          <p:cNvSpPr>
            <a:spLocks noGrp="1"/>
          </p:cNvSpPr>
          <p:nvPr>
            <p:ph idx="1"/>
          </p:nvPr>
        </p:nvSpPr>
        <p:spPr/>
        <p:txBody>
          <a:bodyPr>
            <a:normAutofit fontScale="25000" lnSpcReduction="20000"/>
          </a:bodyPr>
          <a:lstStyle/>
          <a:p>
            <a:pPr marL="0" indent="0">
              <a:lnSpc>
                <a:spcPct val="170000"/>
              </a:lnSpc>
              <a:buNone/>
            </a:pPr>
            <a:r>
              <a:rPr lang="ka-GE" sz="7200" dirty="0" smtClean="0"/>
              <a:t>  სანერგეს </a:t>
            </a:r>
            <a:r>
              <a:rPr lang="ka-GE" sz="7200" dirty="0"/>
              <a:t>მოსაწყობად ადგილის შერჩევას განსაკუთრებული მნიშვნელობა აქვს მაღალხარისხოვანი  სარგავი  მასალის  მიღებისათვის.  ამისთვისაც გათვალისწინებული უნდა იქნეს შემდეგი ფაქტორები: კლიმატი, ნიადაგი, რელიეფი, წყალი, დასახლებულ </a:t>
            </a:r>
            <a:r>
              <a:rPr lang="ka-GE" sz="7200" dirty="0" err="1"/>
              <a:t>პუნქტან</a:t>
            </a:r>
            <a:r>
              <a:rPr lang="ka-GE" sz="7200" dirty="0"/>
              <a:t> სიახლოვე, ნაკვეთის მოსავლიანობა, ფორმა და სხვა. სანერგე დაცული უნდა იყოს ქარებისაგან. ვაკე კი ოდნავ დაქანებული (5 გრ-მდე), ტენით ზომიერად უზრუნველყოფილ ნაკვეთს მეტი უპირატესობა ენიჭება. ნიადაგის მხრივ საუკეთესოდ ითვლება ღრმა, სტრუქტურული, საკვები ნივთიერებებით მდიდარი, მსუბუქი და საშუალო მექანიკური შედგენილობის, ქვიშნარი ნიადაგები. სანერგისათვის უნდა შეირჩეს შედარებით თბილი ნაკვეთები, სადაც ზამთრის პერიოდში ჰაერის საშუალო ტემპერატურა +10-12 გრ-ზე დაბალი არ იქნება. საძირეებისათვის რეკომენდირებულია ნიადაგის 30-35 სმ-ი სიღრმეზე მოხვნა. სანერგის ამ განყოფილებაში </a:t>
            </a:r>
            <a:r>
              <a:rPr lang="ka-GE" sz="7200" dirty="0" err="1"/>
              <a:t>ნათესარები</a:t>
            </a:r>
            <a:r>
              <a:rPr lang="ka-GE" sz="7200" dirty="0"/>
              <a:t> ერთ სავეგეტაციო პერიოდში უნდა დარჩეს. ფორმირების    განყოფილებაში    მცენარე    2-3    წლისა    და    ზოგჯერ    მეტი    </a:t>
            </a:r>
            <a:r>
              <a:rPr lang="ka-GE" sz="7200" dirty="0" smtClean="0"/>
              <a:t>ხნის </a:t>
            </a:r>
            <a:r>
              <a:rPr lang="ka-GE" sz="8000" dirty="0" smtClean="0"/>
              <a:t>განმავლობაში  რჩება</a:t>
            </a:r>
            <a:r>
              <a:rPr lang="ka-GE" sz="8000" dirty="0"/>
              <a:t>.</a:t>
            </a:r>
          </a:p>
          <a:p>
            <a:pPr marL="0" indent="0">
              <a:buNone/>
            </a:pPr>
            <a:r>
              <a:rPr lang="ka-GE" dirty="0"/>
              <a:t/>
            </a:r>
            <a:br>
              <a:rPr lang="ka-GE" dirty="0"/>
            </a:br>
            <a:endParaRPr lang="ka-GE" dirty="0"/>
          </a:p>
        </p:txBody>
      </p:sp>
    </p:spTree>
    <p:extLst>
      <p:ext uri="{BB962C8B-B14F-4D97-AF65-F5344CB8AC3E}">
        <p14:creationId xmlns:p14="http://schemas.microsoft.com/office/powerpoint/2010/main" val="3935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ka-GE"/>
          </a:p>
        </p:txBody>
      </p:sp>
      <p:sp>
        <p:nvSpPr>
          <p:cNvPr id="3" name="შიგთავსის ჩანაცვლების ველი 2"/>
          <p:cNvSpPr>
            <a:spLocks noGrp="1"/>
          </p:cNvSpPr>
          <p:nvPr>
            <p:ph idx="1"/>
          </p:nvPr>
        </p:nvSpPr>
        <p:spPr/>
        <p:txBody>
          <a:bodyPr/>
          <a:lstStyle/>
          <a:p>
            <a:pPr marL="0" indent="0">
              <a:buNone/>
            </a:pPr>
            <a:r>
              <a:rPr lang="ka-GE" dirty="0" smtClean="0"/>
              <a:t>    ამიტომ </a:t>
            </a:r>
            <a:r>
              <a:rPr lang="ka-GE" dirty="0"/>
              <a:t>მისი ფესვთა სისტემა ღრმად ჩადის და შესაბამისად დიდ მოცულობას იკავებს, სადაც ნიადაგი უფრო ღრმად (50-60 სმ-ი)   დამუშავებას მოითხოვს. განსაკუთრებული ყურადღება უნდა მიექცეს ნიადაგის </a:t>
            </a:r>
            <a:r>
              <a:rPr lang="ka-GE" dirty="0" err="1"/>
              <a:t>განოყიერებას</a:t>
            </a:r>
            <a:r>
              <a:rPr lang="ka-GE" dirty="0"/>
              <a:t>. 1 ჰა-ზე უნდა შევიტანოთ 40ტ ორგანული სასუქი-ნაკელი. ამასთან, ფოსფორი და კალიუმი საჭიროებისამებრ, რაც ნიადაგის ანალიზისას მასში არსებული საკვები ნივთიერებების შესწავლისა და შესაბამისად მინერალური საკვები ნივთიერების დოზების დაანგარიშებაში გამოიხატება.</a:t>
            </a:r>
          </a:p>
          <a:p>
            <a:r>
              <a:rPr lang="ka-GE" dirty="0"/>
              <a:t> </a:t>
            </a:r>
          </a:p>
        </p:txBody>
      </p:sp>
    </p:spTree>
    <p:extLst>
      <p:ext uri="{BB962C8B-B14F-4D97-AF65-F5344CB8AC3E}">
        <p14:creationId xmlns:p14="http://schemas.microsoft.com/office/powerpoint/2010/main" val="1891868937"/>
      </p:ext>
    </p:extLst>
  </p:cSld>
  <p:clrMapOvr>
    <a:masterClrMapping/>
  </p:clrMapOvr>
</p:sld>
</file>

<file path=ppt/theme/theme1.xml><?xml version="1.0" encoding="utf-8"?>
<a:theme xmlns:a="http://schemas.openxmlformats.org/drawingml/2006/main" name="Office-ის თემა">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ის თემა">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2288</Words>
  <Application>Microsoft Office PowerPoint</Application>
  <PresentationFormat>Widescreen</PresentationFormat>
  <Paragraphs>117</Paragraphs>
  <Slides>67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Sylfaen</vt:lpstr>
      <vt:lpstr>Times New Roman</vt:lpstr>
      <vt:lpstr>Office-ის თემა</vt:lpstr>
      <vt:lpstr>  ციტრუსოვანთა  გამრავლება  და მოვლა - მოყვანის თანამედროვე ტექნოლოგიები - ასისტ. პროფ. ნ. ბერიძე</vt:lpstr>
      <vt:lpstr>შესავალი</vt:lpstr>
      <vt:lpstr>ჩვენში გავრცელებული მანდარინის ძირითადი ჯიში-ფართო ფოთლოვანი უნშიუ </vt:lpstr>
      <vt:lpstr>საადრეო ჯიში იაპონური მანდარინი ტიახარა უნშიუ</vt:lpstr>
      <vt:lpstr>კვლევის მიზანი და ამოცანები </vt:lpstr>
      <vt:lpstr>კვლევის შედეგები </vt:lpstr>
      <vt:lpstr>PowerPoint Presentation</vt:lpstr>
      <vt:lpstr>ადგილის შერჩევა</vt:lpstr>
      <vt:lpstr>PowerPoint Presentation</vt:lpstr>
      <vt:lpstr>საძირეების რგვა</vt:lpstr>
      <vt:lpstr>საძირის აღრზდა</vt:lpstr>
      <vt:lpstr>მყნობა</vt:lpstr>
      <vt:lpstr>PowerPoint Presentation</vt:lpstr>
      <vt:lpstr>PowerPoint Presentation</vt:lpstr>
      <vt:lpstr>ნიადაგის განოყიერება და მცენარის კვება  </vt:lpstr>
      <vt:lpstr>PowerPoint Presentation</vt:lpstr>
      <vt:lpstr>ა ზ ო ტ ი </vt:lpstr>
      <vt:lpstr>ფოსფორი და კალიუმი</vt:lpstr>
      <vt:lpstr>მანდარინის ორგანული და მინერალური სასუქებით  გამოკვების სქემა</vt:lpstr>
      <vt:lpstr>მცენარის გასხვლა -ფორმირება</vt:lpstr>
      <vt:lpstr>PowerPoint Presentation</vt:lpstr>
      <vt:lpstr>PowerPoint Presentation</vt:lpstr>
      <vt:lpstr>ლიმონი</vt:lpstr>
      <vt:lpstr>ლიმონი</vt:lpstr>
      <vt:lpstr>ნიადაგის ძირითადი დამუშავება </vt:lpstr>
      <vt:lpstr>ლიმონის ყვავილობა</vt:lpstr>
      <vt:lpstr>ნიადაგის  დარგვისწინა დამუშავება </vt:lpstr>
      <vt:lpstr>ვილოაფრანკა(მოსვლის აღება)</vt:lpstr>
      <vt:lpstr>დარგვა</vt:lpstr>
      <vt:lpstr>კომუნე</vt:lpstr>
      <vt:lpstr>კომუნე</vt:lpstr>
      <vt:lpstr>მეიერი</vt:lpstr>
      <vt:lpstr>მანდარინი</vt:lpstr>
      <vt:lpstr>მანდარინი</vt:lpstr>
      <vt:lpstr>ფორთოხალი</vt:lpstr>
      <vt:lpstr>კოლექტიური</vt:lpstr>
      <vt:lpstr>ფორთოხალი</vt:lpstr>
      <vt:lpstr>წითელრბილობიანი ფორთოხალი კოროლიოკი</vt:lpstr>
      <vt:lpstr>PowerPoint Presentation</vt:lpstr>
      <vt:lpstr>PowerPoint Presentation</vt:lpstr>
      <vt:lpstr>ახალგაზრდა ნარგავების მოვლა.</vt:lpstr>
      <vt:lpstr>PowerPoint Presentation</vt:lpstr>
      <vt:lpstr>PowerPoint Presentation</vt:lpstr>
      <vt:lpstr>PowerPoint Presentation</vt:lpstr>
      <vt:lpstr>PowerPoint Presentation</vt:lpstr>
      <vt:lpstr>PowerPoint Presentation</vt:lpstr>
      <vt:lpstr>ფოტო კოლაჟი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მე-12 ლექცია ციტრუსოვანთა გვარის დახასიათება.გავრცელება, სახალხო-სამეურნეომნიშვნელობადა მოლა მოყვანის თანამედროვე ტექნოლოგიები</dc:title>
  <dc:creator>нодар</dc:creator>
  <cp:lastModifiedBy>USER</cp:lastModifiedBy>
  <cp:revision>47</cp:revision>
  <dcterms:created xsi:type="dcterms:W3CDTF">2016-12-06T17:25:30Z</dcterms:created>
  <dcterms:modified xsi:type="dcterms:W3CDTF">2018-06-11T13:22:15Z</dcterms:modified>
</cp:coreProperties>
</file>