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0" r:id="rId8"/>
    <p:sldId id="263" r:id="rId9"/>
    <p:sldId id="264" r:id="rId10"/>
    <p:sldId id="265" r:id="rId11"/>
    <p:sldId id="268" r:id="rId12"/>
    <p:sldId id="257" r:id="rId13"/>
    <p:sldId id="258" r:id="rId14"/>
    <p:sldId id="259" r:id="rId15"/>
    <p:sldId id="277" r:id="rId16"/>
    <p:sldId id="278" r:id="rId17"/>
    <p:sldId id="279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794BF9-5B04-4907-97D7-082400AF1953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B64F1C-70BD-493A-BF11-159B0D9EB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ocuments\Desktop\axali prezent\bolo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12" y="1"/>
            <a:ext cx="915381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P_Smart_Filmstrip_Me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799"/>
            <a:ext cx="9143999" cy="5486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A-20080228-5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838200"/>
            <a:ext cx="533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rgbClr val="00B050"/>
                </a:solidFill>
                <a:latin typeface="Sylfaen" pitchFamily="18" charset="0"/>
                <a:cs typeface="Times New Roman" pitchFamily="18" charset="0"/>
              </a:rPr>
              <a:t>Performance</a:t>
            </a:r>
            <a:r>
              <a:rPr lang="en-US" b="1" i="1" u="sng" dirty="0" smtClean="0">
                <a:latin typeface="Sylfaen" pitchFamily="18" charset="0"/>
                <a:cs typeface="Times New Roman" pitchFamily="18" charset="0"/>
              </a:rPr>
              <a:t> Techniques</a:t>
            </a:r>
            <a:endParaRPr lang="en-US" b="1" i="1" u="sng" dirty="0"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  <a:cs typeface="Times New Roman" pitchFamily="18" charset="0"/>
              </a:rPr>
              <a:t>Map the plot as a memory technique;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  <a:latin typeface="Sylfaen" pitchFamily="18" charset="0"/>
                <a:cs typeface="Times New Roman" pitchFamily="18" charset="0"/>
              </a:rPr>
              <a:t>Use story skeletons to help you remember the key events;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Think of the plot as a film or a series of connected images;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B050"/>
                </a:solidFill>
                <a:latin typeface="Sylfaen" pitchFamily="18" charset="0"/>
                <a:cs typeface="Times New Roman" pitchFamily="18" charset="0"/>
              </a:rPr>
              <a:t>Tell yourself the story in your own words;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Sylfaen" pitchFamily="18" charset="0"/>
                <a:cs typeface="Times New Roman" pitchFamily="18" charset="0"/>
              </a:rPr>
              <a:t>Create your own version of the story (adapt and improvise);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7030A0"/>
                </a:solidFill>
                <a:latin typeface="Sylfaen" pitchFamily="18" charset="0"/>
                <a:cs typeface="Times New Roman" pitchFamily="18" charset="0"/>
              </a:rPr>
              <a:t>Retell it numerous times until it feels like a story;</a:t>
            </a:r>
            <a:endParaRPr lang="en-US" sz="2800" i="1" dirty="0">
              <a:solidFill>
                <a:srgbClr val="7030A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Performance Skills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58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Vary the volume, pitch and tempo of your voice (enunciate clearly and exaggerate expression);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your face, body and gestures (let your body speak);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Make your body and face respond to the tale;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a clear focus and maintain concentration;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Maintain engaging eye contact with the audience/individual listeners;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different, exaggerated character voices;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your space/ be dynamic;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Remember to pace yourself;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silence and pauses to add dramatic effect;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endParaRPr lang="en-US" sz="4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of the tips did you find the most helpful?</a:t>
            </a:r>
          </a:p>
          <a:p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Were there any ideas which surprised you?</a:t>
            </a:r>
          </a:p>
          <a:p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Which ones would you like to try?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ka-GE" sz="4800" dirty="0"/>
              <a:t> საინფორმაციო ტექნოლოგიები </a:t>
            </a:r>
            <a:r>
              <a:rPr lang="ka-GE" sz="4800" dirty="0" smtClean="0"/>
              <a:t>ინგლისური </a:t>
            </a:r>
            <a:r>
              <a:rPr lang="ka-GE" sz="4800" dirty="0"/>
              <a:t>ენის </a:t>
            </a:r>
          </a:p>
          <a:p>
            <a:pPr marL="0" indent="0">
              <a:buNone/>
            </a:pPr>
            <a:r>
              <a:rPr lang="ka-GE" sz="4800" dirty="0"/>
              <a:t>სწავლა/სწავლების პროცესში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212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13946" y="-304800"/>
            <a:ext cx="7086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25131"/>
              </p:ext>
            </p:extLst>
          </p:nvPr>
        </p:nvGraphicFramePr>
        <p:xfrm>
          <a:off x="52754" y="64477"/>
          <a:ext cx="9015046" cy="7385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360"/>
                <a:gridCol w="6271686"/>
              </a:tblGrid>
              <a:tr h="266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Title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Guess the topic through the photos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532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Focus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Introduction of the subject: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General English, module topic: Civil right movement in the USA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503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Stage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Lead-in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532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Objective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Sts will have got the main essence of the topic  through describing photos related to civil right movement in the USA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266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Level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2261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Procedure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800" dirty="0">
                          <a:effectLst/>
                        </a:rPr>
                        <a:t>T divides the </a:t>
                      </a:r>
                      <a:r>
                        <a:rPr lang="en-GB" sz="1800" dirty="0" err="1">
                          <a:effectLst/>
                        </a:rPr>
                        <a:t>Sts</a:t>
                      </a:r>
                      <a:r>
                        <a:rPr lang="en-GB" sz="1800" dirty="0">
                          <a:effectLst/>
                        </a:rPr>
                        <a:t> in 4 groups.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800" dirty="0">
                          <a:effectLst/>
                        </a:rPr>
                        <a:t>T displays the topic on the table and asks the groups to find any photo through the smart phones related to the topic they are going to get to know.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800" dirty="0">
                          <a:effectLst/>
                        </a:rPr>
                        <a:t>Groups present their photos.</a:t>
                      </a:r>
                      <a:endParaRPr lang="ru-RU" sz="18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447675" indent="-51435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  a. T asks each group to guess what their photo shows and asks the other groups to verify the presented info in their smart phones. </a:t>
                      </a:r>
                      <a:endParaRPr lang="ru-RU" sz="1800" dirty="0">
                        <a:effectLst/>
                      </a:endParaRPr>
                    </a:p>
                    <a:p>
                      <a:pPr marL="447675" indent="-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b. T asks </a:t>
                      </a:r>
                      <a:r>
                        <a:rPr lang="en-GB" sz="1800" dirty="0" err="1">
                          <a:effectLst/>
                        </a:rPr>
                        <a:t>Sts</a:t>
                      </a:r>
                      <a:r>
                        <a:rPr lang="en-GB" sz="1800" dirty="0">
                          <a:effectLst/>
                        </a:rPr>
                        <a:t> what they recollect about civil right movement in the USA – date, reasons, results. </a:t>
                      </a:r>
                      <a:endParaRPr lang="ru-RU" sz="1800" dirty="0">
                        <a:effectLst/>
                      </a:endParaRPr>
                    </a:p>
                    <a:p>
                      <a:pPr marL="447675" indent="-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Recap: T asks </a:t>
                      </a:r>
                      <a:r>
                        <a:rPr lang="en-GB" sz="1800" dirty="0" err="1">
                          <a:effectLst/>
                        </a:rPr>
                        <a:t>Sts</a:t>
                      </a:r>
                      <a:r>
                        <a:rPr lang="en-GB" sz="1800" dirty="0">
                          <a:effectLst/>
                        </a:rPr>
                        <a:t> to summarize the info</a:t>
                      </a:r>
                      <a:endParaRPr lang="ru-RU" sz="1800" dirty="0">
                        <a:effectLst/>
                      </a:endParaRPr>
                    </a:p>
                    <a:p>
                      <a:pPr marL="447675" indent="-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      presented by the other group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  <a:tr h="1566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Comments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Smart phones, photos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80" marR="498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-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cs typeface="Times New Roman" pitchFamily="18" charset="0"/>
              </a:rPr>
              <a:t>Activity 1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61722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7692"/>
              </p:ext>
            </p:extLst>
          </p:nvPr>
        </p:nvGraphicFramePr>
        <p:xfrm>
          <a:off x="76201" y="152400"/>
          <a:ext cx="9067799" cy="664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99"/>
                <a:gridCol w="7162800"/>
              </a:tblGrid>
              <a:tr h="604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Title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the content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  <a:tr h="402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Focus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Reading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  <a:tr h="402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Stage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Practice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  <a:tr h="805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Objective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Sts will have developed reading for gist skill using application goose chase 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  <a:tr h="402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Level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B1 and above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  <a:tr h="4026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Procedure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T divides </a:t>
                      </a:r>
                      <a:r>
                        <a:rPr lang="en-GB" sz="1800" dirty="0" err="1">
                          <a:effectLst/>
                        </a:rPr>
                        <a:t>Sts</a:t>
                      </a:r>
                      <a:r>
                        <a:rPr lang="en-GB" sz="1800" dirty="0">
                          <a:effectLst/>
                        </a:rPr>
                        <a:t> into groups (3 or 4 depending on the number of students in the group).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T writes the title of the task and asks students to open goose chase application (or register and open if they haven’t used it before) and find it.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Students individually start answering the questions in writing on their smart phone screens.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Teacher monitors the answers that appear on the screen of her computer.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All answers appear on the screen and the leader group is identified.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</a:rPr>
                        <a:t>T checks accuracy of the answers. 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Recap: Groups recall  the answers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68" marR="5486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25675" y="169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0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7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 for your attention</a:t>
            </a:r>
            <a:endParaRPr lang="en-US" sz="72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7200" dirty="0" smtClean="0"/>
              <a:t>ინოვაციები ინგლისური ენის სწავლებაში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016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სიმულაციები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err="1"/>
              <a:t>მეთოდი</a:t>
            </a:r>
            <a:r>
              <a:rPr lang="ru-RU" sz="3600" dirty="0"/>
              <a:t>, </a:t>
            </a:r>
            <a:r>
              <a:rPr lang="ru-RU" sz="3600" dirty="0" err="1"/>
              <a:t>რომელიც</a:t>
            </a:r>
            <a:r>
              <a:rPr lang="ru-RU" sz="3600" dirty="0"/>
              <a:t> </a:t>
            </a:r>
            <a:r>
              <a:rPr lang="ru-RU" sz="3600" dirty="0" err="1"/>
              <a:t>გამოიყენება</a:t>
            </a:r>
            <a:r>
              <a:rPr lang="ru-RU" sz="3600" dirty="0"/>
              <a:t> </a:t>
            </a:r>
            <a:r>
              <a:rPr lang="ru-RU" sz="3600" dirty="0" err="1" smtClean="0"/>
              <a:t>ქცევითი</a:t>
            </a:r>
            <a:r>
              <a:rPr lang="ka-GE" sz="3600" dirty="0"/>
              <a:t> </a:t>
            </a:r>
            <a:r>
              <a:rPr lang="ru-RU" sz="3600" dirty="0" err="1" smtClean="0"/>
              <a:t>მოდელების</a:t>
            </a:r>
            <a:r>
              <a:rPr lang="ru-RU" sz="3600" dirty="0" smtClean="0"/>
              <a:t> </a:t>
            </a:r>
            <a:r>
              <a:rPr lang="ru-RU" sz="3600" dirty="0" err="1"/>
              <a:t>და</a:t>
            </a:r>
            <a:r>
              <a:rPr lang="ru-RU" sz="3600" dirty="0"/>
              <a:t> </a:t>
            </a:r>
            <a:r>
              <a:rPr lang="ru-RU" sz="3600" dirty="0" err="1"/>
              <a:t>პროცესების</a:t>
            </a:r>
            <a:r>
              <a:rPr lang="ru-RU" sz="3600" dirty="0"/>
              <a:t> </a:t>
            </a:r>
            <a:r>
              <a:rPr lang="ru-RU" sz="3600" dirty="0" err="1"/>
              <a:t>წარმოდგენისა</a:t>
            </a:r>
            <a:r>
              <a:rPr lang="ru-RU" sz="3600" dirty="0"/>
              <a:t> </a:t>
            </a:r>
            <a:r>
              <a:rPr lang="ru-RU" sz="3600" dirty="0" err="1"/>
              <a:t>და</a:t>
            </a:r>
            <a:r>
              <a:rPr lang="ru-RU" sz="3600" dirty="0"/>
              <a:t> </a:t>
            </a:r>
            <a:r>
              <a:rPr lang="ru-RU" sz="3600" dirty="0" err="1"/>
              <a:t>სწავლებისთვის</a:t>
            </a:r>
            <a:r>
              <a:rPr lang="ru-RU" sz="3600" dirty="0"/>
              <a:t>, </a:t>
            </a:r>
            <a:r>
              <a:rPr lang="ru-RU" sz="3600" dirty="0" err="1"/>
              <a:t>ამასთანავე</a:t>
            </a:r>
            <a:r>
              <a:rPr lang="ru-RU" sz="3600" dirty="0"/>
              <a:t>, </a:t>
            </a:r>
            <a:r>
              <a:rPr lang="ru-RU" sz="3600" dirty="0" err="1"/>
              <a:t>გულისხმობს</a:t>
            </a:r>
            <a:r>
              <a:rPr lang="ru-RU" sz="3600" dirty="0"/>
              <a:t> </a:t>
            </a:r>
            <a:r>
              <a:rPr lang="ru-RU" sz="3600" dirty="0" err="1"/>
              <a:t>ადამიანური</a:t>
            </a:r>
            <a:r>
              <a:rPr lang="ru-RU" sz="3600" dirty="0"/>
              <a:t> </a:t>
            </a:r>
            <a:r>
              <a:rPr lang="ru-RU" sz="3600" dirty="0" err="1"/>
              <a:t>რესურსების</a:t>
            </a:r>
            <a:r>
              <a:rPr lang="ru-RU" sz="3600" dirty="0"/>
              <a:t> </a:t>
            </a:r>
            <a:r>
              <a:rPr lang="ru-RU" sz="3600" dirty="0" err="1"/>
              <a:t>ჩართვას</a:t>
            </a:r>
            <a:r>
              <a:rPr lang="ru-RU" sz="3600" dirty="0"/>
              <a:t> </a:t>
            </a:r>
            <a:r>
              <a:rPr lang="ru-RU" sz="3600" dirty="0" err="1"/>
              <a:t>რეალურ</a:t>
            </a:r>
            <a:r>
              <a:rPr lang="ru-RU" sz="3600" dirty="0"/>
              <a:t>, </a:t>
            </a:r>
            <a:r>
              <a:rPr lang="ru-RU" sz="3600" dirty="0" err="1"/>
              <a:t>თუ</a:t>
            </a:r>
            <a:r>
              <a:rPr lang="ru-RU" sz="3600" dirty="0"/>
              <a:t> </a:t>
            </a:r>
            <a:r>
              <a:rPr lang="ru-RU" sz="3600" dirty="0" err="1"/>
              <a:t>სიმულაციურ</a:t>
            </a:r>
            <a:r>
              <a:rPr lang="ru-RU" sz="3600" dirty="0"/>
              <a:t> </a:t>
            </a:r>
            <a:r>
              <a:rPr lang="ru-RU" sz="3600" dirty="0" err="1"/>
              <a:t>როლურ</a:t>
            </a:r>
            <a:r>
              <a:rPr lang="ru-RU" sz="3600" dirty="0"/>
              <a:t> </a:t>
            </a:r>
            <a:r>
              <a:rPr lang="ru-RU" sz="3600" dirty="0" err="1"/>
              <a:t>სიტუაციაში</a:t>
            </a:r>
            <a:r>
              <a:rPr lang="ru-RU" sz="3600" dirty="0"/>
              <a:t>, </a:t>
            </a:r>
            <a:r>
              <a:rPr lang="ru-RU" sz="3600" dirty="0" err="1"/>
              <a:t>წარმოადგენს</a:t>
            </a:r>
            <a:r>
              <a:rPr lang="ru-RU" sz="3600" dirty="0"/>
              <a:t> </a:t>
            </a:r>
            <a:r>
              <a:rPr lang="ru-RU" sz="3600" dirty="0" err="1"/>
              <a:t>სიმულაციურ</a:t>
            </a:r>
            <a:r>
              <a:rPr lang="ru-RU" sz="3600" dirty="0"/>
              <a:t> </a:t>
            </a:r>
            <a:r>
              <a:rPr lang="ru-RU" sz="3600" dirty="0" err="1"/>
              <a:t>თამაშს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35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dirty="0" err="1"/>
              <a:t>რატომ</a:t>
            </a:r>
            <a:r>
              <a:rPr lang="ru-RU" sz="6600" b="1" dirty="0"/>
              <a:t> </a:t>
            </a:r>
            <a:r>
              <a:rPr lang="ru-RU" sz="6600" b="1" dirty="0" err="1"/>
              <a:t>მივმართავთ</a:t>
            </a:r>
            <a:r>
              <a:rPr lang="ru-RU" sz="6600" b="1" dirty="0"/>
              <a:t> </a:t>
            </a:r>
            <a:r>
              <a:rPr lang="ru-RU" sz="6600" b="1" dirty="0" err="1"/>
              <a:t>სიმულაციურ</a:t>
            </a:r>
            <a:r>
              <a:rPr lang="ru-RU" sz="6600" b="1" dirty="0"/>
              <a:t> </a:t>
            </a:r>
            <a:r>
              <a:rPr lang="ru-RU" sz="6600" b="1" dirty="0" err="1"/>
              <a:t>თამაშებს</a:t>
            </a:r>
            <a:r>
              <a:rPr lang="ru-RU" sz="6600" b="1" dirty="0"/>
              <a:t>  </a:t>
            </a:r>
            <a:r>
              <a:rPr lang="ru-RU" sz="6600" b="1" dirty="0" err="1"/>
              <a:t>სწავლებაში</a:t>
            </a:r>
            <a:r>
              <a:rPr lang="ru-RU" sz="6600" b="1" dirty="0"/>
              <a:t>?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7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err="1" smtClean="0"/>
              <a:t>რა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უნდა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გავითვალისწინოთ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სიმულაციური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თამაშების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სასწავლო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მეთოდის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სახით</a:t>
            </a:r>
            <a:r>
              <a:rPr lang="ru-RU" sz="5400" b="1" dirty="0" smtClean="0"/>
              <a:t> </a:t>
            </a:r>
            <a:r>
              <a:rPr lang="ru-RU" sz="5400" b="1" dirty="0" err="1" smtClean="0"/>
              <a:t>გამოყენებისას</a:t>
            </a:r>
            <a:r>
              <a:rPr lang="ru-RU" sz="5400" b="1" dirty="0" smtClean="0"/>
              <a:t>?</a:t>
            </a:r>
            <a:endParaRPr lang="ru-RU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3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err="1" smtClean="0"/>
              <a:t>დადებითზე</a:t>
            </a:r>
            <a:r>
              <a:rPr lang="ru-RU" sz="8000" b="1" dirty="0"/>
              <a:t> </a:t>
            </a:r>
            <a:r>
              <a:rPr lang="ru-RU" sz="8000" b="1" dirty="0" err="1"/>
              <a:t>ორიენტირებული</a:t>
            </a:r>
            <a:r>
              <a:rPr lang="ru-RU" sz="8000" b="1" dirty="0"/>
              <a:t> </a:t>
            </a:r>
            <a:r>
              <a:rPr lang="ru-RU" sz="8000" b="1" dirty="0" err="1" smtClean="0"/>
              <a:t>კვლევ</a:t>
            </a:r>
            <a:r>
              <a:rPr lang="ka-GE" sz="8000" b="1" dirty="0" smtClean="0"/>
              <a:t>ა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6815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048332" cy="36576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Sylfaen" pitchFamily="18" charset="0"/>
              </a:rPr>
              <a:t>Ways of developing story- telling through various motivational techniques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0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vefivemindm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90600"/>
            <a:ext cx="9144000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ot-skel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382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476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სიმულაციები</vt:lpstr>
      <vt:lpstr>PowerPoint Presentation</vt:lpstr>
      <vt:lpstr>PowerPoint Presentation</vt:lpstr>
      <vt:lpstr>PowerPoint Presentation</vt:lpstr>
      <vt:lpstr>Ways of developing story- telling through various motivational techniques </vt:lpstr>
      <vt:lpstr>PowerPoint Presentation</vt:lpstr>
      <vt:lpstr>PowerPoint Presentation</vt:lpstr>
      <vt:lpstr>PowerPoint Presentation</vt:lpstr>
      <vt:lpstr>PowerPoint Presentation</vt:lpstr>
      <vt:lpstr>Performance Techniques</vt:lpstr>
      <vt:lpstr>Performance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PERFOMANCE</dc:title>
  <dc:creator>Admin</dc:creator>
  <cp:lastModifiedBy>Natia</cp:lastModifiedBy>
  <cp:revision>28</cp:revision>
  <dcterms:created xsi:type="dcterms:W3CDTF">2014-09-10T13:58:44Z</dcterms:created>
  <dcterms:modified xsi:type="dcterms:W3CDTF">2018-06-27T09:26:57Z</dcterms:modified>
</cp:coreProperties>
</file>