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1"/>
  </p:notesMasterIdLst>
  <p:sldIdLst>
    <p:sldId id="258" r:id="rId2"/>
    <p:sldId id="306" r:id="rId3"/>
    <p:sldId id="297" r:id="rId4"/>
    <p:sldId id="296" r:id="rId5"/>
    <p:sldId id="261" r:id="rId6"/>
    <p:sldId id="262" r:id="rId7"/>
    <p:sldId id="263" r:id="rId8"/>
    <p:sldId id="264" r:id="rId9"/>
    <p:sldId id="303" r:id="rId10"/>
    <p:sldId id="267" r:id="rId11"/>
    <p:sldId id="268" r:id="rId12"/>
    <p:sldId id="269" r:id="rId13"/>
    <p:sldId id="270" r:id="rId14"/>
    <p:sldId id="272" r:id="rId15"/>
    <p:sldId id="300" r:id="rId16"/>
    <p:sldId id="274" r:id="rId17"/>
    <p:sldId id="305" r:id="rId18"/>
    <p:sldId id="304" r:id="rId19"/>
    <p:sldId id="277" r:id="rId20"/>
    <p:sldId id="302" r:id="rId21"/>
    <p:sldId id="294" r:id="rId22"/>
    <p:sldId id="281" r:id="rId23"/>
    <p:sldId id="282" r:id="rId24"/>
    <p:sldId id="283" r:id="rId25"/>
    <p:sldId id="284" r:id="rId26"/>
    <p:sldId id="285" r:id="rId27"/>
    <p:sldId id="286" r:id="rId28"/>
    <p:sldId id="287" r:id="rId29"/>
    <p:sldId id="301"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o" initial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40BA9"/>
    <a:srgbClr val="601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378"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5-17T17:02:25.247" idx="2">
    <p:pos x="-243" y="-7"/>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F24CF-E3CB-4A9D-8198-3F87ACE2AE23}" type="datetimeFigureOut">
              <a:rPr lang="ru-RU" smtClean="0"/>
              <a:pPr/>
              <a:t>03.07.2018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EC6D66-A67A-42BF-9FD0-8D92914317B6}" type="slidenum">
              <a:rPr lang="ru-RU" smtClean="0"/>
              <a:pPr/>
              <a:t>‹#›</a:t>
            </a:fld>
            <a:endParaRPr lang="ru-RU"/>
          </a:p>
        </p:txBody>
      </p:sp>
    </p:spTree>
    <p:extLst>
      <p:ext uri="{BB962C8B-B14F-4D97-AF65-F5344CB8AC3E}">
        <p14:creationId xmlns:p14="http://schemas.microsoft.com/office/powerpoint/2010/main" val="314816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EEC6D66-A67A-42BF-9FD0-8D92914317B6}" type="slidenum">
              <a:rPr lang="ru-RU" smtClean="0"/>
              <a:pPr/>
              <a:t>16</a:t>
            </a:fld>
            <a:endParaRPr lang="ru-RU"/>
          </a:p>
        </p:txBody>
      </p:sp>
    </p:spTree>
    <p:extLst>
      <p:ext uri="{BB962C8B-B14F-4D97-AF65-F5344CB8AC3E}">
        <p14:creationId xmlns:p14="http://schemas.microsoft.com/office/powerpoint/2010/main" val="421659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03.07.2018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03.07.2018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ka.wikipedia.org/wiki/1478" TargetMode="External"/><Relationship Id="rId7" Type="http://schemas.openxmlformats.org/officeDocument/2006/relationships/image" Target="../media/image4.jpeg"/><Relationship Id="rId2" Type="http://schemas.openxmlformats.org/officeDocument/2006/relationships/hyperlink" Target="http://ka.wikipedia.org/wiki/7_%E1%83%97%E1%83%94%E1%83%91%E1%83%94%E1%83%A0%E1%83%95%E1%83%90%E1%83%9A%E1%83%98" TargetMode="External"/><Relationship Id="rId1" Type="http://schemas.openxmlformats.org/officeDocument/2006/relationships/slideLayout" Target="../slideLayouts/slideLayout2.xml"/><Relationship Id="rId6" Type="http://schemas.openxmlformats.org/officeDocument/2006/relationships/hyperlink" Target="http://ka.wikipedia.org/wiki/1535" TargetMode="External"/><Relationship Id="rId5" Type="http://schemas.openxmlformats.org/officeDocument/2006/relationships/hyperlink" Target="http://ka.wikipedia.org/wiki/6_%E1%83%98%E1%83%95%E1%83%9A%E1%83%98%E1%83%A1%E1%83%98" TargetMode="External"/><Relationship Id="rId4" Type="http://schemas.openxmlformats.org/officeDocument/2006/relationships/hyperlink" Target="http://ka.wikipedia.org/wiki/%E1%83%9A%E1%83%9D%E1%83%9C%E1%83%93%E1%83%9D%E1%83%9C%E1%83%98"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38600" y="1828800"/>
            <a:ext cx="4419600" cy="3248744"/>
          </a:xfrm>
        </p:spPr>
        <p:txBody>
          <a:bodyPr>
            <a:noAutofit/>
          </a:bodyPr>
          <a:lstStyle/>
          <a:p>
            <a:pPr algn="l"/>
            <a:r>
              <a:rPr lang="ru-RU" sz="2000" b="1" dirty="0" err="1">
                <a:solidFill>
                  <a:srgbClr val="002060"/>
                </a:solidFill>
                <a:effectLst/>
              </a:rPr>
              <a:t>თომას</a:t>
            </a:r>
            <a:r>
              <a:rPr lang="ru-RU" sz="2000" b="1" dirty="0">
                <a:solidFill>
                  <a:srgbClr val="002060"/>
                </a:solidFill>
                <a:effectLst/>
              </a:rPr>
              <a:t> </a:t>
            </a:r>
            <a:r>
              <a:rPr lang="ru-RU" sz="2000" b="1" dirty="0" err="1">
                <a:solidFill>
                  <a:srgbClr val="002060"/>
                </a:solidFill>
                <a:effectLst/>
              </a:rPr>
              <a:t>მორი</a:t>
            </a:r>
            <a:r>
              <a:rPr lang="ru-RU" sz="2000" b="1" dirty="0">
                <a:solidFill>
                  <a:srgbClr val="002060"/>
                </a:solidFill>
                <a:effectLst/>
              </a:rPr>
              <a:t> </a:t>
            </a:r>
            <a:r>
              <a:rPr lang="ru-RU" sz="2000" b="1" dirty="0" err="1">
                <a:solidFill>
                  <a:srgbClr val="002060"/>
                </a:solidFill>
                <a:effectLst/>
              </a:rPr>
              <a:t>დაიბადა</a:t>
            </a:r>
            <a:r>
              <a:rPr lang="ru-RU" sz="2000" b="1" dirty="0">
                <a:solidFill>
                  <a:srgbClr val="002060"/>
                </a:solidFill>
                <a:effectLst/>
              </a:rPr>
              <a:t> </a:t>
            </a:r>
            <a:r>
              <a:rPr lang="ru-RU" sz="2000" b="1" dirty="0" err="1">
                <a:solidFill>
                  <a:srgbClr val="002060"/>
                </a:solidFill>
                <a:effectLst/>
              </a:rPr>
              <a:t>ინგლისის</a:t>
            </a:r>
            <a:r>
              <a:rPr lang="ru-RU" sz="2000" b="1" dirty="0">
                <a:solidFill>
                  <a:srgbClr val="002060"/>
                </a:solidFill>
                <a:effectLst/>
              </a:rPr>
              <a:t> </a:t>
            </a:r>
            <a:r>
              <a:rPr lang="ru-RU" sz="2000" b="1" dirty="0" err="1">
                <a:solidFill>
                  <a:srgbClr val="002060"/>
                </a:solidFill>
                <a:effectLst/>
              </a:rPr>
              <a:t>სასამართლო</a:t>
            </a:r>
            <a:r>
              <a:rPr lang="ru-RU" sz="2000" b="1" dirty="0">
                <a:solidFill>
                  <a:srgbClr val="002060"/>
                </a:solidFill>
                <a:effectLst/>
              </a:rPr>
              <a:t> </a:t>
            </a:r>
            <a:r>
              <a:rPr lang="ru-RU" sz="2000" b="1" dirty="0" err="1" smtClean="0">
                <a:solidFill>
                  <a:srgbClr val="002060"/>
                </a:solidFill>
                <a:effectLst/>
              </a:rPr>
              <a:t>მოხელის</a:t>
            </a:r>
            <a:r>
              <a:rPr lang="ru-RU" sz="2000" b="1" dirty="0" smtClean="0">
                <a:solidFill>
                  <a:srgbClr val="002060"/>
                </a:solidFill>
                <a:effectLst/>
              </a:rPr>
              <a:t>, </a:t>
            </a:r>
            <a:r>
              <a:rPr lang="ru-RU" sz="2000" b="1" dirty="0" err="1">
                <a:solidFill>
                  <a:srgbClr val="002060"/>
                </a:solidFill>
                <a:effectLst/>
              </a:rPr>
              <a:t>შეძლებული</a:t>
            </a:r>
            <a:r>
              <a:rPr lang="ru-RU" sz="2000" b="1" dirty="0">
                <a:solidFill>
                  <a:srgbClr val="002060"/>
                </a:solidFill>
                <a:effectLst/>
              </a:rPr>
              <a:t> </a:t>
            </a:r>
            <a:r>
              <a:rPr lang="ru-RU" sz="2000" b="1" dirty="0" err="1">
                <a:solidFill>
                  <a:srgbClr val="002060"/>
                </a:solidFill>
                <a:effectLst/>
              </a:rPr>
              <a:t>ლონდონელი</a:t>
            </a:r>
            <a:r>
              <a:rPr lang="ru-RU" sz="2000" b="1" dirty="0">
                <a:solidFill>
                  <a:srgbClr val="002060"/>
                </a:solidFill>
                <a:effectLst/>
              </a:rPr>
              <a:t> </a:t>
            </a:r>
            <a:r>
              <a:rPr lang="ru-RU" sz="2000" b="1" dirty="0" err="1" smtClean="0">
                <a:solidFill>
                  <a:srgbClr val="002060"/>
                </a:solidFill>
                <a:effectLst/>
              </a:rPr>
              <a:t>იურისტ</a:t>
            </a:r>
            <a:r>
              <a:rPr lang="ka-GE" sz="2000" b="1" dirty="0" smtClean="0">
                <a:solidFill>
                  <a:srgbClr val="002060"/>
                </a:solidFill>
                <a:effectLst/>
              </a:rPr>
              <a:t>ის </a:t>
            </a:r>
            <a:r>
              <a:rPr lang="ru-RU" sz="2000" b="1" dirty="0" err="1" smtClean="0">
                <a:solidFill>
                  <a:srgbClr val="002060"/>
                </a:solidFill>
                <a:effectLst/>
              </a:rPr>
              <a:t>ოჯახში</a:t>
            </a:r>
            <a:r>
              <a:rPr lang="ru-RU" sz="2000" b="1" dirty="0" smtClean="0">
                <a:solidFill>
                  <a:srgbClr val="002060"/>
                </a:solidFill>
                <a:effectLst/>
              </a:rPr>
              <a:t>. </a:t>
            </a:r>
            <a:r>
              <a:rPr lang="ka-GE" sz="2000" b="1" dirty="0" smtClean="0">
                <a:solidFill>
                  <a:srgbClr val="002060"/>
                </a:solidFill>
                <a:effectLst/>
              </a:rPr>
              <a:t/>
            </a:r>
            <a:br>
              <a:rPr lang="ka-GE" sz="2000" b="1" dirty="0" smtClean="0">
                <a:solidFill>
                  <a:srgbClr val="002060"/>
                </a:solidFill>
                <a:effectLst/>
              </a:rPr>
            </a:br>
            <a:r>
              <a:rPr lang="ru-RU" sz="2000" b="1" dirty="0" err="1" smtClean="0">
                <a:solidFill>
                  <a:srgbClr val="002060"/>
                </a:solidFill>
                <a:effectLst/>
              </a:rPr>
              <a:t>იგი</a:t>
            </a:r>
            <a:r>
              <a:rPr lang="ru-RU" sz="2000" b="1" dirty="0" smtClean="0">
                <a:solidFill>
                  <a:srgbClr val="002060"/>
                </a:solidFill>
                <a:effectLst/>
              </a:rPr>
              <a:t> </a:t>
            </a:r>
            <a:r>
              <a:rPr lang="ru-RU" sz="2000" b="1" dirty="0" err="1" smtClean="0">
                <a:solidFill>
                  <a:srgbClr val="002060"/>
                </a:solidFill>
                <a:effectLst/>
              </a:rPr>
              <a:t>დაიბად</a:t>
            </a:r>
            <a:r>
              <a:rPr lang="ka-GE" sz="2000" b="1" dirty="0" smtClean="0">
                <a:solidFill>
                  <a:srgbClr val="002060"/>
                </a:solidFill>
                <a:effectLst/>
              </a:rPr>
              <a:t>ა </a:t>
            </a:r>
            <a:r>
              <a:rPr lang="ru-RU" sz="2000" b="1" dirty="0" smtClean="0">
                <a:solidFill>
                  <a:srgbClr val="002060"/>
                </a:solidFill>
                <a:effectLst/>
              </a:rPr>
              <a:t>1478</a:t>
            </a:r>
            <a:r>
              <a:rPr lang="ru-RU" sz="2000" b="1" dirty="0">
                <a:solidFill>
                  <a:srgbClr val="002060"/>
                </a:solidFill>
                <a:effectLst/>
              </a:rPr>
              <a:t> </a:t>
            </a:r>
            <a:r>
              <a:rPr lang="ru-RU" sz="2000" b="1" dirty="0" err="1">
                <a:solidFill>
                  <a:srgbClr val="002060"/>
                </a:solidFill>
                <a:effectLst/>
              </a:rPr>
              <a:t>წლის</a:t>
            </a:r>
            <a:r>
              <a:rPr lang="ru-RU" sz="2000" b="1" dirty="0">
                <a:solidFill>
                  <a:srgbClr val="002060"/>
                </a:solidFill>
                <a:effectLst/>
              </a:rPr>
              <a:t> 7 </a:t>
            </a:r>
            <a:r>
              <a:rPr lang="ru-RU" sz="2000" b="1" dirty="0" err="1">
                <a:solidFill>
                  <a:srgbClr val="002060"/>
                </a:solidFill>
                <a:effectLst/>
              </a:rPr>
              <a:t>თებერვალს</a:t>
            </a:r>
            <a:r>
              <a:rPr lang="ru-RU" sz="2000" dirty="0">
                <a:solidFill>
                  <a:srgbClr val="002060"/>
                </a:solidFill>
                <a:effectLst/>
              </a:rPr>
              <a:t>, </a:t>
            </a:r>
            <a:r>
              <a:rPr lang="ru-RU" sz="2000" b="1" dirty="0" err="1">
                <a:solidFill>
                  <a:srgbClr val="002060"/>
                </a:solidFill>
                <a:effectLst/>
              </a:rPr>
              <a:t>მირქმის</a:t>
            </a:r>
            <a:r>
              <a:rPr lang="ru-RU" sz="2000" b="1" dirty="0">
                <a:solidFill>
                  <a:srgbClr val="002060"/>
                </a:solidFill>
                <a:effectLst/>
              </a:rPr>
              <a:t> </a:t>
            </a:r>
            <a:r>
              <a:rPr lang="ru-RU" sz="2000" b="1" dirty="0" err="1">
                <a:solidFill>
                  <a:srgbClr val="002060"/>
                </a:solidFill>
                <a:effectLst/>
              </a:rPr>
              <a:t>დღესასწაულის</a:t>
            </a:r>
            <a:r>
              <a:rPr lang="ru-RU" sz="2000" b="1" dirty="0">
                <a:solidFill>
                  <a:srgbClr val="002060"/>
                </a:solidFill>
                <a:effectLst/>
              </a:rPr>
              <a:t> </a:t>
            </a:r>
            <a:r>
              <a:rPr lang="ru-RU" sz="2000" b="1" dirty="0" err="1">
                <a:solidFill>
                  <a:srgbClr val="002060"/>
                </a:solidFill>
                <a:effectLst/>
              </a:rPr>
              <a:t>დღეს</a:t>
            </a:r>
            <a:r>
              <a:rPr lang="ru-RU" sz="2000" b="1" dirty="0" smtClean="0">
                <a:solidFill>
                  <a:srgbClr val="002060"/>
                </a:solidFill>
                <a:effectLst/>
              </a:rPr>
              <a:t>.</a:t>
            </a:r>
            <a:r>
              <a:rPr lang="ka-GE" sz="2000" b="1" dirty="0" smtClean="0">
                <a:solidFill>
                  <a:srgbClr val="002060"/>
                </a:solidFill>
                <a:effectLst/>
              </a:rPr>
              <a:t/>
            </a:r>
            <a:br>
              <a:rPr lang="ka-GE" sz="2000" b="1" dirty="0" smtClean="0">
                <a:solidFill>
                  <a:srgbClr val="002060"/>
                </a:solidFill>
                <a:effectLst/>
              </a:rPr>
            </a:br>
            <a:r>
              <a:rPr lang="ru-RU" sz="2000" b="1" dirty="0" smtClean="0">
                <a:solidFill>
                  <a:srgbClr val="002060"/>
                </a:solidFill>
                <a:effectLst/>
              </a:rPr>
              <a:t> </a:t>
            </a:r>
            <a:endParaRPr lang="ru-RU" sz="2000" b="1" dirty="0">
              <a:solidFill>
                <a:schemeClr val="bg1">
                  <a:lumMod val="95000"/>
                  <a:lumOff val="5000"/>
                </a:schemeClr>
              </a:solidFill>
            </a:endParaRPr>
          </a:p>
        </p:txBody>
      </p:sp>
      <p:pic>
        <p:nvPicPr>
          <p:cNvPr id="4" name="Рисунок 3" descr="http://etc.usf.edu/clipart/62000/62017/62017_more_lg.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66800"/>
            <a:ext cx="3352800"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10063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86200" y="800708"/>
            <a:ext cx="4605136" cy="4680520"/>
          </a:xfrm>
        </p:spPr>
        <p:txBody>
          <a:bodyPr>
            <a:normAutofit fontScale="90000"/>
          </a:bodyPr>
          <a:lstStyle/>
          <a:p>
            <a:r>
              <a:rPr lang="ka-GE" sz="2000" dirty="0">
                <a:solidFill>
                  <a:srgbClr val="002060"/>
                </a:solidFill>
                <a:effectLst>
                  <a:outerShdw blurRad="38100" dist="38100" dir="2700000" algn="tl">
                    <a:srgbClr val="000000">
                      <a:alpha val="43137"/>
                    </a:srgbClr>
                  </a:outerShdw>
                </a:effectLst>
              </a:rPr>
              <a:t>▪1518წ მორი გახდა საიდუმლო საბჭოს ერთ-ერთი წევრი და იმ პეტიციათა </a:t>
            </a:r>
            <a:r>
              <a:rPr lang="ka-GE" sz="2000" dirty="0" smtClean="0">
                <a:solidFill>
                  <a:srgbClr val="002060"/>
                </a:solidFill>
                <a:effectLst>
                  <a:outerShdw blurRad="38100" dist="38100" dir="2700000" algn="tl">
                    <a:srgbClr val="000000">
                      <a:alpha val="43137"/>
                    </a:srgbClr>
                  </a:outerShdw>
                </a:effectLst>
              </a:rPr>
              <a:t>მომხსენებელი,რომელბიც </a:t>
            </a:r>
            <a:r>
              <a:rPr lang="ka-GE" sz="2000" dirty="0">
                <a:solidFill>
                  <a:srgbClr val="002060"/>
                </a:solidFill>
                <a:effectLst>
                  <a:outerShdw blurRad="38100" dist="38100" dir="2700000" algn="tl">
                    <a:srgbClr val="000000">
                      <a:alpha val="43137"/>
                    </a:srgbClr>
                  </a:outerShdw>
                </a:effectLst>
              </a:rPr>
              <a:t>შემოდიოდა მეფის სახელზე</a:t>
            </a:r>
            <a:r>
              <a:rPr lang="ka-GE" sz="2000" dirty="0" smtClean="0">
                <a:solidFill>
                  <a:srgbClr val="002060"/>
                </a:solidFill>
                <a:effectLst>
                  <a:outerShdw blurRad="38100" dist="38100" dir="2700000" algn="tl">
                    <a:srgbClr val="000000">
                      <a:alpha val="43137"/>
                    </a:srgbClr>
                  </a:outerShdw>
                </a:effectLst>
              </a:rPr>
              <a:t>.</a:t>
            </a:r>
            <a:br>
              <a:rPr lang="ka-GE" sz="2000" dirty="0" smtClean="0">
                <a:solidFill>
                  <a:srgbClr val="002060"/>
                </a:solidFill>
                <a:effectLst>
                  <a:outerShdw blurRad="38100" dist="38100" dir="2700000" algn="tl">
                    <a:srgbClr val="000000">
                      <a:alpha val="43137"/>
                    </a:srgbClr>
                  </a:outerShdw>
                </a:effectLst>
              </a:rPr>
            </a:br>
            <a:r>
              <a:rPr lang="ka-GE" sz="2000" dirty="0">
                <a:solidFill>
                  <a:srgbClr val="002060"/>
                </a:solidFill>
                <a:effectLst>
                  <a:outerShdw blurRad="38100" dist="38100" dir="2700000" algn="tl">
                    <a:srgbClr val="000000">
                      <a:alpha val="43137"/>
                    </a:srgbClr>
                  </a:outerShdw>
                </a:effectLst>
              </a:rPr>
              <a:t/>
            </a:r>
            <a:br>
              <a:rPr lang="ka-GE" sz="2000" dirty="0">
                <a:solidFill>
                  <a:srgbClr val="002060"/>
                </a:solidFill>
                <a:effectLst>
                  <a:outerShdw blurRad="38100" dist="38100" dir="2700000" algn="tl">
                    <a:srgbClr val="000000">
                      <a:alpha val="43137"/>
                    </a:srgbClr>
                  </a:outerShdw>
                </a:effectLst>
              </a:rPr>
            </a:br>
            <a:r>
              <a:rPr lang="ka-GE" sz="2000" b="0" dirty="0" smtClean="0">
                <a:solidFill>
                  <a:srgbClr val="002060"/>
                </a:solidFill>
                <a:effectLst>
                  <a:outerShdw blurRad="38100" dist="38100" dir="2700000" algn="tl">
                    <a:srgbClr val="000000">
                      <a:alpha val="43137"/>
                    </a:srgbClr>
                  </a:outerShdw>
                </a:effectLst>
              </a:rPr>
              <a:t>▪</a:t>
            </a:r>
            <a:r>
              <a:rPr lang="ka-GE" sz="2000" dirty="0">
                <a:solidFill>
                  <a:srgbClr val="002060"/>
                </a:solidFill>
                <a:effectLst>
                  <a:outerShdw blurRad="38100" dist="38100" dir="2700000" algn="tl">
                    <a:srgbClr val="000000">
                      <a:alpha val="43137"/>
                    </a:srgbClr>
                  </a:outerShdw>
                </a:effectLst>
              </a:rPr>
              <a:t>1521წ მორი დაინიშნა ხაზინდარის </a:t>
            </a:r>
            <a:r>
              <a:rPr lang="ka-GE" sz="2000" dirty="0" smtClean="0">
                <a:solidFill>
                  <a:srgbClr val="002060"/>
                </a:solidFill>
                <a:effectLst>
                  <a:outerShdw blurRad="38100" dist="38100" dir="2700000" algn="tl">
                    <a:srgbClr val="000000">
                      <a:alpha val="43137"/>
                    </a:srgbClr>
                  </a:outerShdw>
                </a:effectLst>
              </a:rPr>
              <a:t>თანაშემწის თანამდებობაზე</a:t>
            </a:r>
            <a:r>
              <a:rPr lang="ka-GE" sz="2000" dirty="0">
                <a:solidFill>
                  <a:srgbClr val="002060"/>
                </a:solidFill>
                <a:effectLst>
                  <a:outerShdw blurRad="38100" dist="38100" dir="2700000" algn="tl">
                    <a:srgbClr val="000000">
                      <a:alpha val="43137"/>
                    </a:srgbClr>
                  </a:outerShdw>
                </a:effectLst>
              </a:rPr>
              <a:t>.</a:t>
            </a:r>
            <a:br>
              <a:rPr lang="ka-GE" sz="2000" dirty="0">
                <a:solidFill>
                  <a:srgbClr val="002060"/>
                </a:solidFill>
                <a:effectLst>
                  <a:outerShdw blurRad="38100" dist="38100" dir="2700000" algn="tl">
                    <a:srgbClr val="000000">
                      <a:alpha val="43137"/>
                    </a:srgbClr>
                  </a:outerShdw>
                </a:effectLst>
              </a:rPr>
            </a:br>
            <a:r>
              <a:rPr lang="ka-GE" sz="2000" dirty="0" smtClean="0">
                <a:solidFill>
                  <a:srgbClr val="002060"/>
                </a:solidFill>
                <a:effectLst>
                  <a:outerShdw blurRad="38100" dist="38100" dir="2700000" algn="tl">
                    <a:srgbClr val="000000">
                      <a:alpha val="43137"/>
                    </a:srgbClr>
                  </a:outerShdw>
                </a:effectLst>
              </a:rPr>
              <a:t/>
            </a:r>
            <a:br>
              <a:rPr lang="ka-GE" sz="2000" dirty="0" smtClean="0">
                <a:solidFill>
                  <a:srgbClr val="002060"/>
                </a:solidFill>
                <a:effectLst>
                  <a:outerShdw blurRad="38100" dist="38100" dir="2700000" algn="tl">
                    <a:srgbClr val="000000">
                      <a:alpha val="43137"/>
                    </a:srgbClr>
                  </a:outerShdw>
                </a:effectLst>
              </a:rPr>
            </a:br>
            <a:r>
              <a:rPr lang="ka-GE" sz="2000" b="0" dirty="0" smtClean="0">
                <a:solidFill>
                  <a:srgbClr val="002060"/>
                </a:solidFill>
                <a:effectLst>
                  <a:outerShdw blurRad="38100" dist="38100" dir="2700000" algn="tl">
                    <a:srgbClr val="000000">
                      <a:alpha val="43137"/>
                    </a:srgbClr>
                  </a:outerShdw>
                </a:effectLst>
              </a:rPr>
              <a:t>▪</a:t>
            </a:r>
            <a:r>
              <a:rPr lang="ka-GE" sz="2000" dirty="0">
                <a:solidFill>
                  <a:srgbClr val="002060"/>
                </a:solidFill>
                <a:effectLst>
                  <a:outerShdw blurRad="38100" dist="38100" dir="2700000" algn="tl">
                    <a:srgbClr val="000000">
                      <a:alpha val="43137"/>
                    </a:srgbClr>
                  </a:outerShdw>
                </a:effectLst>
              </a:rPr>
              <a:t>ამასთან ერთად მან მიიღო რაინდის </a:t>
            </a:r>
            <a:r>
              <a:rPr lang="ka-GE" sz="2000" dirty="0" smtClean="0">
                <a:solidFill>
                  <a:srgbClr val="002060"/>
                </a:solidFill>
                <a:effectLst>
                  <a:outerShdw blurRad="38100" dist="38100" dir="2700000" algn="tl">
                    <a:srgbClr val="000000">
                      <a:alpha val="43137"/>
                    </a:srgbClr>
                  </a:outerShdw>
                </a:effectLst>
              </a:rPr>
              <a:t>წოდება </a:t>
            </a:r>
            <a:r>
              <a:rPr lang="ka-GE" sz="2000" dirty="0">
                <a:solidFill>
                  <a:srgbClr val="002060"/>
                </a:solidFill>
                <a:effectLst>
                  <a:outerShdw blurRad="38100" dist="38100" dir="2700000" algn="tl">
                    <a:srgbClr val="000000">
                      <a:alpha val="43137"/>
                    </a:srgbClr>
                  </a:outerShdw>
                </a:effectLst>
              </a:rPr>
              <a:t>და </a:t>
            </a:r>
            <a:r>
              <a:rPr lang="ka-GE" sz="2000" dirty="0" smtClean="0">
                <a:solidFill>
                  <a:srgbClr val="002060"/>
                </a:solidFill>
                <a:effectLst>
                  <a:outerShdw blurRad="38100" dist="38100" dir="2700000" algn="tl">
                    <a:srgbClr val="000000">
                      <a:alpha val="43137"/>
                    </a:srgbClr>
                  </a:outerShdw>
                </a:effectLst>
              </a:rPr>
              <a:t>მონაწილეობდა დიპლომატიურ მისიებში.</a:t>
            </a:r>
            <a:r>
              <a:rPr lang="ka-GE" sz="2000" dirty="0">
                <a:solidFill>
                  <a:srgbClr val="002060"/>
                </a:solidFill>
                <a:effectLst>
                  <a:outerShdw blurRad="38100" dist="38100" dir="2700000" algn="tl">
                    <a:srgbClr val="000000">
                      <a:alpha val="43137"/>
                    </a:srgbClr>
                  </a:outerShdw>
                </a:effectLst>
              </a:rPr>
              <a:t/>
            </a:r>
            <a:br>
              <a:rPr lang="ka-GE" sz="2000" dirty="0">
                <a:solidFill>
                  <a:srgbClr val="002060"/>
                </a:solidFill>
                <a:effectLst>
                  <a:outerShdw blurRad="38100" dist="38100" dir="2700000" algn="tl">
                    <a:srgbClr val="000000">
                      <a:alpha val="43137"/>
                    </a:srgbClr>
                  </a:outerShdw>
                </a:effectLst>
              </a:rPr>
            </a:br>
            <a:r>
              <a:rPr lang="ka-GE" sz="2000" dirty="0" smtClean="0">
                <a:solidFill>
                  <a:srgbClr val="002060"/>
                </a:solidFill>
                <a:effectLst>
                  <a:outerShdw blurRad="38100" dist="38100" dir="2700000" algn="tl">
                    <a:srgbClr val="000000">
                      <a:alpha val="43137"/>
                    </a:srgbClr>
                  </a:outerShdw>
                </a:effectLst>
              </a:rPr>
              <a:t/>
            </a:r>
            <a:br>
              <a:rPr lang="ka-GE" sz="2000" dirty="0" smtClean="0">
                <a:solidFill>
                  <a:srgbClr val="002060"/>
                </a:solidFill>
                <a:effectLst>
                  <a:outerShdw blurRad="38100" dist="38100" dir="2700000" algn="tl">
                    <a:srgbClr val="000000">
                      <a:alpha val="43137"/>
                    </a:srgbClr>
                  </a:outerShdw>
                </a:effectLst>
              </a:rPr>
            </a:br>
            <a:r>
              <a:rPr lang="ka-GE" sz="2000" b="0" dirty="0" smtClean="0">
                <a:solidFill>
                  <a:srgbClr val="002060"/>
                </a:solidFill>
                <a:effectLst>
                  <a:outerShdw blurRad="38100" dist="38100" dir="2700000" algn="tl">
                    <a:srgbClr val="000000">
                      <a:alpha val="43137"/>
                    </a:srgbClr>
                  </a:outerShdw>
                </a:effectLst>
              </a:rPr>
              <a:t>▪</a:t>
            </a:r>
            <a:r>
              <a:rPr lang="ka-GE" sz="2000" dirty="0">
                <a:solidFill>
                  <a:srgbClr val="002060"/>
                </a:solidFill>
                <a:effectLst>
                  <a:outerShdw blurRad="38100" dist="38100" dir="2700000" algn="tl">
                    <a:srgbClr val="000000">
                      <a:alpha val="43137"/>
                    </a:srgbClr>
                  </a:outerShdw>
                </a:effectLst>
              </a:rPr>
              <a:t>1522 და </a:t>
            </a:r>
            <a:r>
              <a:rPr lang="ka-GE" sz="2000" dirty="0" smtClean="0">
                <a:solidFill>
                  <a:srgbClr val="002060"/>
                </a:solidFill>
                <a:effectLst>
                  <a:outerShdw blurRad="38100" dist="38100" dir="2700000" algn="tl">
                    <a:srgbClr val="000000">
                      <a:alpha val="43137"/>
                    </a:srgbClr>
                  </a:outerShdw>
                </a:effectLst>
              </a:rPr>
              <a:t>1525წწ.მეფის </a:t>
            </a:r>
            <a:r>
              <a:rPr lang="ka-GE" sz="2000" dirty="0">
                <a:solidFill>
                  <a:srgbClr val="002060"/>
                </a:solidFill>
                <a:effectLst>
                  <a:outerShdw blurRad="38100" dist="38100" dir="2700000" algn="tl">
                    <a:srgbClr val="000000">
                      <a:alpha val="43137"/>
                    </a:srgbClr>
                  </a:outerShdw>
                </a:effectLst>
              </a:rPr>
              <a:t>ბრძანებით მორს საჩუქრად გადასცეს მიწები  ოქსფორდსა და კენტის </a:t>
            </a:r>
            <a:r>
              <a:rPr lang="ka-GE" sz="2000" dirty="0" smtClean="0">
                <a:solidFill>
                  <a:srgbClr val="002060"/>
                </a:solidFill>
                <a:effectLst>
                  <a:outerShdw blurRad="38100" dist="38100" dir="2700000" algn="tl">
                    <a:srgbClr val="000000">
                      <a:alpha val="43137"/>
                    </a:srgbClr>
                  </a:outerShdw>
                </a:effectLst>
              </a:rPr>
              <a:t>საგრაფოებში.</a:t>
            </a:r>
            <a:r>
              <a:rPr lang="ru-RU" sz="2000" dirty="0" smtClean="0">
                <a:solidFill>
                  <a:srgbClr val="002060"/>
                </a:solidFill>
              </a:rPr>
              <a:t/>
            </a:r>
            <a:br>
              <a:rPr lang="ru-RU" sz="2000" dirty="0" smtClean="0">
                <a:solidFill>
                  <a:srgbClr val="002060"/>
                </a:solidFill>
              </a:rPr>
            </a:br>
            <a:r>
              <a:rPr lang="ka-GE" sz="2000" dirty="0" smtClean="0">
                <a:solidFill>
                  <a:srgbClr val="002060"/>
                </a:solidFill>
                <a:effectLst>
                  <a:outerShdw blurRad="38100" dist="38100" dir="2700000" algn="tl">
                    <a:srgbClr val="000000">
                      <a:alpha val="43137"/>
                    </a:srgbClr>
                  </a:outerShdw>
                </a:effectLst>
              </a:rPr>
              <a:t>.</a:t>
            </a:r>
            <a:endParaRPr lang="ru-RU" sz="2000" dirty="0">
              <a:solidFill>
                <a:srgbClr val="002060"/>
              </a:solidFill>
            </a:endParaRPr>
          </a:p>
        </p:txBody>
      </p:sp>
      <p:pic>
        <p:nvPicPr>
          <p:cNvPr id="5" name="Рисунок 4" descr="http://www.luminarium.org/renlit/moresydne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083" y="838200"/>
            <a:ext cx="3096344" cy="4320480"/>
          </a:xfrm>
          <a:prstGeom prst="rect">
            <a:avLst/>
          </a:prstGeom>
          <a:noFill/>
          <a:ln>
            <a:noFill/>
          </a:ln>
        </p:spPr>
      </p:pic>
    </p:spTree>
    <p:extLst>
      <p:ext uri="{BB962C8B-B14F-4D97-AF65-F5344CB8AC3E}">
        <p14:creationId xmlns:p14="http://schemas.microsoft.com/office/powerpoint/2010/main" val="3968379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685800"/>
            <a:ext cx="7900464" cy="2258144"/>
          </a:xfrm>
        </p:spPr>
        <p:txBody>
          <a:bodyPr>
            <a:normAutofit/>
          </a:bodyPr>
          <a:lstStyle/>
          <a:p>
            <a:pPr algn="l"/>
            <a:r>
              <a:rPr lang="ka-GE" sz="2000" dirty="0" smtClean="0">
                <a:solidFill>
                  <a:srgbClr val="002060"/>
                </a:solidFill>
              </a:rPr>
              <a:t>თომას მორის შემდგომ პოლიტიკურ მოღვაწეობაზე დიდი გავლენა მოახდინა რეფორმაციამ.</a:t>
            </a:r>
            <a:endParaRPr lang="ru-RU" sz="2000" dirty="0">
              <a:solidFill>
                <a:srgbClr val="002060"/>
              </a:solidFill>
            </a:endParaRPr>
          </a:p>
        </p:txBody>
      </p:sp>
      <p:pic>
        <p:nvPicPr>
          <p:cNvPr id="4" name="Рисунок 3" descr="http://upload.wikimedia.org/wikipedia/commons/thumb/d/d1/HouseOfMore.JPG/220px-HouseOfMore.JPG"/>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51054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20996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29000" y="1600200"/>
            <a:ext cx="5541240" cy="4590254"/>
          </a:xfrm>
        </p:spPr>
        <p:txBody>
          <a:bodyPr>
            <a:normAutofit/>
          </a:bodyPr>
          <a:lstStyle/>
          <a:p>
            <a:pPr algn="l"/>
            <a:r>
              <a:rPr lang="ka-GE" sz="2000" dirty="0" smtClean="0">
                <a:solidFill>
                  <a:srgbClr val="002060"/>
                </a:solidFill>
              </a:rPr>
              <a:t>▪1523წ.მეფის თანხმობით,თომას მორი აირჩიეს თემთა პალატის თავმჯდომარედ.</a:t>
            </a:r>
            <a:br>
              <a:rPr lang="ka-GE" sz="2000" dirty="0" smtClean="0">
                <a:solidFill>
                  <a:srgbClr val="002060"/>
                </a:solidFill>
              </a:rPr>
            </a:br>
            <a:r>
              <a:rPr lang="ka-GE" sz="2000" dirty="0" smtClean="0">
                <a:solidFill>
                  <a:srgbClr val="002060"/>
                </a:solidFill>
              </a:rPr>
              <a:t/>
            </a:r>
            <a:br>
              <a:rPr lang="ka-GE" sz="2000" dirty="0" smtClean="0">
                <a:solidFill>
                  <a:srgbClr val="002060"/>
                </a:solidFill>
              </a:rPr>
            </a:br>
            <a:r>
              <a:rPr lang="ka-GE" sz="2000" dirty="0" smtClean="0">
                <a:solidFill>
                  <a:srgbClr val="002060"/>
                </a:solidFill>
              </a:rPr>
              <a:t>▪1523წ მორმა ლანკასტერის საჰერცოგოს კანცლერის მაღალი პოსტი დაიკავა.</a:t>
            </a:r>
            <a:r>
              <a:rPr lang="ka-GE" sz="2000" dirty="0">
                <a:solidFill>
                  <a:srgbClr val="002060"/>
                </a:solidFill>
              </a:rPr>
              <a:t/>
            </a:r>
            <a:br>
              <a:rPr lang="ka-GE" sz="2000" dirty="0">
                <a:solidFill>
                  <a:srgbClr val="002060"/>
                </a:solidFill>
              </a:rPr>
            </a:br>
            <a:r>
              <a:rPr lang="ka-GE" sz="2000" dirty="0" smtClean="0">
                <a:solidFill>
                  <a:srgbClr val="002060"/>
                </a:solidFill>
              </a:rPr>
              <a:t/>
            </a:r>
            <a:br>
              <a:rPr lang="ka-GE" sz="2000" dirty="0" smtClean="0">
                <a:solidFill>
                  <a:srgbClr val="002060"/>
                </a:solidFill>
              </a:rPr>
            </a:br>
            <a:r>
              <a:rPr lang="ka-GE" sz="2000" dirty="0" smtClean="0">
                <a:solidFill>
                  <a:srgbClr val="002060"/>
                </a:solidFill>
              </a:rPr>
              <a:t>▪1529წ.კარდინალ უოლსის ჩამოგდების შემდეგ,თომას მორი ინგლისის ლორდ-კანცლერი გახდა.</a:t>
            </a:r>
            <a:endParaRPr lang="ru-RU" sz="2000" dirty="0">
              <a:solidFill>
                <a:srgbClr val="002060"/>
              </a:solidFill>
            </a:endParaRPr>
          </a:p>
        </p:txBody>
      </p:sp>
      <p:pic>
        <p:nvPicPr>
          <p:cNvPr id="4" name="Рисунок 3" descr="http://wellcomecollection.org/sites/default/files/styles/gallery_medium/public/image/wtd041709.jpg?itok=FkD3eXOv"/>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3048000" cy="4114800"/>
          </a:xfrm>
          <a:prstGeom prst="rect">
            <a:avLst/>
          </a:prstGeom>
          <a:noFill/>
          <a:ln>
            <a:noFill/>
          </a:ln>
        </p:spPr>
      </p:pic>
    </p:spTree>
    <p:extLst>
      <p:ext uri="{BB962C8B-B14F-4D97-AF65-F5344CB8AC3E}">
        <p14:creationId xmlns:p14="http://schemas.microsoft.com/office/powerpoint/2010/main" val="14078479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88240" y="1143000"/>
            <a:ext cx="4827312" cy="3497560"/>
          </a:xfrm>
        </p:spPr>
        <p:txBody>
          <a:bodyPr>
            <a:normAutofit fontScale="90000"/>
          </a:bodyPr>
          <a:lstStyle/>
          <a:p>
            <a:pPr algn="l"/>
            <a:r>
              <a:rPr lang="ka-GE" sz="2000" b="1" dirty="0" smtClean="0">
                <a:solidFill>
                  <a:srgbClr val="002060"/>
                </a:solidFill>
              </a:rPr>
              <a:t>თ.მორის სიტყვები ლორდ-კანცლერის თანამდებობის დაკავების შემდეგ:</a:t>
            </a:r>
            <a:r>
              <a:rPr lang="ka-GE" sz="2000" b="1" dirty="0" smtClean="0">
                <a:solidFill>
                  <a:srgbClr val="C00000"/>
                </a:solidFill>
              </a:rPr>
              <a:t/>
            </a:r>
            <a:br>
              <a:rPr lang="ka-GE" sz="2000" b="1" dirty="0" smtClean="0">
                <a:solidFill>
                  <a:srgbClr val="C00000"/>
                </a:solidFill>
              </a:rPr>
            </a:br>
            <a:r>
              <a:rPr lang="ka-GE" sz="2000" b="1" dirty="0" smtClean="0">
                <a:solidFill>
                  <a:srgbClr val="C00000"/>
                </a:solidFill>
              </a:rPr>
              <a:t>’’მე ვფიქრობ,რომ ეს სავარძელი აღსავსეა შრომითა და საფრთხით და არა პატივით.რაც უფრო მაღლია თანამდებობა,მით უფრო მძიმეა დაცემა.</a:t>
            </a:r>
            <a:br>
              <a:rPr lang="ka-GE" sz="2000" b="1" dirty="0" smtClean="0">
                <a:solidFill>
                  <a:srgbClr val="C00000"/>
                </a:solidFill>
              </a:rPr>
            </a:br>
            <a:r>
              <a:rPr lang="ka-GE" sz="2000" b="1" dirty="0" smtClean="0">
                <a:solidFill>
                  <a:srgbClr val="C00000"/>
                </a:solidFill>
              </a:rPr>
              <a:t>ეს კარგად ჩანს ჩემი წინამორბედის(კარდინალი უოლსის) მაგალითიდან.რომ არ ყოფილიყო წყალობა,ჩემს ადგილს მივიჩნევდი ისეთივე სასიამვნო ადგილად,როგორც დამოკლესათვის იყო სასიამოვნო მის თავზე აღმართული მახვილი“.</a:t>
            </a:r>
            <a:endParaRPr lang="ru-RU" sz="2000" b="1" dirty="0">
              <a:solidFill>
                <a:srgbClr val="C00000"/>
              </a:solidFill>
            </a:endParaRPr>
          </a:p>
        </p:txBody>
      </p:sp>
      <p:pic>
        <p:nvPicPr>
          <p:cNvPr id="4" name="Рисунок 3" descr="http://thumbs.dreamstime.com/z/thomas-more-statue-chelsea-208044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36712"/>
            <a:ext cx="3096344" cy="4464496"/>
          </a:xfrm>
          <a:prstGeom prst="ellipse">
            <a:avLst/>
          </a:prstGeom>
          <a:ln>
            <a:noFill/>
          </a:ln>
          <a:effectLst>
            <a:softEdge rad="112500"/>
          </a:effectLst>
        </p:spPr>
      </p:pic>
    </p:spTree>
    <p:extLst>
      <p:ext uri="{BB962C8B-B14F-4D97-AF65-F5344CB8AC3E}">
        <p14:creationId xmlns:p14="http://schemas.microsoft.com/office/powerpoint/2010/main" val="4944993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26750" y="1371600"/>
            <a:ext cx="6103120" cy="4320480"/>
          </a:xfrm>
        </p:spPr>
        <p:txBody>
          <a:bodyPr>
            <a:normAutofit/>
          </a:bodyPr>
          <a:lstStyle/>
          <a:p>
            <a:pPr algn="ctr"/>
            <a:r>
              <a:rPr lang="ka-GE" sz="2400" b="1" dirty="0" smtClean="0">
                <a:solidFill>
                  <a:srgbClr val="002060"/>
                </a:solidFill>
              </a:rPr>
              <a:t>რატომ შეიძულა მეფემ ინგლისელი მოაზროვნე?</a:t>
            </a:r>
            <a:r>
              <a:rPr lang="ka-GE" sz="2000" dirty="0" smtClean="0">
                <a:solidFill>
                  <a:srgbClr val="002060"/>
                </a:solidFill>
              </a:rPr>
              <a:t/>
            </a:r>
            <a:br>
              <a:rPr lang="ka-GE" sz="2000" dirty="0" smtClean="0">
                <a:solidFill>
                  <a:srgbClr val="002060"/>
                </a:solidFill>
              </a:rPr>
            </a:br>
            <a:r>
              <a:rPr lang="ka-GE" sz="2000" b="1" dirty="0" smtClean="0">
                <a:solidFill>
                  <a:srgbClr val="002060"/>
                </a:solidFill>
              </a:rPr>
              <a:t/>
            </a:r>
            <a:br>
              <a:rPr lang="ka-GE" sz="2000" b="1" dirty="0" smtClean="0">
                <a:solidFill>
                  <a:srgbClr val="002060"/>
                </a:solidFill>
              </a:rPr>
            </a:br>
            <a:r>
              <a:rPr lang="ka-GE" sz="2000" b="1" dirty="0" smtClean="0">
                <a:solidFill>
                  <a:srgbClr val="002060"/>
                </a:solidFill>
              </a:rPr>
              <a:t/>
            </a:r>
            <a:br>
              <a:rPr lang="ka-GE" sz="2000" b="1" dirty="0" smtClean="0">
                <a:solidFill>
                  <a:srgbClr val="002060"/>
                </a:solidFill>
              </a:rPr>
            </a:br>
            <a:r>
              <a:rPr lang="ka-GE" sz="2000" b="1" dirty="0" smtClean="0">
                <a:solidFill>
                  <a:srgbClr val="002060"/>
                </a:solidFill>
              </a:rPr>
              <a:t>1)თ.მორმა არ აღიარა მეფე ეკლესიის მეთაურად. </a:t>
            </a:r>
            <a:br>
              <a:rPr lang="ka-GE" sz="2000" b="1" dirty="0" smtClean="0">
                <a:solidFill>
                  <a:srgbClr val="002060"/>
                </a:solidFill>
              </a:rPr>
            </a:br>
            <a:r>
              <a:rPr lang="ka-GE" sz="2000" b="1" dirty="0" smtClean="0">
                <a:solidFill>
                  <a:srgbClr val="002060"/>
                </a:solidFill>
              </a:rPr>
              <a:t/>
            </a:r>
            <a:br>
              <a:rPr lang="ka-GE" sz="2000" b="1" dirty="0" smtClean="0">
                <a:solidFill>
                  <a:srgbClr val="002060"/>
                </a:solidFill>
              </a:rPr>
            </a:br>
            <a:r>
              <a:rPr lang="ka-GE" sz="2000" b="1" dirty="0" smtClean="0">
                <a:solidFill>
                  <a:srgbClr val="002060"/>
                </a:solidFill>
              </a:rPr>
              <a:t/>
            </a:r>
            <a:br>
              <a:rPr lang="ka-GE" sz="2000" b="1" dirty="0" smtClean="0">
                <a:solidFill>
                  <a:srgbClr val="002060"/>
                </a:solidFill>
              </a:rPr>
            </a:br>
            <a:r>
              <a:rPr lang="ka-GE" sz="2000" b="1" dirty="0">
                <a:solidFill>
                  <a:srgbClr val="002060"/>
                </a:solidFill>
              </a:rPr>
              <a:t/>
            </a:r>
            <a:br>
              <a:rPr lang="ka-GE" sz="2000" b="1" dirty="0">
                <a:solidFill>
                  <a:srgbClr val="002060"/>
                </a:solidFill>
              </a:rPr>
            </a:br>
            <a:r>
              <a:rPr lang="ka-GE" sz="2000" b="1" dirty="0" smtClean="0">
                <a:solidFill>
                  <a:srgbClr val="002060"/>
                </a:solidFill>
              </a:rPr>
              <a:t>2)თ.მორმა მეფეს არ დაუჭირა მხარი ცოლთან განქორწინების საკითხში.</a:t>
            </a:r>
          </a:p>
        </p:txBody>
      </p:sp>
      <p:pic>
        <p:nvPicPr>
          <p:cNvPr id="4" name="Рисунок 3" descr="http://i066.radikal.ru/0910/29/a75381252132.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895600" cy="3657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03938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a-GE" sz="2800" b="1" dirty="0">
                <a:solidFill>
                  <a:srgbClr val="002060"/>
                </a:solidFill>
              </a:rPr>
              <a:t>თომას მორი როგორც ’’სახელმწიფოს მოღალატე“.</a:t>
            </a:r>
            <a:endParaRPr lang="ru-RU" sz="2800" dirty="0"/>
          </a:p>
        </p:txBody>
      </p:sp>
      <p:pic>
        <p:nvPicPr>
          <p:cNvPr id="4" name="Объект 3" descr="453px-Hans_Holbein_d._J._047"/>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667000" y="1371600"/>
            <a:ext cx="38100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617124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57600" y="614212"/>
            <a:ext cx="4879848" cy="3043387"/>
          </a:xfrm>
        </p:spPr>
        <p:txBody>
          <a:bodyPr>
            <a:noAutofit/>
          </a:bodyPr>
          <a:lstStyle/>
          <a:p>
            <a:pPr algn="l"/>
            <a:r>
              <a:rPr lang="ka-GE" sz="2000" dirty="0" smtClean="0">
                <a:solidFill>
                  <a:srgbClr val="002060"/>
                </a:solidFill>
              </a:rPr>
              <a:t>თ.მორის </a:t>
            </a:r>
            <a:r>
              <a:rPr lang="el-GR" sz="2000" dirty="0" smtClean="0">
                <a:solidFill>
                  <a:srgbClr val="002060"/>
                </a:solidFill>
              </a:rPr>
              <a:t>Ι</a:t>
            </a:r>
            <a:r>
              <a:rPr lang="ka-GE" sz="2000" dirty="0" smtClean="0">
                <a:solidFill>
                  <a:srgbClr val="002060"/>
                </a:solidFill>
              </a:rPr>
              <a:t> განაჩენი</a:t>
            </a:r>
            <a:r>
              <a:rPr lang="ka-GE" sz="2000" b="1" dirty="0" smtClean="0">
                <a:solidFill>
                  <a:srgbClr val="0070C0"/>
                </a:solidFill>
              </a:rPr>
              <a:t>:’’იგი უნდა წაიყვანოს კონსტებლ  უილიამ კინგსტონმა სასამართლოდან ტაუერში,საიდანაც გადაიყვანენ ტაიბერნში.იქ სახრჩობელაზე უნდა ჩამოკიდონ,სანამ ნახევრად არ მოკვდება.შემდეგ გადაჭრან,გაუფატრონ მუცელი,გამოგლიჯონ და დაწვან შიგნეულობა,შემდეგ ოთხად გაკვეთონ და დაკიდონ მისი სხეულის ოთხი ნაწილი ქალაქის კარიბჭეზე,ხოლო თავი-ლონდონის ხიდზე“.</a:t>
            </a:r>
            <a:r>
              <a:rPr lang="ka-GE" sz="2000" dirty="0" smtClean="0">
                <a:solidFill>
                  <a:srgbClr val="0070C0"/>
                </a:solidFill>
              </a:rPr>
              <a:t/>
            </a:r>
            <a:br>
              <a:rPr lang="ka-GE" sz="2000" dirty="0" smtClean="0">
                <a:solidFill>
                  <a:srgbClr val="0070C0"/>
                </a:solidFill>
              </a:rPr>
            </a:br>
            <a:r>
              <a:rPr lang="ka-GE" sz="2000" dirty="0" smtClean="0">
                <a:solidFill>
                  <a:srgbClr val="0070C0"/>
                </a:solidFill>
              </a:rPr>
              <a:t/>
            </a:r>
            <a:br>
              <a:rPr lang="ka-GE" sz="2000" dirty="0" smtClean="0">
                <a:solidFill>
                  <a:srgbClr val="0070C0"/>
                </a:solidFill>
              </a:rPr>
            </a:br>
            <a:r>
              <a:rPr lang="ka-GE" sz="2000" dirty="0" smtClean="0">
                <a:solidFill>
                  <a:srgbClr val="002060"/>
                </a:solidFill>
              </a:rPr>
              <a:t>თ.მორის </a:t>
            </a:r>
            <a:r>
              <a:rPr lang="el-GR" sz="2000" dirty="0" smtClean="0">
                <a:solidFill>
                  <a:srgbClr val="002060"/>
                </a:solidFill>
              </a:rPr>
              <a:t>ΙΙ</a:t>
            </a:r>
            <a:r>
              <a:rPr lang="ka-GE" sz="2000" dirty="0" smtClean="0">
                <a:solidFill>
                  <a:srgbClr val="002060"/>
                </a:solidFill>
              </a:rPr>
              <a:t> განაჩენი შეწყალების შემდეგ</a:t>
            </a:r>
            <a:r>
              <a:rPr lang="ka-GE" sz="2000" b="1" dirty="0" smtClean="0">
                <a:solidFill>
                  <a:srgbClr val="0070C0"/>
                </a:solidFill>
              </a:rPr>
              <a:t>:’’მხოლოდ თავის მოეკვეთა დამნაშავესათვის“.</a:t>
            </a:r>
            <a:endParaRPr lang="ru-RU" sz="2000" b="1" dirty="0">
              <a:solidFill>
                <a:srgbClr val="0070C0"/>
              </a:solidFill>
            </a:endParaRPr>
          </a:p>
        </p:txBody>
      </p:sp>
      <p:pic>
        <p:nvPicPr>
          <p:cNvPr id="4" name="Рисунок 3" descr="http://upload.wikimedia.org/wikipedia/commons/thumb/4/4f/APSjfb.JPG/640px-APSjf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85800"/>
            <a:ext cx="3200400" cy="4953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8299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2819"/>
            <a:ext cx="8686800" cy="1600200"/>
          </a:xfrm>
        </p:spPr>
        <p:txBody>
          <a:bodyPr>
            <a:noAutofit/>
          </a:bodyPr>
          <a:lstStyle/>
          <a:p>
            <a:r>
              <a:rPr lang="ka-GE" sz="2000" b="1" dirty="0">
                <a:solidFill>
                  <a:srgbClr val="002060"/>
                </a:solidFill>
              </a:rPr>
              <a:t>თომას მორის სიტყვები სასკვდილო განაჩენის მოსმენის შემდეგ:</a:t>
            </a:r>
            <a:br>
              <a:rPr lang="ka-GE" sz="2000" b="1" dirty="0">
                <a:solidFill>
                  <a:srgbClr val="002060"/>
                </a:solidFill>
              </a:rPr>
            </a:br>
            <a:r>
              <a:rPr lang="ka-GE" sz="2000" dirty="0">
                <a:solidFill>
                  <a:srgbClr val="C00000"/>
                </a:solidFill>
              </a:rPr>
              <a:t>’’მე შვიდი წელი ვსწავლობდი ეკლესიის ისტორიას და ვამტკიცებ,რომ საერო ხელისუფალი არ შეიძლება იყოს ეკლესიის </a:t>
            </a:r>
            <a:r>
              <a:rPr lang="ka-GE" sz="2000" dirty="0" smtClean="0">
                <a:solidFill>
                  <a:srgbClr val="C00000"/>
                </a:solidFill>
              </a:rPr>
              <a:t>მეთაური“.</a:t>
            </a:r>
            <a:r>
              <a:rPr lang="ka-GE" sz="2000" dirty="0">
                <a:solidFill>
                  <a:srgbClr val="C00000"/>
                </a:solidFill>
              </a:rPr>
              <a:t/>
            </a:r>
            <a:br>
              <a:rPr lang="ka-GE" sz="2000" dirty="0">
                <a:solidFill>
                  <a:srgbClr val="C00000"/>
                </a:solidFill>
              </a:rPr>
            </a:br>
            <a:r>
              <a:rPr lang="ka-GE" sz="2000" dirty="0" smtClean="0">
                <a:solidFill>
                  <a:srgbClr val="C00000"/>
                </a:solidFill>
              </a:rPr>
              <a:t/>
            </a:r>
            <a:br>
              <a:rPr lang="ka-GE" sz="2000" dirty="0" smtClean="0">
                <a:solidFill>
                  <a:srgbClr val="C00000"/>
                </a:solidFill>
              </a:rPr>
            </a:br>
            <a:r>
              <a:rPr lang="ka-GE" sz="2000" dirty="0" smtClean="0">
                <a:solidFill>
                  <a:srgbClr val="C00000"/>
                </a:solidFill>
              </a:rPr>
              <a:t>’</a:t>
            </a:r>
            <a:r>
              <a:rPr lang="ka-GE" sz="2000" dirty="0">
                <a:solidFill>
                  <a:srgbClr val="C00000"/>
                </a:solidFill>
              </a:rPr>
              <a:t>’ღმერთო!შენ დაიფარე ჩემი მეგობრები მეფის ამგვარი მოწყალებისგან“.</a:t>
            </a:r>
            <a:endParaRPr lang="ru-RU" sz="2000" dirty="0"/>
          </a:p>
        </p:txBody>
      </p:sp>
      <p:pic>
        <p:nvPicPr>
          <p:cNvPr id="4" name="Рисунок 3" descr="http://upload.wikimedia.org/wikipedia/commons/thumb/e/ed/London_01_2013_Tower_Hill_scaffold_plaque_5214.JPG/220px-London_01_2013_Tower_Hill_scaffold_plaque_5214.JP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3340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13829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sz="3100" b="1" dirty="0" smtClean="0">
                <a:solidFill>
                  <a:schemeClr val="tx1"/>
                </a:solidFill>
              </a:rPr>
              <a:t>   1535 </a:t>
            </a:r>
            <a:r>
              <a:rPr lang="ka-GE" sz="3100" b="1" dirty="0">
                <a:solidFill>
                  <a:schemeClr val="tx1"/>
                </a:solidFill>
              </a:rPr>
              <a:t>წლის 6 ივლისი-თომას მორს თავი მოკვეთეს.</a:t>
            </a:r>
            <a:r>
              <a:rPr lang="ru-RU" b="1" dirty="0">
                <a:solidFill>
                  <a:schemeClr val="tx1"/>
                </a:solidFill>
              </a:rPr>
              <a:t/>
            </a:r>
            <a:br>
              <a:rPr lang="ru-RU" b="1" dirty="0">
                <a:solidFill>
                  <a:schemeClr val="tx1"/>
                </a:solidFill>
              </a:rPr>
            </a:br>
            <a:endParaRPr lang="ru-RU" dirty="0"/>
          </a:p>
        </p:txBody>
      </p:sp>
      <p:sp>
        <p:nvSpPr>
          <p:cNvPr id="3" name="Объект 2"/>
          <p:cNvSpPr>
            <a:spLocks noGrp="1"/>
          </p:cNvSpPr>
          <p:nvPr>
            <p:ph idx="1"/>
          </p:nvPr>
        </p:nvSpPr>
        <p:spPr>
          <a:xfrm>
            <a:off x="304800" y="1554162"/>
            <a:ext cx="5181600" cy="4525963"/>
          </a:xfrm>
        </p:spPr>
        <p:txBody>
          <a:bodyPr>
            <a:normAutofit fontScale="62500" lnSpcReduction="20000"/>
          </a:bodyPr>
          <a:lstStyle/>
          <a:p>
            <a:r>
              <a:rPr lang="ka-GE" b="1" dirty="0">
                <a:solidFill>
                  <a:srgbClr val="002060"/>
                </a:solidFill>
              </a:rPr>
              <a:t>თომას მორი სიკვდილიდ ბოლო წუთებში</a:t>
            </a:r>
            <a:r>
              <a:rPr lang="ka-GE" dirty="0">
                <a:solidFill>
                  <a:srgbClr val="002060"/>
                </a:solidFill>
              </a:rPr>
              <a:t>:</a:t>
            </a:r>
            <a:br>
              <a:rPr lang="ka-GE" dirty="0">
                <a:solidFill>
                  <a:srgbClr val="002060"/>
                </a:solidFill>
              </a:rPr>
            </a:br>
            <a:r>
              <a:rPr lang="ka-GE" dirty="0">
                <a:solidFill>
                  <a:srgbClr val="002060"/>
                </a:solidFill>
              </a:rPr>
              <a:t/>
            </a:r>
            <a:br>
              <a:rPr lang="ka-GE" dirty="0">
                <a:solidFill>
                  <a:srgbClr val="002060"/>
                </a:solidFill>
              </a:rPr>
            </a:br>
            <a:r>
              <a:rPr lang="ka-GE" dirty="0">
                <a:solidFill>
                  <a:srgbClr val="002060"/>
                </a:solidFill>
              </a:rPr>
              <a:t>როდეასც ეშაფოტზე ადიოდა,მედილიგეს უთხრა</a:t>
            </a:r>
            <a:r>
              <a:rPr lang="ka-GE" dirty="0">
                <a:solidFill>
                  <a:srgbClr val="C00000"/>
                </a:solidFill>
              </a:rPr>
              <a:t>:’’დამეხმარე ასვლაში,ჩამოსვლას კი თვითონ შევეცდები“,</a:t>
            </a:r>
            <a:br>
              <a:rPr lang="ka-GE" dirty="0">
                <a:solidFill>
                  <a:srgbClr val="C00000"/>
                </a:solidFill>
              </a:rPr>
            </a:br>
            <a:r>
              <a:rPr lang="ka-GE" dirty="0">
                <a:solidFill>
                  <a:srgbClr val="002060"/>
                </a:solidFill>
              </a:rPr>
              <a:t>შემდეგ წარმოთქვა მცირე ლოცვა და ჯალათი გაამხნევა:</a:t>
            </a:r>
            <a:br>
              <a:rPr lang="ka-GE" dirty="0">
                <a:solidFill>
                  <a:srgbClr val="002060"/>
                </a:solidFill>
              </a:rPr>
            </a:br>
            <a:r>
              <a:rPr lang="ka-GE" dirty="0">
                <a:solidFill>
                  <a:srgbClr val="C00000"/>
                </a:solidFill>
              </a:rPr>
              <a:t>’’ცოცხლად,მეგობარო!ნუ გეშინია შენი მოვალეობისა,კისერი მოკლე მაქვს,კარგად დაუმიზნე,რომ არ შერცხვე“.</a:t>
            </a:r>
            <a:br>
              <a:rPr lang="ka-GE" dirty="0">
                <a:solidFill>
                  <a:srgbClr val="C00000"/>
                </a:solidFill>
              </a:rPr>
            </a:br>
            <a:r>
              <a:rPr lang="ka-GE" dirty="0">
                <a:solidFill>
                  <a:srgbClr val="002060"/>
                </a:solidFill>
              </a:rPr>
              <a:t>უკანასკნელი სიტყვებით კი კვლავ იხუმრა</a:t>
            </a:r>
            <a:r>
              <a:rPr lang="ka-GE" dirty="0" smtClean="0">
                <a:solidFill>
                  <a:srgbClr val="002060"/>
                </a:solidFill>
              </a:rPr>
              <a:t>,</a:t>
            </a:r>
            <a:r>
              <a:rPr lang="ka-GE" dirty="0" smtClean="0">
                <a:solidFill>
                  <a:srgbClr val="C00000"/>
                </a:solidFill>
              </a:rPr>
              <a:t>-</a:t>
            </a:r>
            <a:r>
              <a:rPr lang="en-US" dirty="0" smtClean="0">
                <a:solidFill>
                  <a:srgbClr val="C00000"/>
                </a:solidFill>
              </a:rPr>
              <a:t>’’</a:t>
            </a:r>
            <a:r>
              <a:rPr lang="ka-GE" dirty="0" smtClean="0">
                <a:solidFill>
                  <a:srgbClr val="C00000"/>
                </a:solidFill>
              </a:rPr>
              <a:t>ცოტა </a:t>
            </a:r>
            <a:r>
              <a:rPr lang="ka-GE" dirty="0">
                <a:solidFill>
                  <a:srgbClr val="C00000"/>
                </a:solidFill>
              </a:rPr>
              <a:t>დამაცადე,წვერი გადავიწიო,მას ხომ ბრალი არ მიუძღვის სახელმწიფოს ღალატში“.</a:t>
            </a:r>
            <a:endParaRPr lang="ru-RU" dirty="0"/>
          </a:p>
        </p:txBody>
      </p:sp>
      <p:pic>
        <p:nvPicPr>
          <p:cNvPr id="4" name="Рисунок 3" descr="Sir Thomas More family's va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288" y="1190002"/>
            <a:ext cx="3124200" cy="5105400"/>
          </a:xfrm>
          <a:prstGeom prst="rect">
            <a:avLst/>
          </a:prstGeom>
          <a:ln>
            <a:noFill/>
          </a:ln>
          <a:effectLst>
            <a:softEdge rad="112500"/>
          </a:effectLst>
        </p:spPr>
      </p:pic>
    </p:spTree>
    <p:extLst>
      <p:ext uri="{BB962C8B-B14F-4D97-AF65-F5344CB8AC3E}">
        <p14:creationId xmlns:p14="http://schemas.microsoft.com/office/powerpoint/2010/main" val="836111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94359" y="1833777"/>
            <a:ext cx="3200400" cy="3124200"/>
          </a:xfrm>
        </p:spPr>
        <p:txBody>
          <a:bodyPr>
            <a:noAutofit/>
          </a:bodyPr>
          <a:lstStyle/>
          <a:p>
            <a:pPr algn="ctr"/>
            <a:r>
              <a:rPr lang="ru-RU" sz="1800" b="1" dirty="0" smtClean="0">
                <a:solidFill>
                  <a:srgbClr val="C00000"/>
                </a:solidFill>
                <a:effectLst/>
              </a:rPr>
              <a:t>“</a:t>
            </a:r>
            <a:r>
              <a:rPr lang="ru-RU" sz="1800" b="1" dirty="0" err="1">
                <a:solidFill>
                  <a:srgbClr val="C00000"/>
                </a:solidFill>
                <a:effectLst/>
              </a:rPr>
              <a:t>თომას</a:t>
            </a:r>
            <a:r>
              <a:rPr lang="ru-RU" sz="1800" b="1" dirty="0">
                <a:solidFill>
                  <a:srgbClr val="C00000"/>
                </a:solidFill>
                <a:effectLst/>
              </a:rPr>
              <a:t> </a:t>
            </a:r>
            <a:r>
              <a:rPr lang="ru-RU" sz="1800" b="1" dirty="0" err="1">
                <a:solidFill>
                  <a:srgbClr val="C00000"/>
                </a:solidFill>
                <a:effectLst/>
              </a:rPr>
              <a:t>მორი</a:t>
            </a:r>
            <a:r>
              <a:rPr lang="ru-RU" sz="1800" b="1" dirty="0">
                <a:solidFill>
                  <a:srgbClr val="C00000"/>
                </a:solidFill>
                <a:effectLst/>
              </a:rPr>
              <a:t>… </a:t>
            </a:r>
            <a:r>
              <a:rPr lang="ru-RU" sz="1800" b="1" dirty="0" err="1">
                <a:solidFill>
                  <a:srgbClr val="C00000"/>
                </a:solidFill>
                <a:effectLst/>
              </a:rPr>
              <a:t>მისი</a:t>
            </a:r>
            <a:r>
              <a:rPr lang="ru-RU" sz="1800" b="1" dirty="0">
                <a:solidFill>
                  <a:srgbClr val="C00000"/>
                </a:solidFill>
                <a:effectLst/>
              </a:rPr>
              <a:t> </a:t>
            </a:r>
            <a:r>
              <a:rPr lang="ru-RU" sz="1800" b="1" dirty="0" err="1">
                <a:solidFill>
                  <a:srgbClr val="C00000"/>
                </a:solidFill>
                <a:effectLst/>
              </a:rPr>
              <a:t>სული</a:t>
            </a:r>
            <a:r>
              <a:rPr lang="ru-RU" sz="1800" b="1" dirty="0">
                <a:solidFill>
                  <a:srgbClr val="C00000"/>
                </a:solidFill>
                <a:effectLst/>
              </a:rPr>
              <a:t> </a:t>
            </a:r>
            <a:r>
              <a:rPr lang="ru-RU" sz="1800" b="1" dirty="0" err="1">
                <a:solidFill>
                  <a:srgbClr val="C00000"/>
                </a:solidFill>
                <a:effectLst/>
              </a:rPr>
              <a:t>იყო</a:t>
            </a:r>
            <a:r>
              <a:rPr lang="ru-RU" sz="1800" b="1" dirty="0">
                <a:solidFill>
                  <a:srgbClr val="C00000"/>
                </a:solidFill>
                <a:effectLst/>
              </a:rPr>
              <a:t> </a:t>
            </a:r>
            <a:r>
              <a:rPr lang="ru-RU" sz="1800" b="1" dirty="0" err="1">
                <a:solidFill>
                  <a:srgbClr val="C00000"/>
                </a:solidFill>
                <a:effectLst/>
              </a:rPr>
              <a:t>თოვლზე</a:t>
            </a:r>
            <a:r>
              <a:rPr lang="ru-RU" sz="1800" b="1" dirty="0">
                <a:solidFill>
                  <a:srgbClr val="C00000"/>
                </a:solidFill>
                <a:effectLst/>
              </a:rPr>
              <a:t> </a:t>
            </a:r>
            <a:r>
              <a:rPr lang="ru-RU" sz="1800" b="1" dirty="0" err="1">
                <a:solidFill>
                  <a:srgbClr val="C00000"/>
                </a:solidFill>
                <a:effectLst/>
              </a:rPr>
              <a:t>უთეთრესი</a:t>
            </a:r>
            <a:r>
              <a:rPr lang="ru-RU" sz="1800" b="1" dirty="0">
                <a:solidFill>
                  <a:srgbClr val="C00000"/>
                </a:solidFill>
                <a:effectLst/>
              </a:rPr>
              <a:t> </a:t>
            </a:r>
            <a:r>
              <a:rPr lang="ru-RU" sz="1800" b="1" dirty="0" err="1">
                <a:solidFill>
                  <a:srgbClr val="C00000"/>
                </a:solidFill>
                <a:effectLst/>
              </a:rPr>
              <a:t>და</a:t>
            </a:r>
            <a:r>
              <a:rPr lang="ru-RU" sz="1800" b="1" dirty="0">
                <a:solidFill>
                  <a:srgbClr val="C00000"/>
                </a:solidFill>
                <a:effectLst/>
              </a:rPr>
              <a:t> </a:t>
            </a:r>
            <a:r>
              <a:rPr lang="ru-RU" sz="1800" b="1" dirty="0" err="1">
                <a:solidFill>
                  <a:srgbClr val="C00000"/>
                </a:solidFill>
                <a:effectLst/>
              </a:rPr>
              <a:t>უსპეტაკესი</a:t>
            </a:r>
            <a:r>
              <a:rPr lang="ru-RU" sz="1800" b="1" dirty="0">
                <a:solidFill>
                  <a:srgbClr val="C00000"/>
                </a:solidFill>
                <a:effectLst/>
              </a:rPr>
              <a:t> </a:t>
            </a:r>
            <a:r>
              <a:rPr lang="ru-RU" sz="1800" b="1" dirty="0" err="1">
                <a:solidFill>
                  <a:srgbClr val="C00000"/>
                </a:solidFill>
                <a:effectLst/>
              </a:rPr>
              <a:t>და</a:t>
            </a:r>
            <a:r>
              <a:rPr lang="ru-RU" sz="1800" b="1" dirty="0">
                <a:solidFill>
                  <a:srgbClr val="C00000"/>
                </a:solidFill>
                <a:effectLst/>
              </a:rPr>
              <a:t> </a:t>
            </a:r>
            <a:r>
              <a:rPr lang="ru-RU" sz="1800" b="1" dirty="0" err="1">
                <a:solidFill>
                  <a:srgbClr val="C00000"/>
                </a:solidFill>
                <a:effectLst/>
              </a:rPr>
              <a:t>იყო</a:t>
            </a:r>
            <a:r>
              <a:rPr lang="ru-RU" sz="1800" b="1" dirty="0">
                <a:solidFill>
                  <a:srgbClr val="C00000"/>
                </a:solidFill>
                <a:effectLst/>
              </a:rPr>
              <a:t> </a:t>
            </a:r>
            <a:r>
              <a:rPr lang="ru-RU" sz="1800" b="1" dirty="0" err="1">
                <a:solidFill>
                  <a:srgbClr val="C00000"/>
                </a:solidFill>
                <a:effectLst/>
              </a:rPr>
              <a:t>ისეთი</a:t>
            </a:r>
            <a:r>
              <a:rPr lang="ru-RU" sz="1800" b="1" dirty="0">
                <a:solidFill>
                  <a:srgbClr val="C00000"/>
                </a:solidFill>
                <a:effectLst/>
              </a:rPr>
              <a:t> </a:t>
            </a:r>
            <a:r>
              <a:rPr lang="ru-RU" sz="1800" b="1" dirty="0" err="1">
                <a:solidFill>
                  <a:srgbClr val="C00000"/>
                </a:solidFill>
                <a:effectLst/>
              </a:rPr>
              <a:t>გენია</a:t>
            </a:r>
            <a:r>
              <a:rPr lang="ru-RU" sz="1800" b="1" dirty="0">
                <a:solidFill>
                  <a:srgbClr val="C00000"/>
                </a:solidFill>
                <a:effectLst/>
              </a:rPr>
              <a:t>, </a:t>
            </a:r>
            <a:r>
              <a:rPr lang="ru-RU" sz="1800" b="1" dirty="0" err="1">
                <a:solidFill>
                  <a:srgbClr val="C00000"/>
                </a:solidFill>
                <a:effectLst/>
              </a:rPr>
              <a:t>რომლის</a:t>
            </a:r>
            <a:r>
              <a:rPr lang="ru-RU" sz="1800" b="1" dirty="0">
                <a:solidFill>
                  <a:srgbClr val="C00000"/>
                </a:solidFill>
                <a:effectLst/>
              </a:rPr>
              <a:t> </a:t>
            </a:r>
            <a:r>
              <a:rPr lang="ru-RU" sz="1800" b="1" dirty="0" err="1">
                <a:solidFill>
                  <a:srgbClr val="C00000"/>
                </a:solidFill>
                <a:effectLst/>
              </a:rPr>
              <a:t>მსგავსს</a:t>
            </a:r>
            <a:r>
              <a:rPr lang="ru-RU" sz="1800" b="1" dirty="0">
                <a:solidFill>
                  <a:srgbClr val="C00000"/>
                </a:solidFill>
                <a:effectLst/>
              </a:rPr>
              <a:t> </a:t>
            </a:r>
            <a:r>
              <a:rPr lang="ru-RU" sz="1800" b="1" dirty="0" err="1">
                <a:solidFill>
                  <a:srgbClr val="C00000"/>
                </a:solidFill>
                <a:effectLst/>
              </a:rPr>
              <a:t>ინგლისი</a:t>
            </a:r>
            <a:r>
              <a:rPr lang="ru-RU" sz="1800" b="1" dirty="0">
                <a:solidFill>
                  <a:srgbClr val="C00000"/>
                </a:solidFill>
                <a:effectLst/>
              </a:rPr>
              <a:t> </a:t>
            </a:r>
            <a:r>
              <a:rPr lang="ru-RU" sz="1800" b="1" dirty="0" err="1">
                <a:solidFill>
                  <a:srgbClr val="C00000"/>
                </a:solidFill>
                <a:effectLst/>
              </a:rPr>
              <a:t>ვეღარ</a:t>
            </a:r>
            <a:r>
              <a:rPr lang="ru-RU" sz="1800" b="1" dirty="0">
                <a:solidFill>
                  <a:srgbClr val="C00000"/>
                </a:solidFill>
                <a:effectLst/>
              </a:rPr>
              <a:t> </a:t>
            </a:r>
            <a:r>
              <a:rPr lang="ru-RU" sz="1800" b="1" dirty="0" err="1">
                <a:solidFill>
                  <a:srgbClr val="C00000"/>
                </a:solidFill>
                <a:effectLst/>
              </a:rPr>
              <a:t>წარმოშობს</a:t>
            </a:r>
            <a:r>
              <a:rPr lang="ru-RU" sz="1800" b="1" dirty="0">
                <a:solidFill>
                  <a:srgbClr val="C00000"/>
                </a:solidFill>
                <a:effectLst/>
              </a:rPr>
              <a:t>, </a:t>
            </a:r>
            <a:r>
              <a:rPr lang="ru-RU" sz="1800" b="1" dirty="0" err="1">
                <a:solidFill>
                  <a:srgbClr val="C00000"/>
                </a:solidFill>
                <a:effectLst/>
              </a:rPr>
              <a:t>თუმცა</a:t>
            </a:r>
            <a:r>
              <a:rPr lang="ru-RU" sz="1800" b="1" dirty="0">
                <a:solidFill>
                  <a:srgbClr val="C00000"/>
                </a:solidFill>
                <a:effectLst/>
              </a:rPr>
              <a:t> </a:t>
            </a:r>
            <a:r>
              <a:rPr lang="ru-RU" sz="1800" b="1" dirty="0" err="1">
                <a:solidFill>
                  <a:srgbClr val="C00000"/>
                </a:solidFill>
                <a:effectLst/>
              </a:rPr>
              <a:t>მას</a:t>
            </a:r>
            <a:r>
              <a:rPr lang="ru-RU" sz="1800" b="1" dirty="0">
                <a:solidFill>
                  <a:srgbClr val="C00000"/>
                </a:solidFill>
                <a:effectLst/>
              </a:rPr>
              <a:t> </a:t>
            </a:r>
            <a:r>
              <a:rPr lang="ru-RU" sz="1800" b="1" dirty="0" err="1">
                <a:solidFill>
                  <a:srgbClr val="C00000"/>
                </a:solidFill>
                <a:effectLst/>
              </a:rPr>
              <a:t>შემდგომშიც</a:t>
            </a:r>
            <a:r>
              <a:rPr lang="ru-RU" sz="1800" b="1" dirty="0">
                <a:solidFill>
                  <a:srgbClr val="C00000"/>
                </a:solidFill>
                <a:effectLst/>
              </a:rPr>
              <a:t> </a:t>
            </a:r>
            <a:r>
              <a:rPr lang="ru-RU" sz="1800" b="1" dirty="0" err="1">
                <a:solidFill>
                  <a:srgbClr val="C00000"/>
                </a:solidFill>
                <a:effectLst/>
              </a:rPr>
              <a:t>ბევრი</a:t>
            </a:r>
            <a:r>
              <a:rPr lang="ru-RU" sz="1800" b="1" dirty="0">
                <a:solidFill>
                  <a:srgbClr val="C00000"/>
                </a:solidFill>
                <a:effectLst/>
              </a:rPr>
              <a:t> </a:t>
            </a:r>
            <a:r>
              <a:rPr lang="ru-RU" sz="1800" b="1" dirty="0" err="1">
                <a:solidFill>
                  <a:srgbClr val="C00000"/>
                </a:solidFill>
                <a:effectLst/>
              </a:rPr>
              <a:t>ეყოლება</a:t>
            </a:r>
            <a:r>
              <a:rPr lang="ru-RU" sz="1800" b="1" dirty="0">
                <a:solidFill>
                  <a:srgbClr val="C00000"/>
                </a:solidFill>
                <a:effectLst/>
              </a:rPr>
              <a:t> </a:t>
            </a:r>
            <a:r>
              <a:rPr lang="ru-RU" sz="1800" b="1" dirty="0" err="1">
                <a:solidFill>
                  <a:srgbClr val="C00000"/>
                </a:solidFill>
                <a:effectLst/>
              </a:rPr>
              <a:t>დიადი</a:t>
            </a:r>
            <a:r>
              <a:rPr lang="ru-RU" sz="1800" b="1" dirty="0">
                <a:solidFill>
                  <a:srgbClr val="C00000"/>
                </a:solidFill>
                <a:effectLst/>
              </a:rPr>
              <a:t> </a:t>
            </a:r>
            <a:r>
              <a:rPr lang="ru-RU" sz="1800" b="1" dirty="0" err="1">
                <a:solidFill>
                  <a:srgbClr val="C00000"/>
                </a:solidFill>
                <a:effectLst/>
              </a:rPr>
              <a:t>ადამიანები</a:t>
            </a:r>
            <a:r>
              <a:rPr lang="ru-RU" sz="1800" b="1" dirty="0">
                <a:solidFill>
                  <a:srgbClr val="C00000"/>
                </a:solidFill>
                <a:effectLst/>
              </a:rPr>
              <a:t>”.</a:t>
            </a:r>
            <a:r>
              <a:rPr lang="ka-GE" sz="1800" b="1" dirty="0">
                <a:solidFill>
                  <a:srgbClr val="C00000"/>
                </a:solidFill>
                <a:effectLst/>
              </a:rPr>
              <a:t> </a:t>
            </a:r>
            <a:endParaRPr lang="ru-RU" sz="1800" b="1" dirty="0">
              <a:solidFill>
                <a:srgbClr val="C00000"/>
              </a:solidFill>
            </a:endParaRPr>
          </a:p>
        </p:txBody>
      </p:sp>
      <p:sp>
        <p:nvSpPr>
          <p:cNvPr id="3" name="Подзаголовок 2"/>
          <p:cNvSpPr>
            <a:spLocks noGrp="1"/>
          </p:cNvSpPr>
          <p:nvPr>
            <p:ph type="subTitle" idx="1"/>
          </p:nvPr>
        </p:nvSpPr>
        <p:spPr>
          <a:xfrm rot="21427276">
            <a:off x="194365" y="4489783"/>
            <a:ext cx="2808312" cy="533400"/>
          </a:xfrm>
        </p:spPr>
        <p:txBody>
          <a:bodyPr>
            <a:normAutofit/>
          </a:bodyPr>
          <a:lstStyle/>
          <a:p>
            <a:pPr algn="ctr"/>
            <a:r>
              <a:rPr lang="ka-GE" sz="1400" dirty="0" smtClean="0">
                <a:solidFill>
                  <a:srgbClr val="7030A0"/>
                </a:solidFill>
              </a:rPr>
              <a:t>ერაზმ როტერდამელი</a:t>
            </a:r>
            <a:endParaRPr lang="ru-RU" sz="1400" dirty="0">
              <a:solidFill>
                <a:srgbClr val="7030A0"/>
              </a:solidFill>
            </a:endParaRPr>
          </a:p>
        </p:txBody>
      </p:sp>
      <p:pic>
        <p:nvPicPr>
          <p:cNvPr id="4" name="Рисунок 3" descr="http://api.ning.com/files/8l--NuzR*jGT-bLHV1-4tA9J44k1EU7sit81v9*kqCMVGTUv0tWyrzk27oib2iLMu8mtuxOYDiX7cqyq-HVJNQCLszYm-9ml/9.jpg?width=75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47678"/>
            <a:ext cx="2537159" cy="34767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Utopía de Tomás Moro una recomendación desde Las Islas Canarias."/>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15753"/>
            <a:ext cx="2672697" cy="33848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8794567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124744"/>
            <a:ext cx="6400800" cy="4361657"/>
          </a:xfrm>
        </p:spPr>
        <p:txBody>
          <a:bodyPr/>
          <a:lstStyle/>
          <a:p>
            <a:endParaRPr lang="ka-GE" dirty="0"/>
          </a:p>
          <a:p>
            <a:pPr indent="0">
              <a:buNone/>
            </a:pPr>
            <a:endParaRPr lang="ka-GE"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5" name="Rectangle 3"/>
          <p:cNvSpPr>
            <a:spLocks noChangeArrowheads="1"/>
          </p:cNvSpPr>
          <p:nvPr/>
        </p:nvSpPr>
        <p:spPr bwMode="auto">
          <a:xfrm>
            <a:off x="0" y="171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7" name="Rectangle 6"/>
          <p:cNvSpPr>
            <a:spLocks noChangeArrowheads="1"/>
          </p:cNvSpPr>
          <p:nvPr/>
        </p:nvSpPr>
        <p:spPr bwMode="auto">
          <a:xfrm>
            <a:off x="15240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193610745"/>
              </p:ext>
            </p:extLst>
          </p:nvPr>
        </p:nvGraphicFramePr>
        <p:xfrm>
          <a:off x="5486400" y="1424696"/>
          <a:ext cx="2664296" cy="4389607"/>
        </p:xfrm>
        <a:graphic>
          <a:graphicData uri="http://schemas.openxmlformats.org/drawingml/2006/table">
            <a:tbl>
              <a:tblPr firstRow="1" firstCol="1" bandRow="1">
                <a:tableStyleId>{5C22544A-7EE6-4342-B048-85BDC9FD1C3A}</a:tableStyleId>
              </a:tblPr>
              <a:tblGrid>
                <a:gridCol w="1406156"/>
                <a:gridCol w="1258140"/>
              </a:tblGrid>
              <a:tr h="363789">
                <a:tc gridSpan="2">
                  <a:txBody>
                    <a:bodyPr/>
                    <a:lstStyle/>
                    <a:p>
                      <a:pPr>
                        <a:lnSpc>
                          <a:spcPct val="115000"/>
                        </a:lnSpc>
                      </a:pPr>
                      <a:r>
                        <a:rPr lang="ka-GE" sz="1400" dirty="0" smtClean="0">
                          <a:solidFill>
                            <a:schemeClr val="tx1">
                              <a:lumMod val="95000"/>
                              <a:lumOff val="5000"/>
                            </a:schemeClr>
                          </a:solidFill>
                          <a:effectLst/>
                          <a:latin typeface="Calibri"/>
                        </a:rPr>
                        <a:t>              </a:t>
                      </a:r>
                      <a:r>
                        <a:rPr lang="ka-GE" sz="1400" dirty="0" smtClean="0">
                          <a:solidFill>
                            <a:srgbClr val="002060"/>
                          </a:solidFill>
                          <a:effectLst/>
                          <a:latin typeface="Calibri"/>
                        </a:rPr>
                        <a:t>თომას</a:t>
                      </a:r>
                      <a:r>
                        <a:rPr lang="ka-GE" sz="1400" baseline="0" dirty="0" smtClean="0">
                          <a:solidFill>
                            <a:srgbClr val="002060"/>
                          </a:solidFill>
                          <a:effectLst/>
                          <a:latin typeface="Calibri"/>
                        </a:rPr>
                        <a:t>  მორი</a:t>
                      </a:r>
                      <a:endParaRPr lang="ru-RU" sz="1400" dirty="0">
                        <a:solidFill>
                          <a:srgbClr val="002060"/>
                        </a:solidFill>
                        <a:effectLst/>
                        <a:latin typeface="Calibri"/>
                      </a:endParaRPr>
                    </a:p>
                  </a:txBody>
                  <a:tcPr marL="60960" marR="60960" marT="60960" marB="60960"/>
                </a:tc>
                <a:tc hMerge="1">
                  <a:txBody>
                    <a:bodyPr/>
                    <a:lstStyle/>
                    <a:p>
                      <a:endParaRPr lang="ru-RU"/>
                    </a:p>
                  </a:txBody>
                  <a:tcPr/>
                </a:tc>
              </a:tr>
              <a:tr h="976349">
                <a:tc>
                  <a:txBody>
                    <a:bodyPr/>
                    <a:lstStyle/>
                    <a:p>
                      <a:pPr>
                        <a:lnSpc>
                          <a:spcPts val="1800"/>
                        </a:lnSpc>
                        <a:spcBef>
                          <a:spcPts val="600"/>
                        </a:spcBef>
                        <a:spcAft>
                          <a:spcPts val="600"/>
                        </a:spcAft>
                      </a:pPr>
                      <a:r>
                        <a:rPr lang="ru-RU" sz="1400" dirty="0" err="1">
                          <a:solidFill>
                            <a:schemeClr val="tx1">
                              <a:lumMod val="95000"/>
                              <a:lumOff val="5000"/>
                            </a:schemeClr>
                          </a:solidFill>
                          <a:effectLst/>
                        </a:rPr>
                        <a:t>დაბ</a:t>
                      </a:r>
                      <a:r>
                        <a:rPr lang="ru-RU" sz="1400" dirty="0">
                          <a:solidFill>
                            <a:schemeClr val="tx1">
                              <a:lumMod val="95000"/>
                              <a:lumOff val="5000"/>
                            </a:schemeClr>
                          </a:solidFill>
                          <a:effectLst/>
                        </a:rPr>
                        <a:t>. </a:t>
                      </a:r>
                      <a:r>
                        <a:rPr lang="ru-RU" sz="1400" dirty="0" err="1">
                          <a:solidFill>
                            <a:schemeClr val="tx1">
                              <a:lumMod val="95000"/>
                              <a:lumOff val="5000"/>
                            </a:schemeClr>
                          </a:solidFill>
                          <a:effectLst/>
                        </a:rPr>
                        <a:t>თარიღი</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c>
                  <a:txBody>
                    <a:bodyPr/>
                    <a:lstStyle/>
                    <a:p>
                      <a:pPr>
                        <a:lnSpc>
                          <a:spcPts val="1800"/>
                        </a:lnSpc>
                        <a:spcBef>
                          <a:spcPts val="600"/>
                        </a:spcBef>
                        <a:spcAft>
                          <a:spcPts val="600"/>
                        </a:spcAft>
                      </a:pPr>
                      <a:r>
                        <a:rPr lang="ru-RU" sz="1400" u="sng" dirty="0">
                          <a:solidFill>
                            <a:schemeClr val="tx1">
                              <a:lumMod val="95000"/>
                              <a:lumOff val="5000"/>
                            </a:schemeClr>
                          </a:solidFill>
                          <a:effectLst/>
                          <a:hlinkClick r:id="rId2" tooltip="7 თებერვალი"/>
                        </a:rPr>
                        <a:t>7 </a:t>
                      </a:r>
                      <a:r>
                        <a:rPr lang="ru-RU" sz="1400" u="sng" dirty="0" err="1">
                          <a:solidFill>
                            <a:schemeClr val="tx1">
                              <a:lumMod val="95000"/>
                              <a:lumOff val="5000"/>
                            </a:schemeClr>
                          </a:solidFill>
                          <a:effectLst/>
                          <a:hlinkClick r:id="rId2" tooltip="7 თებერვალი"/>
                        </a:rPr>
                        <a:t>თებერვალი</a:t>
                      </a:r>
                      <a:r>
                        <a:rPr lang="ru-RU" sz="1400" dirty="0" smtClean="0">
                          <a:solidFill>
                            <a:schemeClr val="tx1">
                              <a:lumMod val="95000"/>
                              <a:lumOff val="5000"/>
                            </a:schemeClr>
                          </a:solidFill>
                          <a:effectLst/>
                        </a:rPr>
                        <a:t>,</a:t>
                      </a:r>
                      <a:endParaRPr lang="ka-GE" sz="1400" dirty="0" smtClean="0">
                        <a:solidFill>
                          <a:schemeClr val="tx1">
                            <a:lumMod val="95000"/>
                            <a:lumOff val="5000"/>
                          </a:schemeClr>
                        </a:solidFill>
                        <a:effectLst/>
                      </a:endParaRPr>
                    </a:p>
                    <a:p>
                      <a:pPr>
                        <a:lnSpc>
                          <a:spcPts val="1800"/>
                        </a:lnSpc>
                        <a:spcBef>
                          <a:spcPts val="600"/>
                        </a:spcBef>
                        <a:spcAft>
                          <a:spcPts val="600"/>
                        </a:spcAft>
                      </a:pPr>
                      <a:r>
                        <a:rPr lang="ru-RU" sz="1400" dirty="0">
                          <a:solidFill>
                            <a:schemeClr val="tx1">
                              <a:lumMod val="95000"/>
                              <a:lumOff val="5000"/>
                            </a:schemeClr>
                          </a:solidFill>
                          <a:effectLst/>
                        </a:rPr>
                        <a:t> </a:t>
                      </a:r>
                      <a:r>
                        <a:rPr lang="ru-RU" sz="1400" u="sng" dirty="0">
                          <a:solidFill>
                            <a:schemeClr val="tx1">
                              <a:lumMod val="95000"/>
                              <a:lumOff val="5000"/>
                            </a:schemeClr>
                          </a:solidFill>
                          <a:effectLst/>
                          <a:hlinkClick r:id="rId3" tooltip="1478"/>
                        </a:rPr>
                        <a:t>1478</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r>
              <a:tr h="353395">
                <a:tc>
                  <a:txBody>
                    <a:bodyPr/>
                    <a:lstStyle/>
                    <a:p>
                      <a:pPr>
                        <a:lnSpc>
                          <a:spcPts val="1800"/>
                        </a:lnSpc>
                        <a:spcBef>
                          <a:spcPts val="600"/>
                        </a:spcBef>
                        <a:spcAft>
                          <a:spcPts val="600"/>
                        </a:spcAft>
                      </a:pPr>
                      <a:r>
                        <a:rPr lang="ru-RU" sz="1400" dirty="0" err="1">
                          <a:solidFill>
                            <a:schemeClr val="tx1">
                              <a:lumMod val="95000"/>
                              <a:lumOff val="5000"/>
                            </a:schemeClr>
                          </a:solidFill>
                          <a:effectLst/>
                        </a:rPr>
                        <a:t>დაბ</a:t>
                      </a:r>
                      <a:r>
                        <a:rPr lang="ru-RU" sz="1400" dirty="0">
                          <a:solidFill>
                            <a:schemeClr val="tx1">
                              <a:lumMod val="95000"/>
                              <a:lumOff val="5000"/>
                            </a:schemeClr>
                          </a:solidFill>
                          <a:effectLst/>
                        </a:rPr>
                        <a:t>. </a:t>
                      </a:r>
                      <a:r>
                        <a:rPr lang="ru-RU" sz="1400" dirty="0" err="1">
                          <a:solidFill>
                            <a:schemeClr val="tx1">
                              <a:lumMod val="95000"/>
                              <a:lumOff val="5000"/>
                            </a:schemeClr>
                          </a:solidFill>
                          <a:effectLst/>
                        </a:rPr>
                        <a:t>ადგილი</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c>
                  <a:txBody>
                    <a:bodyPr/>
                    <a:lstStyle/>
                    <a:p>
                      <a:pPr>
                        <a:lnSpc>
                          <a:spcPts val="1800"/>
                        </a:lnSpc>
                        <a:spcBef>
                          <a:spcPts val="600"/>
                        </a:spcBef>
                        <a:spcAft>
                          <a:spcPts val="600"/>
                        </a:spcAft>
                      </a:pPr>
                      <a:r>
                        <a:rPr lang="ru-RU" sz="1400" u="sng" dirty="0" err="1">
                          <a:solidFill>
                            <a:schemeClr val="tx1">
                              <a:lumMod val="95000"/>
                              <a:lumOff val="5000"/>
                            </a:schemeClr>
                          </a:solidFill>
                          <a:effectLst/>
                          <a:hlinkClick r:id="rId4" tooltip="ლონდონი"/>
                        </a:rPr>
                        <a:t>ლონდონი</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r>
              <a:tr h="800033">
                <a:tc>
                  <a:txBody>
                    <a:bodyPr/>
                    <a:lstStyle/>
                    <a:p>
                      <a:pPr>
                        <a:lnSpc>
                          <a:spcPts val="1800"/>
                        </a:lnSpc>
                        <a:spcBef>
                          <a:spcPts val="600"/>
                        </a:spcBef>
                        <a:spcAft>
                          <a:spcPts val="600"/>
                        </a:spcAft>
                      </a:pPr>
                      <a:r>
                        <a:rPr lang="ru-RU" sz="1400" dirty="0" err="1">
                          <a:solidFill>
                            <a:schemeClr val="tx1">
                              <a:lumMod val="95000"/>
                              <a:lumOff val="5000"/>
                            </a:schemeClr>
                          </a:solidFill>
                          <a:effectLst/>
                        </a:rPr>
                        <a:t>გარდ</a:t>
                      </a:r>
                      <a:r>
                        <a:rPr lang="ru-RU" sz="1400" dirty="0">
                          <a:solidFill>
                            <a:schemeClr val="tx1">
                              <a:lumMod val="95000"/>
                              <a:lumOff val="5000"/>
                            </a:schemeClr>
                          </a:solidFill>
                          <a:effectLst/>
                        </a:rPr>
                        <a:t>. </a:t>
                      </a:r>
                      <a:r>
                        <a:rPr lang="ru-RU" sz="1400" dirty="0" err="1">
                          <a:solidFill>
                            <a:schemeClr val="tx1">
                              <a:lumMod val="95000"/>
                              <a:lumOff val="5000"/>
                            </a:schemeClr>
                          </a:solidFill>
                          <a:effectLst/>
                        </a:rPr>
                        <a:t>თარიღი</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c>
                  <a:txBody>
                    <a:bodyPr/>
                    <a:lstStyle/>
                    <a:p>
                      <a:pPr>
                        <a:lnSpc>
                          <a:spcPts val="1800"/>
                        </a:lnSpc>
                        <a:spcBef>
                          <a:spcPts val="600"/>
                        </a:spcBef>
                        <a:spcAft>
                          <a:spcPts val="600"/>
                        </a:spcAft>
                      </a:pPr>
                      <a:r>
                        <a:rPr lang="ru-RU" sz="1400" u="sng" dirty="0">
                          <a:solidFill>
                            <a:schemeClr val="tx1">
                              <a:lumMod val="95000"/>
                              <a:lumOff val="5000"/>
                            </a:schemeClr>
                          </a:solidFill>
                          <a:effectLst/>
                          <a:hlinkClick r:id="rId5" tooltip="6 ივლისი"/>
                        </a:rPr>
                        <a:t>6 </a:t>
                      </a:r>
                      <a:r>
                        <a:rPr lang="ru-RU" sz="1400" u="sng" dirty="0" err="1">
                          <a:solidFill>
                            <a:schemeClr val="tx1">
                              <a:lumMod val="95000"/>
                              <a:lumOff val="5000"/>
                            </a:schemeClr>
                          </a:solidFill>
                          <a:effectLst/>
                          <a:hlinkClick r:id="rId5" tooltip="6 ივლისი"/>
                        </a:rPr>
                        <a:t>ივლისი</a:t>
                      </a:r>
                      <a:r>
                        <a:rPr lang="ru-RU" sz="1400" dirty="0">
                          <a:solidFill>
                            <a:schemeClr val="tx1">
                              <a:lumMod val="95000"/>
                              <a:lumOff val="5000"/>
                            </a:schemeClr>
                          </a:solidFill>
                          <a:effectLst/>
                        </a:rPr>
                        <a:t>, </a:t>
                      </a:r>
                      <a:r>
                        <a:rPr lang="ru-RU" sz="1400" u="sng" dirty="0">
                          <a:solidFill>
                            <a:schemeClr val="tx1">
                              <a:lumMod val="95000"/>
                              <a:lumOff val="5000"/>
                            </a:schemeClr>
                          </a:solidFill>
                          <a:effectLst/>
                          <a:hlinkClick r:id="rId6" tooltip="1535"/>
                        </a:rPr>
                        <a:t>1535</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r>
              <a:tr h="353395">
                <a:tc>
                  <a:txBody>
                    <a:bodyPr/>
                    <a:lstStyle/>
                    <a:p>
                      <a:pPr>
                        <a:lnSpc>
                          <a:spcPts val="1800"/>
                        </a:lnSpc>
                        <a:spcBef>
                          <a:spcPts val="600"/>
                        </a:spcBef>
                        <a:spcAft>
                          <a:spcPts val="600"/>
                        </a:spcAft>
                      </a:pPr>
                      <a:r>
                        <a:rPr lang="ru-RU" sz="1400" dirty="0" err="1">
                          <a:solidFill>
                            <a:schemeClr val="tx1">
                              <a:lumMod val="95000"/>
                              <a:lumOff val="5000"/>
                            </a:schemeClr>
                          </a:solidFill>
                          <a:effectLst/>
                        </a:rPr>
                        <a:t>გარდ</a:t>
                      </a:r>
                      <a:r>
                        <a:rPr lang="ru-RU" sz="1400" dirty="0">
                          <a:solidFill>
                            <a:schemeClr val="tx1">
                              <a:lumMod val="95000"/>
                              <a:lumOff val="5000"/>
                            </a:schemeClr>
                          </a:solidFill>
                          <a:effectLst/>
                        </a:rPr>
                        <a:t>. </a:t>
                      </a:r>
                      <a:r>
                        <a:rPr lang="ru-RU" sz="1400" dirty="0" err="1">
                          <a:solidFill>
                            <a:schemeClr val="tx1">
                              <a:lumMod val="95000"/>
                              <a:lumOff val="5000"/>
                            </a:schemeClr>
                          </a:solidFill>
                          <a:effectLst/>
                        </a:rPr>
                        <a:t>ადგილი</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c>
                  <a:txBody>
                    <a:bodyPr/>
                    <a:lstStyle/>
                    <a:p>
                      <a:pPr>
                        <a:lnSpc>
                          <a:spcPts val="1800"/>
                        </a:lnSpc>
                        <a:spcBef>
                          <a:spcPts val="600"/>
                        </a:spcBef>
                        <a:spcAft>
                          <a:spcPts val="600"/>
                        </a:spcAft>
                      </a:pPr>
                      <a:r>
                        <a:rPr lang="ru-RU" sz="1400" u="sng" dirty="0" err="1">
                          <a:solidFill>
                            <a:schemeClr val="tx1">
                              <a:lumMod val="95000"/>
                              <a:lumOff val="5000"/>
                            </a:schemeClr>
                          </a:solidFill>
                          <a:effectLst/>
                          <a:hlinkClick r:id="rId4" tooltip="ლონდონი"/>
                        </a:rPr>
                        <a:t>ლონდონი</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r>
              <a:tr h="824674">
                <a:tc>
                  <a:txBody>
                    <a:bodyPr/>
                    <a:lstStyle/>
                    <a:p>
                      <a:pPr>
                        <a:lnSpc>
                          <a:spcPts val="1800"/>
                        </a:lnSpc>
                        <a:spcBef>
                          <a:spcPts val="600"/>
                        </a:spcBef>
                        <a:spcAft>
                          <a:spcPts val="600"/>
                        </a:spcAft>
                      </a:pPr>
                      <a:r>
                        <a:rPr lang="ru-RU" sz="1400" dirty="0" err="1">
                          <a:solidFill>
                            <a:schemeClr val="tx1">
                              <a:lumMod val="95000"/>
                              <a:lumOff val="5000"/>
                            </a:schemeClr>
                          </a:solidFill>
                          <a:effectLst/>
                        </a:rPr>
                        <a:t>საქმიანობა</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c>
                  <a:txBody>
                    <a:bodyPr/>
                    <a:lstStyle/>
                    <a:p>
                      <a:pPr>
                        <a:lnSpc>
                          <a:spcPts val="1800"/>
                        </a:lnSpc>
                        <a:spcBef>
                          <a:spcPts val="600"/>
                        </a:spcBef>
                        <a:spcAft>
                          <a:spcPts val="600"/>
                        </a:spcAft>
                      </a:pPr>
                      <a:r>
                        <a:rPr lang="ru-RU" sz="1400" dirty="0" err="1">
                          <a:solidFill>
                            <a:schemeClr val="tx1">
                              <a:lumMod val="95000"/>
                              <a:lumOff val="5000"/>
                            </a:schemeClr>
                          </a:solidFill>
                          <a:effectLst/>
                        </a:rPr>
                        <a:t>მწერალი</a:t>
                      </a:r>
                      <a:r>
                        <a:rPr lang="ru-RU" sz="1400" dirty="0">
                          <a:solidFill>
                            <a:schemeClr val="tx1">
                              <a:lumMod val="95000"/>
                              <a:lumOff val="5000"/>
                            </a:schemeClr>
                          </a:solidFill>
                          <a:effectLst/>
                        </a:rPr>
                        <a:t>, </a:t>
                      </a:r>
                      <a:r>
                        <a:rPr lang="ru-RU" sz="1400" dirty="0" err="1">
                          <a:solidFill>
                            <a:schemeClr val="tx1">
                              <a:lumMod val="95000"/>
                              <a:lumOff val="5000"/>
                            </a:schemeClr>
                          </a:solidFill>
                          <a:effectLst/>
                        </a:rPr>
                        <a:t>სახელმწიფო</a:t>
                      </a:r>
                      <a:r>
                        <a:rPr lang="ru-RU" sz="1400" dirty="0">
                          <a:solidFill>
                            <a:schemeClr val="tx1">
                              <a:lumMod val="95000"/>
                              <a:lumOff val="5000"/>
                            </a:schemeClr>
                          </a:solidFill>
                          <a:effectLst/>
                        </a:rPr>
                        <a:t> </a:t>
                      </a:r>
                      <a:r>
                        <a:rPr lang="ru-RU" sz="1400" dirty="0" err="1">
                          <a:solidFill>
                            <a:schemeClr val="tx1">
                              <a:lumMod val="95000"/>
                              <a:lumOff val="5000"/>
                            </a:schemeClr>
                          </a:solidFill>
                          <a:effectLst/>
                        </a:rPr>
                        <a:t>მოღვაწე</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r>
              <a:tr h="353395">
                <a:tc>
                  <a:txBody>
                    <a:bodyPr/>
                    <a:lstStyle/>
                    <a:p>
                      <a:pPr>
                        <a:lnSpc>
                          <a:spcPts val="1800"/>
                        </a:lnSpc>
                        <a:spcBef>
                          <a:spcPts val="600"/>
                        </a:spcBef>
                        <a:spcAft>
                          <a:spcPts val="600"/>
                        </a:spcAft>
                      </a:pPr>
                      <a:r>
                        <a:rPr lang="ru-RU" sz="1400" dirty="0" err="1">
                          <a:solidFill>
                            <a:schemeClr val="tx1">
                              <a:lumMod val="95000"/>
                              <a:lumOff val="5000"/>
                            </a:schemeClr>
                          </a:solidFill>
                          <a:effectLst/>
                        </a:rPr>
                        <a:t>ეროვნება</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c>
                  <a:txBody>
                    <a:bodyPr/>
                    <a:lstStyle/>
                    <a:p>
                      <a:pPr>
                        <a:lnSpc>
                          <a:spcPts val="1800"/>
                        </a:lnSpc>
                        <a:spcBef>
                          <a:spcPts val="600"/>
                        </a:spcBef>
                        <a:spcAft>
                          <a:spcPts val="600"/>
                        </a:spcAft>
                      </a:pPr>
                      <a:r>
                        <a:rPr lang="ru-RU" sz="1400" dirty="0" err="1">
                          <a:solidFill>
                            <a:schemeClr val="tx1">
                              <a:lumMod val="95000"/>
                              <a:lumOff val="5000"/>
                            </a:schemeClr>
                          </a:solidFill>
                          <a:effectLst/>
                        </a:rPr>
                        <a:t>ინგლისელი</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r>
              <a:tr h="353395">
                <a:tc>
                  <a:txBody>
                    <a:bodyPr/>
                    <a:lstStyle/>
                    <a:p>
                      <a:pPr>
                        <a:lnSpc>
                          <a:spcPts val="1800"/>
                        </a:lnSpc>
                        <a:spcBef>
                          <a:spcPts val="600"/>
                        </a:spcBef>
                        <a:spcAft>
                          <a:spcPts val="600"/>
                        </a:spcAft>
                      </a:pPr>
                      <a:r>
                        <a:rPr lang="ru-RU" sz="1400" dirty="0" err="1">
                          <a:solidFill>
                            <a:schemeClr val="tx1">
                              <a:lumMod val="95000"/>
                              <a:lumOff val="5000"/>
                            </a:schemeClr>
                          </a:solidFill>
                          <a:effectLst/>
                        </a:rPr>
                        <a:t>ჟანრი</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c>
                  <a:txBody>
                    <a:bodyPr/>
                    <a:lstStyle/>
                    <a:p>
                      <a:pPr>
                        <a:lnSpc>
                          <a:spcPts val="1800"/>
                        </a:lnSpc>
                        <a:spcBef>
                          <a:spcPts val="600"/>
                        </a:spcBef>
                        <a:spcAft>
                          <a:spcPts val="600"/>
                        </a:spcAft>
                      </a:pPr>
                      <a:r>
                        <a:rPr lang="ru-RU" sz="1400" dirty="0" err="1">
                          <a:solidFill>
                            <a:schemeClr val="tx1">
                              <a:lumMod val="95000"/>
                              <a:lumOff val="5000"/>
                            </a:schemeClr>
                          </a:solidFill>
                          <a:effectLst/>
                        </a:rPr>
                        <a:t>ჰუმანიზმი</a:t>
                      </a:r>
                      <a:endParaRPr lang="ru-RU" sz="1400" dirty="0">
                        <a:solidFill>
                          <a:schemeClr val="tx1">
                            <a:lumMod val="95000"/>
                            <a:lumOff val="5000"/>
                          </a:schemeClr>
                        </a:solidFill>
                        <a:effectLst/>
                        <a:latin typeface="Calibri"/>
                        <a:ea typeface="Calibri"/>
                        <a:cs typeface="Times New Roman"/>
                      </a:endParaRPr>
                    </a:p>
                  </a:txBody>
                  <a:tcPr marL="60960" marR="60960" marT="60960" marB="60960"/>
                </a:tc>
              </a:tr>
            </a:tbl>
          </a:graphicData>
        </a:graphic>
      </p:graphicFrame>
      <p:sp>
        <p:nvSpPr>
          <p:cNvPr id="10" name="Стрелка вправо с вырезом 9"/>
          <p:cNvSpPr/>
          <p:nvPr/>
        </p:nvSpPr>
        <p:spPr>
          <a:xfrm>
            <a:off x="4724400" y="3156466"/>
            <a:ext cx="625710" cy="344542"/>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11" name="Рисунок 10" descr="lunes, 3 de mayo de 2010"/>
          <p:cNvPicPr/>
          <p:nvPr/>
        </p:nvPicPr>
        <p:blipFill>
          <a:blip r:embed="rId7">
            <a:extLst>
              <a:ext uri="{28A0092B-C50C-407E-A947-70E740481C1C}">
                <a14:useLocalDpi xmlns:a14="http://schemas.microsoft.com/office/drawing/2010/main" val="0"/>
              </a:ext>
            </a:extLst>
          </a:blip>
          <a:srcRect/>
          <a:stretch>
            <a:fillRect/>
          </a:stretch>
        </p:blipFill>
        <p:spPr bwMode="auto">
          <a:xfrm>
            <a:off x="914400" y="1371600"/>
            <a:ext cx="3657600" cy="4495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16928560"/>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0"/>
            <a:ext cx="8686800" cy="838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კათოლიკურმა ეკლესიამ თომას მორი წმინდანად შერაცხა.</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Объект 3" descr="http://parish.rcdow.org.uk/eastcote/wp-content/uploads/sites/49/2013/11/stthomasmore.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4600" y="1219200"/>
            <a:ext cx="4267200" cy="5410200"/>
          </a:xfrm>
          <a:prstGeom prst="rect">
            <a:avLst/>
          </a:prstGeom>
          <a:noFill/>
          <a:ln>
            <a:noFill/>
          </a:ln>
        </p:spPr>
      </p:pic>
    </p:spTree>
    <p:extLst>
      <p:ext uri="{BB962C8B-B14F-4D97-AF65-F5344CB8AC3E}">
        <p14:creationId xmlns:p14="http://schemas.microsoft.com/office/powerpoint/2010/main" val="1938450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1600200"/>
            <a:ext cx="4267200" cy="32004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ka-GE" sz="2000" cap="none" dirty="0">
                <a:ln w="11430"/>
                <a:solidFill>
                  <a:srgbClr val="002060"/>
                </a:solidFill>
                <a:effectLst/>
              </a:rPr>
              <a:t>“უტოპია” არის ორი ნაწილისაგან  შემდგარი ნაწარმოები,რომელიც </a:t>
            </a:r>
            <a:r>
              <a:rPr lang="ka-GE" sz="2000" cap="none" dirty="0" smtClean="0">
                <a:ln w="11430"/>
                <a:solidFill>
                  <a:srgbClr val="002060"/>
                </a:solidFill>
                <a:effectLst/>
              </a:rPr>
              <a:t>გადმოგვცემს </a:t>
            </a:r>
            <a:r>
              <a:rPr lang="ka-GE" sz="2000" cap="none" dirty="0">
                <a:ln w="11430"/>
                <a:solidFill>
                  <a:srgbClr val="002060"/>
                </a:solidFill>
                <a:effectLst/>
              </a:rPr>
              <a:t>არ არსებული კუნძულის უტოპიის პოლიტიკურ და სოციალურ წყობას.ნაწარმოების პირველი ნაწილი ეძღვნება ინგლისის სახელმწიფო სტრუქტურის მკაცრ კრიტიკას,ხოლო მეორე ნაწილში გადმოცემულია უტოპიური სახელმწიფოს პოზიტიური </a:t>
            </a:r>
            <a:r>
              <a:rPr lang="ka-GE" sz="2000" cap="none" dirty="0" smtClean="0">
                <a:ln w="11430"/>
                <a:solidFill>
                  <a:srgbClr val="002060"/>
                </a:solidFill>
                <a:effectLst/>
              </a:rPr>
              <a:t>შინაარსი.</a:t>
            </a:r>
            <a:endParaRPr lang="ru-RU" sz="2000" cap="none" dirty="0">
              <a:ln w="11430"/>
              <a:solidFill>
                <a:srgbClr val="002060"/>
              </a:solidFill>
              <a:effectLst/>
            </a:endParaRPr>
          </a:p>
        </p:txBody>
      </p:sp>
      <p:sp>
        <p:nvSpPr>
          <p:cNvPr id="3" name="Подзаголовок 2"/>
          <p:cNvSpPr>
            <a:spLocks noGrp="1"/>
          </p:cNvSpPr>
          <p:nvPr>
            <p:ph type="subTitle" idx="1"/>
          </p:nvPr>
        </p:nvSpPr>
        <p:spPr>
          <a:xfrm>
            <a:off x="914400" y="1066800"/>
            <a:ext cx="2743200" cy="914400"/>
          </a:xfrm>
        </p:spPr>
        <p:txBody>
          <a:bodyPr>
            <a:normAutofit/>
          </a:bodyPr>
          <a:lstStyle/>
          <a:p>
            <a:r>
              <a:rPr lang="ka-GE" b="1" dirty="0" smtClean="0">
                <a:solidFill>
                  <a:srgbClr val="C00000"/>
                </a:solidFill>
              </a:rPr>
              <a:t>თ.მორი-უტოპია</a:t>
            </a:r>
            <a:endParaRPr lang="ka-GE" b="1" dirty="0">
              <a:solidFill>
                <a:srgbClr val="C00000"/>
              </a:solidFill>
            </a:endParaRPr>
          </a:p>
          <a:p>
            <a:endParaRPr lang="ru-RU" dirty="0"/>
          </a:p>
        </p:txBody>
      </p:sp>
      <p:pic>
        <p:nvPicPr>
          <p:cNvPr id="5" name="Рисунок 4" descr="http://s.s-bol.com/imgbase0/imagebase/large/FC/0/6/8/4/1001004000964860.jpg"/>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
            <a:ext cx="3581400" cy="4648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549766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411760" y="980728"/>
            <a:ext cx="6513984" cy="4395936"/>
          </a:xfrm>
        </p:spPr>
        <p:txBody>
          <a:bodyPr>
            <a:noAutofit/>
          </a:bodyPr>
          <a:lstStyle/>
          <a:p>
            <a:r>
              <a:rPr lang="ka-GE" sz="1400" b="1" dirty="0" smtClean="0">
                <a:solidFill>
                  <a:srgbClr val="002060"/>
                </a:solidFill>
              </a:rPr>
              <a:t>თ.მორი ‘’უტოპიაში“გვაძლევს სხვადასხვა კატეგორიის ადამიანთა დახასიათებას</a:t>
            </a:r>
            <a:r>
              <a:rPr lang="ka-GE" sz="1400" dirty="0" smtClean="0">
                <a:solidFill>
                  <a:srgbClr val="C00000"/>
                </a:solidFill>
              </a:rPr>
              <a:t>:’’ადამიანთა გემოვნება ზედმიწევნით მრავალფეროვანია,ხასიათები ახირებული,მათი ბუნება მეტისმეტად უმადური,მსჯელობაკი ხანდახან სრულ უაზრობამდე მიდის.შედარებით ბედნიერად ისინი გრძნობენ თავს,ვინც განცხრომითა და მხიარულებით ცხოვრობს.ვიდრე ისინი ვინც იტანჯება იმის გამოცემაზე ზრუნვით,რასაც ამპარტავანთა და უმადურთათვის სარგებლობის მოტანა შეუძლია.ადამიანთა უმრავლესობა არ იცნობს მწერლობას,ბევრი ზიზღის თვალითაც უყურებს მას.ზოგიერთს მხოლოდ ძველმანი მოსწონს,უმრავლესობას კი საკუთარი.ერთი იმდენად კუშტია,რომ ვერ ურიგდება ხუმრობას,მეორე კი იმდენად ბრიყვია,რომ მახვილგონიერებას ვერ ეგუება,ზოგიერთი ისეთი უჟმურია,რომ ყოველგვარ ოხუნჯობას ისე უფრთხის,ვინც ცოფიანი ძაღლისგან დაკბენილი-წყალს.ზოგი ისე მერყევია,რომ დამჯდარი ერთს აქებს,ფეხზე წამომდგარი-მეორეს.ზოგიერთები დუქანში სხედან,სასმისით ხელში მწერალთა ნიჭზე მსჯელობენ და ყველაფერს,რასაც მოისურვებენ,დიდი რიხით კიცხავენ ხოლმე,ყოველ მწერალს თავისი ნაწერისათვის,ასე ვთქვათ,თმით ათრევენ,თვითონ კი სამიზნიდან შორს უჭირავთ თავი.ისეთი უმადური ადამიანებიც არიან,რომ ნაწარმოებით ძალზე დატკბობის შემდეგაც კი არავითარ განსაკუთრებულ მოწიწებას არ გრძნობენ იმ უმადრი სტუმრებისაგან,რომლებიც მდიდრულ ნადიმზე გულუხვად ღრეობის შემდეგ გამძღარნი ბრუნდებიან შინ და მასპინძელს მადლობასაც არ უხდიან.მოდი და გამართე საკუთარ ხარჯზე ნადიმი ასეთი ღრუ ხასიათისა და სხვადასხვა გემოვნების მქონე,ასევე ასეთი უმადური ადამიანებისთვის“.</a:t>
            </a:r>
            <a:endParaRPr lang="ru-RU" sz="1400" dirty="0">
              <a:solidFill>
                <a:srgbClr val="C00000"/>
              </a:solidFill>
            </a:endParaRPr>
          </a:p>
        </p:txBody>
      </p:sp>
      <p:pic>
        <p:nvPicPr>
          <p:cNvPr id="4" name="Рисунок 3" descr="http://3.bp.blogspot.com/-BAkrGEA1S6o/TnMQAuF3VWI/AAAAAAAAAQY/i5uuEtt04us/s1600/978014104369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03040"/>
            <a:ext cx="2304256" cy="37444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75428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419872" y="4509120"/>
            <a:ext cx="5724128" cy="914400"/>
          </a:xfrm>
        </p:spPr>
        <p:txBody>
          <a:bodyPr>
            <a:noAutofit/>
          </a:bodyPr>
          <a:lstStyle/>
          <a:p>
            <a:r>
              <a:rPr lang="ka-GE" sz="1600" b="1" dirty="0" smtClean="0">
                <a:solidFill>
                  <a:srgbClr val="002060"/>
                </a:solidFill>
              </a:rPr>
              <a:t>თ.მორის შეხედულება სახელმწიფოს მეთაურის მოვალეობათა შესახებ:’</a:t>
            </a:r>
            <a:r>
              <a:rPr lang="ka-GE" sz="1600" dirty="0" smtClean="0">
                <a:solidFill>
                  <a:srgbClr val="C00000"/>
                </a:solidFill>
              </a:rPr>
              <a:t>’ხელმწიფე,დაუშრეტელი წყაროს მსგავსად,მთელ ხალხს აწვდის როგორც კარგს,ისე ცუდს...ყველა მეფე უმრავლეს შემთხვევაში მთელ თავის დროს მხოლოდ სამხედრო საქმეებს უთმობს,ვიდრე ქვეყნის სასიკეთო საქმეებს,ამას გარდა,მეფენი უფრო დიდი სიამოვნებით ზრუნავენ იმაზე,როგორმე კანონიერი ან უკანონო გზებით ხელში ჩაიგდონ ახალ-ახალი სამეფოები,ვიდრე იმაზე,როგორ უკეთ მართონ უკვე მოპოვებული.ამასთან,მეფეთა მრჩევლებს შორის არ მეგულება არავინ ისეთი,მართლა ჭკვიანი,სხვისი რჩევა არ სჭირდებოდეს,ანდა ვისაც საკუთარი თავი ისე ბრძენი ეგონოს,სხვისი აზრის მოწონება არ ეგებოდეს,არის გამონაკლისიც,როცა ისინი მლიქვნელურად  უხრიან თავს მეფესთნ დაახლოებულ იმ პირთა სულელურ აზრებს,რომლებიც მეფის კეთილგანწყობით სარგებლობენ და ამ მლიქვნელობით ცდილობენ მათ მომადლიერებას.რასაკვირველია,ბუნებისაგან ისეა მოწყობილი,რომ ყველას თავისი ქმნილება მოსწონს,როგოც ყვავს თავისი ბახალა და მაიმუნს თავისი ნაშიერი.“</a:t>
            </a:r>
            <a:endParaRPr lang="ru-RU" sz="1600" dirty="0">
              <a:solidFill>
                <a:srgbClr val="C00000"/>
              </a:solidFill>
            </a:endParaRPr>
          </a:p>
        </p:txBody>
      </p:sp>
      <p:pic>
        <p:nvPicPr>
          <p:cNvPr id="5" name="Рисунок 4" descr="http://static.digischool.nl/ckv1/literatuur/more/rian7-18-5.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3168352" cy="288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594517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810000" y="1905000"/>
            <a:ext cx="5275312" cy="2955776"/>
          </a:xfrm>
        </p:spPr>
        <p:txBody>
          <a:bodyPr>
            <a:noAutofit/>
          </a:bodyPr>
          <a:lstStyle/>
          <a:p>
            <a:r>
              <a:rPr lang="ka-GE" sz="1600" b="1" dirty="0" smtClean="0">
                <a:solidFill>
                  <a:srgbClr val="002060"/>
                </a:solidFill>
              </a:rPr>
              <a:t>თ.მორის აზრი წარჩინებულთა ბედზე:</a:t>
            </a:r>
          </a:p>
          <a:p>
            <a:r>
              <a:rPr lang="ka-GE" sz="1600" dirty="0" smtClean="0">
                <a:solidFill>
                  <a:srgbClr val="C00000"/>
                </a:solidFill>
              </a:rPr>
              <a:t>’’არსებობს წარჩინებულთა უმრავლესობა,ისინი მამალი ფუტკარივით უქმად,სხვისი შრომით ცხოვრობენ,სახელდობრ თავიანთი მამულების იჯარადართა ხარჯზე,რომლებიც შემოსავლის გადიდების მიზნით ტყავს აძრობენ.აქა ასეთ სასტიკ სიძუნწეს იჩენენ ეს ადამიანები,ისე კი გაღატაკებამდე ხელგაშლილები არიან.ეს კიევ არაფერი,ისინი გარშემო იკრებენ მცველთ უზარმაზარ ბრბოს,რომლებსაც არასდროს არ უსწავლიათ სარჩოს მოპოვების არანაირი ხერხი.მაგრამ საკმარისია ბატონი მოკვდეს ან ეს მსახურები დასნეულდნენ,მათ მაშინვე გარეთ ისვრიან.ბატონები უსაქმურებს უფრო დიდი სიამოვნებით ინახავენ,ვიდრე ავადმყოფებს.ხშირად გარდაცვლილის მემკვიდრეს არ ძალუძს მამისეული ჯალაბნის რჩენა,და აი,ისინი განწირულნი არიან შიმშილისთვის,თუ ყაჩაღობაზე არ გადავიდნენ.“</a:t>
            </a:r>
            <a:endParaRPr lang="ru-RU" sz="1600" dirty="0">
              <a:solidFill>
                <a:srgbClr val="C00000"/>
              </a:solidFill>
            </a:endParaRPr>
          </a:p>
        </p:txBody>
      </p:sp>
      <p:pic>
        <p:nvPicPr>
          <p:cNvPr id="4" name="Рисунок 3" descr="http://sqapo.com/more.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19047"/>
            <a:ext cx="3528392" cy="33843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1578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667000" y="1368751"/>
            <a:ext cx="6316216" cy="4721696"/>
          </a:xfrm>
        </p:spPr>
        <p:txBody>
          <a:bodyPr>
            <a:noAutofit/>
          </a:bodyPr>
          <a:lstStyle/>
          <a:p>
            <a:r>
              <a:rPr lang="ka-GE" sz="1600" b="1" dirty="0" smtClean="0">
                <a:solidFill>
                  <a:srgbClr val="002060"/>
                </a:solidFill>
              </a:rPr>
              <a:t>საკარმიდამო მიწების სეკულარიზაციის პრობლემა თ.მორის ’’უტოპიაში“:</a:t>
            </a:r>
          </a:p>
          <a:p>
            <a:r>
              <a:rPr lang="ka-GE" sz="1600" dirty="0" smtClean="0">
                <a:solidFill>
                  <a:srgbClr val="C00000"/>
                </a:solidFill>
              </a:rPr>
              <a:t>’’თქვენი ცხვრები ჩვეულებრივ ასეთი უწყინარი,ახლა კი ისეთი გაუმაძღარნი და დაუოკებელნი გამხდარან,რომ ადამიანებსაც კი ჭამენ,და მუსრს ავლებენ მინდვრებს,სახლებს,ქალაქებს.სამოფოს იმ ნაწილში,სადაც უფრო ნაზ და ძვირფას მატყლს ამუშავებენ,წარჩინებული არისტოკრატები და თვით ზოგიერთი აბატიც კი,არ სჯერდებიან ყოველწლიურ შემოსავლს.ამიტომ თავიანთ მამულებში აღარაფერს ტოვებენ სახნავად-ყველაფერს საძოვრებად აქცევენ,სპობენ სახლებს,ანგრევენ ქალაქებს,ტაძრებს კი მხოლოდ ცხვრების სადგომად ტოვებენ.ეს ’’უწყინარი“ადამიანები ყოველგვარ დასახლებას და დამუშავებულ მიწას უდაბნოდ აქცევენ.ამრიგად,როცა ერთი ღორმუცელა,ქვეყნის გაუმაძღარი და სასტიკი წყლული ანადგურებს მინდვრების საზღვრებს,ერთიანი ღობით ფარგლავს მათ,იგი ქუჩაში ყრის ზოგიერთ იჯარადარს,მოტყუებით ან ძალადობით ართმევს მას საკუთარ ქონებას.ყველა შემთხვევაში ხდება გაუბედურებული უსახლკაროების გადასახლება თავისი მრავალრიცხოვანი ჯალაბით.მთელ თავიანთ ღარიბულ ავლადიდებას  ჩალის ფასად ყიდიან,რადგან იძულებულები არიან მოიცილონ,და როცა ხეტიალში ესეც დაეხარჯებათ ,სხვა რაღა რჩებათ.თუ არა ქურდობა და დამსახურებულად სახრჩობელაზე  მოხვედრა,ანდა წანწალი და მათხოვრობა.“</a:t>
            </a:r>
            <a:endParaRPr lang="ru-RU" sz="1600" dirty="0">
              <a:solidFill>
                <a:srgbClr val="C00000"/>
              </a:solidFill>
            </a:endParaRPr>
          </a:p>
        </p:txBody>
      </p:sp>
      <p:pic>
        <p:nvPicPr>
          <p:cNvPr id="4" name="Рисунок 3" descr="ebooklibris thomas morus utopia ridendo castigat mores"/>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2514600" cy="350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9564586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886200" y="3372089"/>
            <a:ext cx="5055096" cy="1803648"/>
          </a:xfrm>
        </p:spPr>
        <p:txBody>
          <a:bodyPr>
            <a:noAutofit/>
          </a:bodyPr>
          <a:lstStyle/>
          <a:p>
            <a:r>
              <a:rPr lang="ka-GE" sz="1800" b="1" dirty="0" smtClean="0">
                <a:solidFill>
                  <a:srgbClr val="002060"/>
                </a:solidFill>
              </a:rPr>
              <a:t>თ.მორი ეხება ქვეყანაში გამეფებულ უსამართლობას,ბოროტმოქმედებას,რომელიცხელისუფალმა უნდა ალაგმოს:</a:t>
            </a:r>
          </a:p>
          <a:p>
            <a:r>
              <a:rPr lang="ka-GE" sz="1800" dirty="0" smtClean="0">
                <a:solidFill>
                  <a:srgbClr val="C00000"/>
                </a:solidFill>
              </a:rPr>
              <a:t>’’თუ გულწრფელად ხარ დარწმუნებული,რომ არ შეგიძლია განკურნო ასე მტკიცედ ფესვგადგმული მანკიერებანი,შენ მაინც არ უნდა მიატოვო სახელმწიფო საქმეები,ისევე როგორც არ შეიძლება ხომალდის მიტოვება ქარიშხალში იმ მიზეზით,რომ შენ ქარებს მაინც ვერ გაუმკლავდები.უნდა ეცადო შეძლებისამებრ ყველაფერი კარგად შეასრულო,ხოლო ის,რის მობრუნებაც კარგისაკენ არ შეგიძლია,შეეცადე ოდნავ მაინც გააკეთილშობილო,ხომ არ შეიძლება ყველაფერი კარგად იყოს მოწყობილი,ყველა ადამიანი ხომ არ არის აუცილებლად კარგი.“</a:t>
            </a:r>
            <a:endParaRPr lang="ru-RU" sz="1800" dirty="0">
              <a:solidFill>
                <a:srgbClr val="C00000"/>
              </a:solidFill>
            </a:endParaRPr>
          </a:p>
        </p:txBody>
      </p:sp>
      <p:pic>
        <p:nvPicPr>
          <p:cNvPr id="5" name="Рисунок 4" descr="http://4.bp.blogspot.com/-p-0DkV1fnn4/Tuz6ZHU9STI/AAAAAAAAA1k/gLXkEgZ-jNE/s1600/map-utopia.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1473"/>
            <a:ext cx="3429000" cy="4800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6609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038600" y="1941045"/>
            <a:ext cx="4960390" cy="3240360"/>
          </a:xfrm>
        </p:spPr>
        <p:txBody>
          <a:bodyPr>
            <a:noAutofit/>
          </a:bodyPr>
          <a:lstStyle/>
          <a:p>
            <a:r>
              <a:rPr lang="ka-GE" sz="1800" b="1" dirty="0" smtClean="0">
                <a:solidFill>
                  <a:srgbClr val="002060"/>
                </a:solidFill>
              </a:rPr>
              <a:t>თ.მორი კანონების შესახებ:</a:t>
            </a:r>
          </a:p>
          <a:p>
            <a:r>
              <a:rPr lang="ka-GE" sz="1800" dirty="0" smtClean="0">
                <a:solidFill>
                  <a:srgbClr val="C00000"/>
                </a:solidFill>
              </a:rPr>
              <a:t>’’უნდა გამოიცეს გარკვეული კანონები,რომლებიც აუკრძალავს მეფეს მისი ხელისუფლების ბოროტად გამოყენებას,ხოლო ხალხს-ზედმეტად თავნებობას,შესაძლებელია აიკრძალოს თანამდებობათა შეძენა შესყიდვით ან ქრთამით.ამ თანამდებობებზე მუშაობას არ უნდა ერთვოდეს თან ხარჯები,ვინაიდან ეს ხელსაყრელ პირობებს შექმნის იმისათვის,რათა ეს ფული შემდეგ მოტყუებისა და ძარცვის გზით იქნეს ამოღებული და წარმოიქმნება იმის აუცილებლობა,რომ ამ თანამდებობაზე დაინიშნონ მდიდარი ადამიანები,მაშინ როდესაც უკეთ გაართმევდნენ თავს ნაშიერნი.“</a:t>
            </a:r>
            <a:endParaRPr lang="ru-RU" sz="1800" dirty="0">
              <a:solidFill>
                <a:srgbClr val="C00000"/>
              </a:solidFill>
            </a:endParaRPr>
          </a:p>
        </p:txBody>
      </p:sp>
      <p:pic>
        <p:nvPicPr>
          <p:cNvPr id="5" name="Рисунок 4" descr="http://www.bc.edu/content/dam/files/schools/law_sites/library/jpg/ThomasMoreBaselUtopia.jpg"/>
          <p:cNvPicPr/>
          <p:nvPr/>
        </p:nvPicPr>
        <p:blipFill>
          <a:blip r:embed="rId2">
            <a:extLst>
              <a:ext uri="{28A0092B-C50C-407E-A947-70E740481C1C}">
                <a14:useLocalDpi xmlns:a14="http://schemas.microsoft.com/office/drawing/2010/main" val="0"/>
              </a:ext>
            </a:extLst>
          </a:blip>
          <a:srcRect/>
          <a:stretch>
            <a:fillRect/>
          </a:stretch>
        </p:blipFill>
        <p:spPr bwMode="auto">
          <a:xfrm>
            <a:off x="357324" y="620688"/>
            <a:ext cx="3240360" cy="45365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74595056"/>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953000" y="1905000"/>
            <a:ext cx="4096072" cy="3024336"/>
          </a:xfrm>
        </p:spPr>
        <p:txBody>
          <a:bodyPr>
            <a:noAutofit/>
          </a:bodyPr>
          <a:lstStyle/>
          <a:p>
            <a:r>
              <a:rPr lang="ka-GE" sz="1600" dirty="0" smtClean="0">
                <a:solidFill>
                  <a:srgbClr val="002060"/>
                </a:solidFill>
              </a:rPr>
              <a:t>მორის აზრით</a:t>
            </a:r>
            <a:r>
              <a:rPr lang="ka-GE" sz="1600" dirty="0" smtClean="0">
                <a:solidFill>
                  <a:srgbClr val="FF0000"/>
                </a:solidFill>
              </a:rPr>
              <a:t>:’’სამართლიანობა სხვა არაფერია თუ არა მდაბიოთა ქველობა,რომელიც მეფური დიდებისაგან საკმაოდ შორს დგას.</a:t>
            </a:r>
          </a:p>
          <a:p>
            <a:r>
              <a:rPr lang="ka-GE" sz="1600" dirty="0" smtClean="0">
                <a:solidFill>
                  <a:srgbClr val="FF0000"/>
                </a:solidFill>
              </a:rPr>
              <a:t>ან არადა,ორი სამართლიანობა მაინც არსებობს,რომელთაგან ერთი მდაბიო ხალხს შეეფერება და ქვეითად დაიარება,მიწაზე დაღოღავს,ღობეს ვერ გადაახტება,რადგან გზა ყოველმხრივ შეკრული აქვს,და მეორე ღირსებაა მეუფეთა,რომელიც უფრო დიდებულია,ვიდრე ხალხისა.“ე.ი.გამოდის,რომ მდაბიოთა სამართალს გზა ყოველმხრივ შეკრული ჰქონდა.</a:t>
            </a:r>
            <a:endParaRPr lang="ru-RU" sz="1600" dirty="0">
              <a:solidFill>
                <a:srgbClr val="FF0000"/>
              </a:solidFill>
            </a:endParaRPr>
          </a:p>
        </p:txBody>
      </p:sp>
      <p:pic>
        <p:nvPicPr>
          <p:cNvPr id="6" name="Рисунок 5" descr="C:\Users\gio\Desktop\britanetis istoria\de9d20065a41.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61445"/>
            <a:ext cx="4419600" cy="3124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84810863"/>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a-GE" sz="2700" b="1" dirty="0">
                <a:solidFill>
                  <a:srgbClr val="002060"/>
                </a:solidFill>
              </a:rPr>
              <a:t>თ.მორის ჰუმანისტური იდეები დღესაც აქტუალურია</a:t>
            </a:r>
            <a:r>
              <a:rPr lang="ka-GE" b="1" dirty="0">
                <a:solidFill>
                  <a:srgbClr val="002060"/>
                </a:solidFill>
              </a:rPr>
              <a:t>.</a:t>
            </a:r>
            <a:r>
              <a:rPr lang="ru-RU" b="1" dirty="0">
                <a:solidFill>
                  <a:srgbClr val="002060"/>
                </a:solidFill>
              </a:rPr>
              <a:t/>
            </a:r>
            <a:br>
              <a:rPr lang="ru-RU" b="1" dirty="0">
                <a:solidFill>
                  <a:srgbClr val="002060"/>
                </a:solidFill>
              </a:rPr>
            </a:br>
            <a:endParaRPr lang="ru-RU" dirty="0"/>
          </a:p>
        </p:txBody>
      </p:sp>
      <p:pic>
        <p:nvPicPr>
          <p:cNvPr id="4" name="Объект 3" descr="http://books.gigaimg.com/avaxhome/avaxhome/2008-04-14/4rdef.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1371600"/>
            <a:ext cx="4267200" cy="52578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71407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5181600"/>
            <a:ext cx="8610600" cy="882650"/>
          </a:xfrm>
        </p:spPr>
        <p:txBody>
          <a:bodyPr>
            <a:normAutofit/>
          </a:bodyPr>
          <a:lstStyle/>
          <a:p>
            <a:r>
              <a:rPr lang="ka-GE" sz="1800" b="1" dirty="0">
                <a:solidFill>
                  <a:srgbClr val="0000FF"/>
                </a:solidFill>
              </a:rPr>
              <a:t>“თ.მორი ყველაზე სამართლიანი და კეთილსინდისიერი ადვოკატი,რომელიც საკუთარ თავზე უფრო ნაკლებად ზრუნავდა,ვიდრე სხვის კეთილდღეობაზე“.</a:t>
            </a:r>
            <a:endParaRPr lang="ru-RU" sz="1800" b="1" dirty="0">
              <a:solidFill>
                <a:srgbClr val="0000FF"/>
              </a:solidFill>
            </a:endParaRPr>
          </a:p>
        </p:txBody>
      </p:sp>
      <p:sp>
        <p:nvSpPr>
          <p:cNvPr id="3" name="Текст 2"/>
          <p:cNvSpPr>
            <a:spLocks noGrp="1"/>
          </p:cNvSpPr>
          <p:nvPr>
            <p:ph type="body" idx="1"/>
          </p:nvPr>
        </p:nvSpPr>
        <p:spPr>
          <a:xfrm>
            <a:off x="2583580" y="1295400"/>
            <a:ext cx="4290556" cy="392112"/>
          </a:xfrm>
        </p:spPr>
        <p:txBody>
          <a:bodyPr>
            <a:normAutofit/>
          </a:bodyPr>
          <a:lstStyle/>
          <a:p>
            <a:r>
              <a:rPr lang="ka-GE" dirty="0" smtClean="0">
                <a:solidFill>
                  <a:srgbClr val="7030A0"/>
                </a:solidFill>
              </a:rPr>
              <a:t>          თომას მორი</a:t>
            </a:r>
            <a:endParaRPr lang="ru-RU" dirty="0">
              <a:solidFill>
                <a:srgbClr val="7030A0"/>
              </a:solidFill>
            </a:endParaRPr>
          </a:p>
        </p:txBody>
      </p:sp>
      <p:sp>
        <p:nvSpPr>
          <p:cNvPr id="4" name="Текст 3"/>
          <p:cNvSpPr>
            <a:spLocks noGrp="1"/>
          </p:cNvSpPr>
          <p:nvPr>
            <p:ph type="body" sz="half" idx="3"/>
          </p:nvPr>
        </p:nvSpPr>
        <p:spPr>
          <a:xfrm>
            <a:off x="5181600" y="1066800"/>
            <a:ext cx="4292241" cy="411162"/>
          </a:xfrm>
        </p:spPr>
        <p:txBody>
          <a:bodyPr>
            <a:normAutofit/>
          </a:bodyPr>
          <a:lstStyle/>
          <a:p>
            <a:r>
              <a:rPr lang="ka-GE" dirty="0" smtClean="0">
                <a:solidFill>
                  <a:srgbClr val="7030A0"/>
                </a:solidFill>
              </a:rPr>
              <a:t>          ერაზმ </a:t>
            </a:r>
            <a:r>
              <a:rPr lang="ka-GE" dirty="0">
                <a:solidFill>
                  <a:srgbClr val="7030A0"/>
                </a:solidFill>
              </a:rPr>
              <a:t>როტერდამელი</a:t>
            </a:r>
            <a:endParaRPr lang="ru-RU" dirty="0">
              <a:solidFill>
                <a:srgbClr val="7030A0"/>
              </a:solidFill>
            </a:endParaRPr>
          </a:p>
          <a:p>
            <a:endParaRPr lang="ru-RU" dirty="0"/>
          </a:p>
        </p:txBody>
      </p:sp>
      <p:pic>
        <p:nvPicPr>
          <p:cNvPr id="8" name="Объект 7" descr="http://lf-oll.s3.amazonaws.com/titles/2039/lf1414_figure_002.jpg"/>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447800"/>
            <a:ext cx="3200400"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Объект 6" descr="http://upload.wikimedia.org/wikipedia/commons/thumb/3/30/Holbein-erasmus.jpg/220px-Holbein-erasmus.jpg"/>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486400" y="1447800"/>
            <a:ext cx="2895600"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Двойная стрелка вверх/вниз 8"/>
          <p:cNvSpPr/>
          <p:nvPr/>
        </p:nvSpPr>
        <p:spPr>
          <a:xfrm rot="16200000">
            <a:off x="4486542" y="2529840"/>
            <a:ext cx="484632" cy="1216152"/>
          </a:xfrm>
          <a:prstGeom prst="up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645338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a-GE" sz="3200" b="1" dirty="0">
                <a:solidFill>
                  <a:srgbClr val="002060"/>
                </a:solidFill>
              </a:rPr>
              <a:t>თომას მორი ჰენრი </a:t>
            </a:r>
            <a:r>
              <a:rPr lang="en-US" sz="3100" b="1" dirty="0">
                <a:solidFill>
                  <a:srgbClr val="002060"/>
                </a:solidFill>
              </a:rPr>
              <a:t>v</a:t>
            </a:r>
            <a:r>
              <a:rPr lang="el-GR" sz="3200" b="1" dirty="0">
                <a:solidFill>
                  <a:srgbClr val="002060"/>
                </a:solidFill>
              </a:rPr>
              <a:t>ΙΙ</a:t>
            </a:r>
            <a:r>
              <a:rPr lang="ka-GE" sz="3200" b="1" dirty="0">
                <a:solidFill>
                  <a:srgbClr val="002060"/>
                </a:solidFill>
              </a:rPr>
              <a:t> წინააღმდეგ.</a:t>
            </a:r>
            <a:r>
              <a:rPr lang="ru-RU" sz="3200" b="1" dirty="0">
                <a:solidFill>
                  <a:srgbClr val="002060"/>
                </a:solidFill>
              </a:rPr>
              <a:t/>
            </a:r>
            <a:br>
              <a:rPr lang="ru-RU" sz="3200" b="1" dirty="0">
                <a:solidFill>
                  <a:srgbClr val="002060"/>
                </a:solidFill>
              </a:rPr>
            </a:br>
            <a:endParaRPr lang="ru-RU" sz="3200" dirty="0"/>
          </a:p>
        </p:txBody>
      </p:sp>
      <p:pic>
        <p:nvPicPr>
          <p:cNvPr id="6" name="Объект 5" descr="F:\istoria\imgres.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399" y="1600200"/>
            <a:ext cx="3505201"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http://upload.wikimedia.org/wikipedia/commons/thumb/d/da/Henry7England.jpg/92px-Henry7Englan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181600" y="1600200"/>
            <a:ext cx="33528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443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76672"/>
            <a:ext cx="7851648" cy="2273424"/>
          </a:xfrm>
        </p:spPr>
        <p:txBody>
          <a:bodyPr>
            <a:normAutofit/>
          </a:bodyPr>
          <a:lstStyle/>
          <a:p>
            <a:pPr algn="ctr"/>
            <a:r>
              <a:rPr lang="ka-GE" sz="2000" b="0" dirty="0" smtClean="0">
                <a:solidFill>
                  <a:srgbClr val="002060"/>
                </a:solidFill>
                <a:effectLst/>
              </a:rPr>
              <a:t>1510წ თ.მორი პარლამენტის დეპუტატად აირჩიეს.ამავე დროს მორი დაინიშნა ლონდონის შერიფის ერთ-ერთი თანაშემწის ფრიად საპასუხისმგებლო თანამდებობაზე.</a:t>
            </a:r>
            <a:r>
              <a:rPr lang="ru-RU" sz="2000" dirty="0" smtClean="0">
                <a:solidFill>
                  <a:srgbClr val="002060"/>
                </a:solidFill>
              </a:rPr>
              <a:t/>
            </a:r>
            <a:br>
              <a:rPr lang="ru-RU" sz="2000" dirty="0" smtClean="0">
                <a:solidFill>
                  <a:srgbClr val="002060"/>
                </a:solidFill>
              </a:rPr>
            </a:br>
            <a:r>
              <a:rPr lang="ka-GE" sz="2000" b="0" dirty="0" smtClean="0">
                <a:solidFill>
                  <a:srgbClr val="002060"/>
                </a:solidFill>
                <a:effectLst/>
              </a:rPr>
              <a:t>.</a:t>
            </a:r>
            <a:endParaRPr lang="ru-RU" sz="2000" dirty="0">
              <a:solidFill>
                <a:srgbClr val="002060"/>
              </a:solidFill>
            </a:endParaRPr>
          </a:p>
        </p:txBody>
      </p:sp>
      <p:pic>
        <p:nvPicPr>
          <p:cNvPr id="6" name="Рисунок 5" descr="Reflexiones de Manuel"/>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00200"/>
            <a:ext cx="31242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66934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57600" y="1905000"/>
            <a:ext cx="5037184" cy="3352800"/>
          </a:xfrm>
        </p:spPr>
        <p:txBody>
          <a:bodyPr>
            <a:normAutofit/>
          </a:bodyPr>
          <a:lstStyle/>
          <a:p>
            <a:pPr algn="l"/>
            <a:r>
              <a:rPr lang="ka-GE" sz="2000" b="1" dirty="0" smtClean="0">
                <a:solidFill>
                  <a:srgbClr val="002060"/>
                </a:solidFill>
              </a:rPr>
              <a:t>თომას მორის ლიტერატურულ მემკვიდრეობას შეადგენს</a:t>
            </a:r>
            <a:r>
              <a:rPr lang="ka-GE" sz="2000" b="1" dirty="0" smtClean="0">
                <a:solidFill>
                  <a:schemeClr val="accent6">
                    <a:lumMod val="50000"/>
                  </a:schemeClr>
                </a:solidFill>
              </a:rPr>
              <a:t>:’’რიჩარდ </a:t>
            </a:r>
            <a:r>
              <a:rPr lang="el-GR" sz="2000" b="1" dirty="0" smtClean="0">
                <a:solidFill>
                  <a:schemeClr val="accent6">
                    <a:lumMod val="50000"/>
                  </a:schemeClr>
                </a:solidFill>
              </a:rPr>
              <a:t>ΙΙΙ</a:t>
            </a:r>
            <a:r>
              <a:rPr lang="ka-GE" sz="2000" b="1" dirty="0" smtClean="0">
                <a:solidFill>
                  <a:schemeClr val="accent6">
                    <a:lumMod val="50000"/>
                  </a:schemeClr>
                </a:solidFill>
              </a:rPr>
              <a:t> ისტორია“,’</a:t>
            </a:r>
            <a:r>
              <a:rPr lang="ka-GE" sz="2000" b="1" dirty="0" smtClean="0">
                <a:solidFill>
                  <a:srgbClr val="C00000"/>
                </a:solidFill>
              </a:rPr>
              <a:t>’უტოპია“,</a:t>
            </a:r>
            <a:r>
              <a:rPr lang="ka-GE" sz="2000" b="1" dirty="0" smtClean="0">
                <a:solidFill>
                  <a:schemeClr val="accent6">
                    <a:lumMod val="50000"/>
                  </a:schemeClr>
                </a:solidFill>
              </a:rPr>
              <a:t>ძველი ბერძენი პოეტების ნაწარმოებთა თარგმანები,შესრულებული ლათინურ ენაზე,მდიდარი ეპისტორალური მასალა და მწვავე პოლემიკური ტრაქტატები ლუთერსა და რეფორმაციის ინგლისელმიმდევართა წიინაღმდეგ.</a:t>
            </a:r>
            <a:endParaRPr lang="ru-RU" sz="2000" b="1" dirty="0">
              <a:solidFill>
                <a:schemeClr val="accent6">
                  <a:lumMod val="50000"/>
                </a:schemeClr>
              </a:solidFill>
            </a:endParaRPr>
          </a:p>
        </p:txBody>
      </p:sp>
      <p:pic>
        <p:nvPicPr>
          <p:cNvPr id="5" name="Рисунок 4" descr="http://i.ytimg.com/vi/vl6khQdlAso/hqdefault.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34981"/>
            <a:ext cx="2971800"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524722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838200"/>
            <a:ext cx="7795592" cy="1066800"/>
          </a:xfrm>
        </p:spPr>
        <p:txBody>
          <a:bodyPr>
            <a:normAutofit/>
          </a:bodyPr>
          <a:lstStyle/>
          <a:p>
            <a:pPr algn="l"/>
            <a:r>
              <a:rPr lang="ka-GE" sz="2000" b="1" dirty="0" smtClean="0">
                <a:solidFill>
                  <a:srgbClr val="002060"/>
                </a:solidFill>
              </a:rPr>
              <a:t>     1515წ - თომას მორი დიპლომატიური მისიით ფლანდრიაში.</a:t>
            </a:r>
            <a:endParaRPr lang="ru-RU" sz="2000" b="1" dirty="0">
              <a:solidFill>
                <a:srgbClr val="002060"/>
              </a:solidFill>
            </a:endParaRPr>
          </a:p>
        </p:txBody>
      </p:sp>
      <p:pic>
        <p:nvPicPr>
          <p:cNvPr id="4" name="Рисунок 3" descr="http://www.catholicireland.net/wp-content/uploads/2012/06/t.m.Pray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680308"/>
            <a:ext cx="3960440"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55598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63888" y="1371600"/>
            <a:ext cx="5427712" cy="3353544"/>
          </a:xfrm>
        </p:spPr>
        <p:txBody>
          <a:bodyPr>
            <a:noAutofit/>
          </a:bodyPr>
          <a:lstStyle/>
          <a:p>
            <a:pPr algn="l"/>
            <a:r>
              <a:rPr lang="ka-GE" sz="2000" dirty="0" smtClean="0">
                <a:solidFill>
                  <a:srgbClr val="002060"/>
                </a:solidFill>
              </a:rPr>
              <a:t>მორის მეგობრების-ერაზმისა და ეგიდიუსის გულმოდგინების წყალობით,1516 წლის შემოდგომაზე’’უტოპია“გამოქვეყნდა ბელგიის ქალაქ ლუვენში</a:t>
            </a:r>
            <a:br>
              <a:rPr lang="ka-GE" sz="2000" dirty="0" smtClean="0">
                <a:solidFill>
                  <a:srgbClr val="002060"/>
                </a:solidFill>
              </a:rPr>
            </a:br>
            <a:r>
              <a:rPr lang="ka-GE" sz="2000" dirty="0" smtClean="0">
                <a:solidFill>
                  <a:srgbClr val="002060"/>
                </a:solidFill>
              </a:rPr>
              <a:t>სათაურით</a:t>
            </a:r>
            <a:r>
              <a:rPr lang="ka-GE" sz="2000" dirty="0" smtClean="0">
                <a:solidFill>
                  <a:srgbClr val="FF0000"/>
                </a:solidFill>
              </a:rPr>
              <a:t>:’’უთვალსაჩინოესი და ენამზეობით გამორჩეული ვაჟკაცის,ლონდონის სახელოვანი მოქალაქისა და ვიკონტის თომას მორის-არანაკლებ სასრგებლო,ვიდრე გასართობი,-ჭეშმარიტად ოქროს წიგნი სახელმწიფოს საუკეთესო წყობილებისა და ახალი კუნძულის უტოპიის თაობაზე“.</a:t>
            </a:r>
            <a:endParaRPr lang="ru-RU" sz="2000" dirty="0">
              <a:solidFill>
                <a:srgbClr val="FF0000"/>
              </a:solidFill>
            </a:endParaRPr>
          </a:p>
        </p:txBody>
      </p:sp>
      <p:pic>
        <p:nvPicPr>
          <p:cNvPr id="6" name="Рисунок 5" descr="Samuel Butler was another literary utopia writer with a work titled ..."/>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2667000" cy="373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025893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686800" cy="838200"/>
          </a:xfrm>
        </p:spPr>
        <p:txBody>
          <a:bodyPr>
            <a:normAutofit fontScale="90000"/>
          </a:bodyPr>
          <a:lstStyle/>
          <a:p>
            <a:r>
              <a:rPr lang="ka-GE" sz="2000" b="1" dirty="0">
                <a:solidFill>
                  <a:srgbClr val="002060"/>
                </a:solidFill>
              </a:rPr>
              <a:t>‘’უტოპიის“გამოსვლისთანავე თომას მორი მთელი განათლებული ევროპის ცენტრში მოექცა.მორის პოლიტიკურ პოპულარობასთან ერთად იზრდებოდა მისი,როგორც მეცნიერ-ჰუმანისტის დიდება.</a:t>
            </a:r>
            <a:endParaRPr lang="ru-RU" sz="2000" b="1" dirty="0"/>
          </a:p>
        </p:txBody>
      </p:sp>
      <p:pic>
        <p:nvPicPr>
          <p:cNvPr id="4" name="Объект 3" descr="http://c8.alamy.com/comp/BNHA4M/statue-of-sir-thomas-moore-chelsea-embankment-london-uk-BNHA4M.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649233" y="1371600"/>
            <a:ext cx="3294367" cy="4876800"/>
          </a:xfrm>
          <a:prstGeom prst="rect">
            <a:avLst/>
          </a:prstGeom>
          <a:noFill/>
          <a:ln>
            <a:noFill/>
          </a:ln>
        </p:spPr>
      </p:pic>
    </p:spTree>
    <p:extLst>
      <p:ext uri="{BB962C8B-B14F-4D97-AF65-F5344CB8AC3E}">
        <p14:creationId xmlns:p14="http://schemas.microsoft.com/office/powerpoint/2010/main" val="2203749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1984</TotalTime>
  <Words>934</Words>
  <Application>Microsoft Office PowerPoint</Application>
  <PresentationFormat>Экран (4:3)</PresentationFormat>
  <Paragraphs>55</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Трек</vt:lpstr>
      <vt:lpstr>თომას მორი დაიბადა ინგლისის სასამართლო მოხელის, შეძლებული ლონდონელი იურისტის ოჯახში.  იგი დაიბადა 1478 წლის 7 თებერვალს, მირქმის დღესასწაულის დღეს.  </vt:lpstr>
      <vt:lpstr>Презентация PowerPoint</vt:lpstr>
      <vt:lpstr>“თ.მორი ყველაზე სამართლიანი და კეთილსინდისიერი ადვოკატი,რომელიც საკუთარ თავზე უფრო ნაკლებად ზრუნავდა,ვიდრე სხვის კეთილდღეობაზე“.</vt:lpstr>
      <vt:lpstr>თომას მორი ჰენრი vΙΙ წინააღმდეგ. </vt:lpstr>
      <vt:lpstr>1510წ თ.მორი პარლამენტის დეპუტატად აირჩიეს.ამავე დროს მორი დაინიშნა ლონდონის შერიფის ერთ-ერთი თანაშემწის ფრიად საპასუხისმგებლო თანამდებობაზე. .</vt:lpstr>
      <vt:lpstr>თომას მორის ლიტერატურულ მემკვიდრეობას შეადგენს:’’რიჩარდ ΙΙΙ ისტორია“,’’უტოპია“,ძველი ბერძენი პოეტების ნაწარმოებთა თარგმანები,შესრულებული ლათინურ ენაზე,მდიდარი ეპისტორალური მასალა და მწვავე პოლემიკური ტრაქტატები ლუთერსა და რეფორმაციის ინგლისელმიმდევართა წიინაღმდეგ.</vt:lpstr>
      <vt:lpstr>     1515წ - თომას მორი დიპლომატიური მისიით ფლანდრიაში.</vt:lpstr>
      <vt:lpstr>მორის მეგობრების-ერაზმისა და ეგიდიუსის გულმოდგინების წყალობით,1516 წლის შემოდგომაზე’’უტოპია“გამოქვეყნდა ბელგიის ქალაქ ლუვენში სათაურით:’’უთვალსაჩინოესი და ენამზეობით გამორჩეული ვაჟკაცის,ლონდონის სახელოვანი მოქალაქისა და ვიკონტის თომას მორის-არანაკლებ სასრგებლო,ვიდრე გასართობი,-ჭეშმარიტად ოქროს წიგნი სახელმწიფოს საუკეთესო წყობილებისა და ახალი კუნძულის უტოპიის თაობაზე“.</vt:lpstr>
      <vt:lpstr>‘’უტოპიის“გამოსვლისთანავე თომას მორი მთელი განათლებული ევროპის ცენტრში მოექცა.მორის პოლიტიკურ პოპულარობასთან ერთად იზრდებოდა მისი,როგორც მეცნიერ-ჰუმანისტის დიდება.</vt:lpstr>
      <vt:lpstr>▪1518წ მორი გახდა საიდუმლო საბჭოს ერთ-ერთი წევრი და იმ პეტიციათა მომხსენებელი,რომელბიც შემოდიოდა მეფის სახელზე.  ▪1521წ მორი დაინიშნა ხაზინდარის თანაშემწის თანამდებობაზე.  ▪ამასთან ერთად მან მიიღო რაინდის წოდება და მონაწილეობდა დიპლომატიურ მისიებში.  ▪1522 და 1525წწ.მეფის ბრძანებით მორს საჩუქრად გადასცეს მიწები  ოქსფორდსა და კენტის საგრაფოებში. .</vt:lpstr>
      <vt:lpstr>თომას მორის შემდგომ პოლიტიკურ მოღვაწეობაზე დიდი გავლენა მოახდინა რეფორმაციამ.</vt:lpstr>
      <vt:lpstr>▪1523წ.მეფის თანხმობით,თომას მორი აირჩიეს თემთა პალატის თავმჯდომარედ.  ▪1523წ მორმა ლანკასტერის საჰერცოგოს კანცლერის მაღალი პოსტი დაიკავა.  ▪1529წ.კარდინალ უოლსის ჩამოგდების შემდეგ,თომას მორი ინგლისის ლორდ-კანცლერი გახდა.</vt:lpstr>
      <vt:lpstr>თ.მორის სიტყვები ლორდ-კანცლერის თანამდებობის დაკავების შემდეგ: ’’მე ვფიქრობ,რომ ეს სავარძელი აღსავსეა შრომითა და საფრთხით და არა პატივით.რაც უფრო მაღლია თანამდებობა,მით უფრო მძიმეა დაცემა. ეს კარგად ჩანს ჩემი წინამორბედის(კარდინალი უოლსის) მაგალითიდან.რომ არ ყოფილიყო წყალობა,ჩემს ადგილს მივიჩნევდი ისეთივე სასიამვნო ადგილად,როგორც დამოკლესათვის იყო სასიამოვნო მის თავზე აღმართული მახვილი“.</vt:lpstr>
      <vt:lpstr>რატომ შეიძულა მეფემ ინგლისელი მოაზროვნე?   1)თ.მორმა არ აღიარა მეფე ეკლესიის მეთაურად.     2)თ.მორმა მეფეს არ დაუჭირა მხარი ცოლთან განქორწინების საკითხში.</vt:lpstr>
      <vt:lpstr>თომას მორი როგორც ’’სახელმწიფოს მოღალატე“.</vt:lpstr>
      <vt:lpstr>თ.მორის Ι განაჩენი:’’იგი უნდა წაიყვანოს კონსტებლ  უილიამ კინგსტონმა სასამართლოდან ტაუერში,საიდანაც გადაიყვანენ ტაიბერნში.იქ სახრჩობელაზე უნდა ჩამოკიდონ,სანამ ნახევრად არ მოკვდება.შემდეგ გადაჭრან,გაუფატრონ მუცელი,გამოგლიჯონ და დაწვან შიგნეულობა,შემდეგ ოთხად გაკვეთონ და დაკიდონ მისი სხეულის ოთხი ნაწილი ქალაქის კარიბჭეზე,ხოლო თავი-ლონდონის ხიდზე“.  თ.მორის ΙΙ განაჩენი შეწყალების შემდეგ:’’მხოლოდ თავის მოეკვეთა დამნაშავესათვის“.</vt:lpstr>
      <vt:lpstr>თომას მორის სიტყვები სასკვდილო განაჩენის მოსმენის შემდეგ: ’’მე შვიდი წელი ვსწავლობდი ეკლესიის ისტორიას და ვამტკიცებ,რომ საერო ხელისუფალი არ შეიძლება იყოს ეკლესიის მეთაური“.  ’’ღმერთო!შენ დაიფარე ჩემი მეგობრები მეფის ამგვარი მოწყალებისგან“.</vt:lpstr>
      <vt:lpstr>   1535 წლის 6 ივლისი-თომას მორს თავი მოკვეთეს. </vt:lpstr>
      <vt:lpstr>“თომას მორი… მისი სული იყო თოვლზე უთეთრესი და უსპეტაკესი და იყო ისეთი გენია, რომლის მსგავსს ინგლისი ვეღარ წარმოშობს, თუმცა მას შემდგომშიც ბევრი ეყოლება დიადი ადამიანები”. </vt:lpstr>
      <vt:lpstr>კათოლიკურმა ეკლესიამ თომას მორი წმინდანად შერაცხა.</vt:lpstr>
      <vt:lpstr>“უტოპია” არის ორი ნაწილისაგან  შემდგარი ნაწარმოები,რომელიც გადმოგვცემს არ არსებული კუნძულის უტოპიის პოლიტიკურ და სოციალურ წყობას.ნაწარმოების პირველი ნაწილი ეძღვნება ინგლისის სახელმწიფო სტრუქტურის მკაცრ კრიტიკას,ხოლო მეორე ნაწილში გადმოცემულია უტოპიური სახელმწიფოს პოზიტიური შინაარსი.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თ.მორის ჰუმანისტური იდეები დღესაც აქტუალურია.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თ ო მ ა ს    მო რ ი</dc:title>
  <dc:creator>gio</dc:creator>
  <cp:lastModifiedBy>user</cp:lastModifiedBy>
  <cp:revision>128</cp:revision>
  <dcterms:created xsi:type="dcterms:W3CDTF">2015-04-29T16:02:58Z</dcterms:created>
  <dcterms:modified xsi:type="dcterms:W3CDTF">2018-07-03T19:17:06Z</dcterms:modified>
</cp:coreProperties>
</file>