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62" r:id="rId2"/>
    <p:sldId id="415" r:id="rId3"/>
    <p:sldId id="416" r:id="rId4"/>
    <p:sldId id="418" r:id="rId5"/>
    <p:sldId id="419" r:id="rId6"/>
    <p:sldId id="421" r:id="rId7"/>
    <p:sldId id="422" r:id="rId8"/>
    <p:sldId id="367" r:id="rId9"/>
    <p:sldId id="362" r:id="rId10"/>
    <p:sldId id="398" r:id="rId11"/>
    <p:sldId id="399" r:id="rId12"/>
    <p:sldId id="400" r:id="rId13"/>
    <p:sldId id="404" r:id="rId14"/>
    <p:sldId id="406" r:id="rId15"/>
    <p:sldId id="407" r:id="rId16"/>
    <p:sldId id="408" r:id="rId17"/>
    <p:sldId id="411" r:id="rId18"/>
    <p:sldId id="412" r:id="rId19"/>
    <p:sldId id="42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91" autoAdjust="0"/>
  </p:normalViewPr>
  <p:slideViewPr>
    <p:cSldViewPr>
      <p:cViewPr varScale="1">
        <p:scale>
          <a:sx n="64" d="100"/>
          <a:sy n="64" d="100"/>
        </p:scale>
        <p:origin x="235"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ka-GE" sz="1600" dirty="0"/>
              <a:t>საერთაშორისო შემოსვლები ტრანსპორტის სახეების მიხედვით</a:t>
            </a:r>
            <a:endParaRPr lang="ru-RU" sz="1600" dirty="0"/>
          </a:p>
        </c:rich>
      </c:tx>
      <c:overlay val="0"/>
    </c:title>
    <c:autoTitleDeleted val="0"/>
    <c:plotArea>
      <c:layout/>
      <c:pieChart>
        <c:varyColors val="1"/>
        <c:ser>
          <c:idx val="0"/>
          <c:order val="0"/>
          <c:tx>
            <c:strRef>
              <c:f>Лист1!$B$1</c:f>
              <c:strCache>
                <c:ptCount val="1"/>
                <c:pt idx="0">
                  <c:v>Продажи</c:v>
                </c:pt>
              </c:strCache>
            </c:strRef>
          </c:tx>
          <c:cat>
            <c:strRef>
              <c:f>Лист1!$A$2:$A$5</c:f>
              <c:strCache>
                <c:ptCount val="4"/>
                <c:pt idx="0">
                  <c:v>Автомобильный 81%</c:v>
                </c:pt>
                <c:pt idx="1">
                  <c:v>Авиационный 17%</c:v>
                </c:pt>
                <c:pt idx="2">
                  <c:v>Железнодорожный 1%</c:v>
                </c:pt>
                <c:pt idx="3">
                  <c:v>Морской 1%</c:v>
                </c:pt>
              </c:strCache>
            </c:strRef>
          </c:cat>
          <c:val>
            <c:numRef>
              <c:f>Лист1!$B$2:$B$5</c:f>
              <c:numCache>
                <c:formatCode>0%</c:formatCode>
                <c:ptCount val="4"/>
                <c:pt idx="0">
                  <c:v>0.81</c:v>
                </c:pt>
                <c:pt idx="1">
                  <c:v>0.17</c:v>
                </c:pt>
                <c:pt idx="2">
                  <c:v>0.01</c:v>
                </c:pt>
                <c:pt idx="3">
                  <c:v>0.01</c:v>
                </c:pt>
              </c:numCache>
            </c:numRef>
          </c:val>
          <c:extLst>
            <c:ext xmlns:c16="http://schemas.microsoft.com/office/drawing/2014/chart" uri="{C3380CC4-5D6E-409C-BE32-E72D297353CC}">
              <c16:uniqueId val="{00000000-DA52-4356-BE1F-7A44AE592E4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6540257120637702"/>
          <c:y val="0.22635370891672041"/>
          <c:w val="0.31496415378633225"/>
          <c:h val="0.4633997306485298"/>
        </c:manualLayout>
      </c:layout>
      <c:overlay val="0"/>
      <c:txPr>
        <a:bodyPr/>
        <a:lstStyle/>
        <a:p>
          <a:pPr>
            <a:defRPr sz="1800"/>
          </a:pPr>
          <a:endParaRPr lang="ru-RU"/>
        </a:p>
      </c:txPr>
    </c:legend>
    <c:plotVisOnly val="1"/>
    <c:dispBlanksAs val="zero"/>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ზედა კოლონტიტულის ჩანაცვლების ველი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თარიღის ჩანაცვლების ველი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20BA2-7F1C-4645-8CDB-22E25FDEAD9A}" type="datetimeFigureOut">
              <a:rPr lang="ru-RU" smtClean="0"/>
              <a:pPr/>
              <a:t>04.07.2018</a:t>
            </a:fld>
            <a:endParaRPr lang="ru-RU"/>
          </a:p>
        </p:txBody>
      </p:sp>
      <p:sp>
        <p:nvSpPr>
          <p:cNvPr id="4" name="სლაიდის გამოსახულების ჩანაცვლების ველი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ჩანაწერების ჩანაცვლების ველი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ru-RU"/>
          </a:p>
        </p:txBody>
      </p:sp>
      <p:sp>
        <p:nvSpPr>
          <p:cNvPr id="6" name="ქვედა კოლონტიტულის ჩანაცვლების ველი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სლაიდის რიცხვის ჩანაცვლების ველი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52C88-D7A6-4653-930B-63D949DAB926}" type="slidenum">
              <a:rPr lang="ru-RU" smtClean="0"/>
              <a:pPr/>
              <a:t>‹#›</a:t>
            </a:fld>
            <a:endParaRPr lang="ru-RU"/>
          </a:p>
        </p:txBody>
      </p:sp>
    </p:spTree>
    <p:extLst>
      <p:ext uri="{BB962C8B-B14F-4D97-AF65-F5344CB8AC3E}">
        <p14:creationId xmlns:p14="http://schemas.microsoft.com/office/powerpoint/2010/main" val="222569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a:xfrm>
            <a:off x="1371600" y="1143000"/>
            <a:ext cx="4114800" cy="3086100"/>
          </a:xfrm>
        </p:spPr>
      </p:sp>
      <p:sp>
        <p:nvSpPr>
          <p:cNvPr id="3" name="ჩანაწერების ჩანაცვლების ველი 2"/>
          <p:cNvSpPr>
            <a:spLocks noGrp="1"/>
          </p:cNvSpPr>
          <p:nvPr>
            <p:ph type="body" idx="1"/>
          </p:nvPr>
        </p:nvSpPr>
        <p:spPr/>
        <p:txBody>
          <a:bodyPr>
            <a:normAutofit/>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fld id="{87F52C88-D7A6-4653-930B-63D949DAB926}" type="slidenum">
              <a:rPr lang="ru-RU" smtClean="0"/>
              <a:pPr/>
              <a:t>9</a:t>
            </a:fld>
            <a:endParaRPr lang="ru-RU"/>
          </a:p>
        </p:txBody>
      </p:sp>
    </p:spTree>
    <p:extLst>
      <p:ext uri="{BB962C8B-B14F-4D97-AF65-F5344CB8AC3E}">
        <p14:creationId xmlns:p14="http://schemas.microsoft.com/office/powerpoint/2010/main" val="3977899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სათაურის სლაიდი">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685800" y="2130426"/>
            <a:ext cx="7772400" cy="1470025"/>
          </a:xfrm>
        </p:spPr>
        <p:txBody>
          <a:bodyPr/>
          <a:lstStyle/>
          <a:p>
            <a:r>
              <a:rPr lang="ka-GE"/>
              <a:t>დააწკაპ. მთ. სათაურის სტილის შეცვლისათვის</a:t>
            </a:r>
            <a:endParaRPr lang="en-US"/>
          </a:p>
        </p:txBody>
      </p:sp>
      <p:sp>
        <p:nvSpPr>
          <p:cNvPr id="3" name="სუბტიტრ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a-GE"/>
              <a:t>დააწკაპუნეთ მთავარი ქვესათაურის სტილის რედაქტირებისთვის</a:t>
            </a:r>
            <a:endParaRPr lang="en-US"/>
          </a:p>
        </p:txBody>
      </p:sp>
      <p:sp>
        <p:nvSpPr>
          <p:cNvPr id="4" name="თარიღის ჩანაცვლების ველი 3"/>
          <p:cNvSpPr>
            <a:spLocks noGrp="1"/>
          </p:cNvSpPr>
          <p:nvPr>
            <p:ph type="dt" sz="half" idx="10"/>
          </p:nvPr>
        </p:nvSpPr>
        <p:spPr/>
        <p:txBody>
          <a:bodyPr/>
          <a:lstStyle/>
          <a:p>
            <a:fld id="{DF7858FF-EE53-4A31-BB0B-FEC53F32A52D}" type="datetimeFigureOut">
              <a:rPr lang="ru-RU" smtClean="0"/>
              <a:pPr/>
              <a:t>04.07.2018</a:t>
            </a:fld>
            <a:endParaRPr lang="ru-RU"/>
          </a:p>
        </p:txBody>
      </p:sp>
      <p:sp>
        <p:nvSpPr>
          <p:cNvPr id="5" name="ქვედა კოლონტიტულის ჩანაცვლების ველი 4"/>
          <p:cNvSpPr>
            <a:spLocks noGrp="1"/>
          </p:cNvSpPr>
          <p:nvPr>
            <p:ph type="ftr" sz="quarter" idx="11"/>
          </p:nvPr>
        </p:nvSpPr>
        <p:spPr/>
        <p:txBody>
          <a:bodyPr/>
          <a:lstStyle/>
          <a:p>
            <a:endParaRPr lang="ru-RU"/>
          </a:p>
        </p:txBody>
      </p:sp>
      <p:sp>
        <p:nvSpPr>
          <p:cNvPr id="6" name="სლაიდის რიცხვის ჩანაცვლების ველი 5"/>
          <p:cNvSpPr>
            <a:spLocks noGrp="1"/>
          </p:cNvSpPr>
          <p:nvPr>
            <p:ph type="sldNum" sz="quarter" idx="12"/>
          </p:nvPr>
        </p:nvSpPr>
        <p:spPr/>
        <p:txBody>
          <a:bodyPr/>
          <a:lstStyle/>
          <a:p>
            <a:fld id="{6F9C9B02-872D-44DC-89BB-56CF51C014A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სათაური და ვერტიკალური ტექსტ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a:t>დააწკაპ. მთ. სათაურის სტილის შეცვლისათვის</a:t>
            </a:r>
            <a:endParaRPr lang="en-US"/>
          </a:p>
        </p:txBody>
      </p:sp>
      <p:sp>
        <p:nvSpPr>
          <p:cNvPr id="3" name="ვერტიკალური ტექსტის ჩანაცვლების ველი 2"/>
          <p:cNvSpPr>
            <a:spLocks noGrp="1"/>
          </p:cNvSpPr>
          <p:nvPr>
            <p:ph type="body" orient="vert" idx="1"/>
          </p:nvPr>
        </p:nvSpPr>
        <p:spPr/>
        <p:txBody>
          <a:bodyPr vert="eaVert"/>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4" name="თარიღის ჩანაცვლების ველი 3"/>
          <p:cNvSpPr>
            <a:spLocks noGrp="1"/>
          </p:cNvSpPr>
          <p:nvPr>
            <p:ph type="dt" sz="half" idx="10"/>
          </p:nvPr>
        </p:nvSpPr>
        <p:spPr/>
        <p:txBody>
          <a:bodyPr/>
          <a:lstStyle/>
          <a:p>
            <a:fld id="{DF7858FF-EE53-4A31-BB0B-FEC53F32A52D}" type="datetimeFigureOut">
              <a:rPr lang="ru-RU" smtClean="0"/>
              <a:pPr/>
              <a:t>04.07.2018</a:t>
            </a:fld>
            <a:endParaRPr lang="ru-RU"/>
          </a:p>
        </p:txBody>
      </p:sp>
      <p:sp>
        <p:nvSpPr>
          <p:cNvPr id="5" name="ქვედა კოლონტიტულის ჩანაცვლების ველი 4"/>
          <p:cNvSpPr>
            <a:spLocks noGrp="1"/>
          </p:cNvSpPr>
          <p:nvPr>
            <p:ph type="ftr" sz="quarter" idx="11"/>
          </p:nvPr>
        </p:nvSpPr>
        <p:spPr/>
        <p:txBody>
          <a:bodyPr/>
          <a:lstStyle/>
          <a:p>
            <a:endParaRPr lang="ru-RU"/>
          </a:p>
        </p:txBody>
      </p:sp>
      <p:sp>
        <p:nvSpPr>
          <p:cNvPr id="6" name="სლაიდის რიცხვის ჩანაცვლების ველი 5"/>
          <p:cNvSpPr>
            <a:spLocks noGrp="1"/>
          </p:cNvSpPr>
          <p:nvPr>
            <p:ph type="sldNum" sz="quarter" idx="12"/>
          </p:nvPr>
        </p:nvSpPr>
        <p:spPr/>
        <p:txBody>
          <a:bodyPr/>
          <a:lstStyle/>
          <a:p>
            <a:fld id="{6F9C9B02-872D-44DC-89BB-56CF51C014A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ვერტიკალური სათაური და ტექსტი">
    <p:spTree>
      <p:nvGrpSpPr>
        <p:cNvPr id="1" name=""/>
        <p:cNvGrpSpPr/>
        <p:nvPr/>
      </p:nvGrpSpPr>
      <p:grpSpPr>
        <a:xfrm>
          <a:off x="0" y="0"/>
          <a:ext cx="0" cy="0"/>
          <a:chOff x="0" y="0"/>
          <a:chExt cx="0" cy="0"/>
        </a:xfrm>
      </p:grpSpPr>
      <p:sp>
        <p:nvSpPr>
          <p:cNvPr id="2" name="ვერტიკალური სათაური 1"/>
          <p:cNvSpPr>
            <a:spLocks noGrp="1"/>
          </p:cNvSpPr>
          <p:nvPr>
            <p:ph type="title" orient="vert"/>
          </p:nvPr>
        </p:nvSpPr>
        <p:spPr>
          <a:xfrm>
            <a:off x="6629400" y="274639"/>
            <a:ext cx="2057400" cy="5851525"/>
          </a:xfrm>
        </p:spPr>
        <p:txBody>
          <a:bodyPr vert="eaVert"/>
          <a:lstStyle/>
          <a:p>
            <a:r>
              <a:rPr lang="ka-GE"/>
              <a:t>დააწკაპ. მთ. სათაურის სტილის შეცვლისათვის</a:t>
            </a:r>
            <a:endParaRPr lang="en-US"/>
          </a:p>
        </p:txBody>
      </p:sp>
      <p:sp>
        <p:nvSpPr>
          <p:cNvPr id="3" name="ვერტიკალური ტექსტის ჩანაცვლების ველი 2"/>
          <p:cNvSpPr>
            <a:spLocks noGrp="1"/>
          </p:cNvSpPr>
          <p:nvPr>
            <p:ph type="body" orient="vert" idx="1"/>
          </p:nvPr>
        </p:nvSpPr>
        <p:spPr>
          <a:xfrm>
            <a:off x="457200" y="274639"/>
            <a:ext cx="6019800" cy="5851525"/>
          </a:xfrm>
        </p:spPr>
        <p:txBody>
          <a:bodyPr vert="eaVert"/>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4" name="თარიღის ჩანაცვლების ველი 3"/>
          <p:cNvSpPr>
            <a:spLocks noGrp="1"/>
          </p:cNvSpPr>
          <p:nvPr>
            <p:ph type="dt" sz="half" idx="10"/>
          </p:nvPr>
        </p:nvSpPr>
        <p:spPr/>
        <p:txBody>
          <a:bodyPr/>
          <a:lstStyle/>
          <a:p>
            <a:fld id="{DF7858FF-EE53-4A31-BB0B-FEC53F32A52D}" type="datetimeFigureOut">
              <a:rPr lang="ru-RU" smtClean="0"/>
              <a:pPr/>
              <a:t>04.07.2018</a:t>
            </a:fld>
            <a:endParaRPr lang="ru-RU"/>
          </a:p>
        </p:txBody>
      </p:sp>
      <p:sp>
        <p:nvSpPr>
          <p:cNvPr id="5" name="ქვედა კოლონტიტულის ჩანაცვლების ველი 4"/>
          <p:cNvSpPr>
            <a:spLocks noGrp="1"/>
          </p:cNvSpPr>
          <p:nvPr>
            <p:ph type="ftr" sz="quarter" idx="11"/>
          </p:nvPr>
        </p:nvSpPr>
        <p:spPr/>
        <p:txBody>
          <a:bodyPr/>
          <a:lstStyle/>
          <a:p>
            <a:endParaRPr lang="ru-RU"/>
          </a:p>
        </p:txBody>
      </p:sp>
      <p:sp>
        <p:nvSpPr>
          <p:cNvPr id="6" name="სლაიდის რიცხვის ჩანაცვლების ველი 5"/>
          <p:cNvSpPr>
            <a:spLocks noGrp="1"/>
          </p:cNvSpPr>
          <p:nvPr>
            <p:ph type="sldNum" sz="quarter" idx="12"/>
          </p:nvPr>
        </p:nvSpPr>
        <p:spPr/>
        <p:txBody>
          <a:bodyPr/>
          <a:lstStyle/>
          <a:p>
            <a:fld id="{6F9C9B02-872D-44DC-89BB-56CF51C014A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სათაური და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a:t>დააწკაპ. მთ. სათაურის სტილის შეცვლისათვის</a:t>
            </a:r>
            <a:endParaRPr lang="en-US"/>
          </a:p>
        </p:txBody>
      </p:sp>
      <p:sp>
        <p:nvSpPr>
          <p:cNvPr id="3" name="შიგთავსის ჩანაცვლების ველი 2"/>
          <p:cNvSpPr>
            <a:spLocks noGrp="1"/>
          </p:cNvSpPr>
          <p:nvPr>
            <p:ph idx="1"/>
          </p:nvPr>
        </p:nvSpPr>
        <p:spPr/>
        <p:txBody>
          <a:bodyPr/>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4" name="თარიღის ჩანაცვლების ველი 3"/>
          <p:cNvSpPr>
            <a:spLocks noGrp="1"/>
          </p:cNvSpPr>
          <p:nvPr>
            <p:ph type="dt" sz="half" idx="10"/>
          </p:nvPr>
        </p:nvSpPr>
        <p:spPr/>
        <p:txBody>
          <a:bodyPr/>
          <a:lstStyle/>
          <a:p>
            <a:fld id="{DF7858FF-EE53-4A31-BB0B-FEC53F32A52D}" type="datetimeFigureOut">
              <a:rPr lang="ru-RU" smtClean="0"/>
              <a:pPr/>
              <a:t>04.07.2018</a:t>
            </a:fld>
            <a:endParaRPr lang="ru-RU"/>
          </a:p>
        </p:txBody>
      </p:sp>
      <p:sp>
        <p:nvSpPr>
          <p:cNvPr id="5" name="ქვედა კოლონტიტულის ჩანაცვლების ველი 4"/>
          <p:cNvSpPr>
            <a:spLocks noGrp="1"/>
          </p:cNvSpPr>
          <p:nvPr>
            <p:ph type="ftr" sz="quarter" idx="11"/>
          </p:nvPr>
        </p:nvSpPr>
        <p:spPr/>
        <p:txBody>
          <a:bodyPr/>
          <a:lstStyle/>
          <a:p>
            <a:endParaRPr lang="ru-RU"/>
          </a:p>
        </p:txBody>
      </p:sp>
      <p:sp>
        <p:nvSpPr>
          <p:cNvPr id="6" name="სლაიდის რიცხვის ჩანაცვლების ველი 5"/>
          <p:cNvSpPr>
            <a:spLocks noGrp="1"/>
          </p:cNvSpPr>
          <p:nvPr>
            <p:ph type="sldNum" sz="quarter" idx="12"/>
          </p:nvPr>
        </p:nvSpPr>
        <p:spPr/>
        <p:txBody>
          <a:bodyPr/>
          <a:lstStyle/>
          <a:p>
            <a:fld id="{6F9C9B02-872D-44DC-89BB-56CF51C014A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სექციის ზედა კოლონტიტული">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722313" y="4406900"/>
            <a:ext cx="7772400" cy="1362075"/>
          </a:xfrm>
        </p:spPr>
        <p:txBody>
          <a:bodyPr anchor="t"/>
          <a:lstStyle>
            <a:lvl1pPr algn="l">
              <a:defRPr sz="4000" b="1" cap="all"/>
            </a:lvl1pPr>
          </a:lstStyle>
          <a:p>
            <a:r>
              <a:rPr lang="ka-GE"/>
              <a:t>დააწკაპ. მთ. სათაურის სტილის შეცვლისათვის</a:t>
            </a:r>
            <a:endParaRPr lang="en-US"/>
          </a:p>
        </p:txBody>
      </p:sp>
      <p:sp>
        <p:nvSpPr>
          <p:cNvPr id="3" name="ტექსტის ჩანაცვლების ველი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a:t>დააწკაპ. მთ. სათაურის სტილის შეცვლისათვის</a:t>
            </a:r>
          </a:p>
        </p:txBody>
      </p:sp>
      <p:sp>
        <p:nvSpPr>
          <p:cNvPr id="4" name="თარიღის ჩანაცვლების ველი 3"/>
          <p:cNvSpPr>
            <a:spLocks noGrp="1"/>
          </p:cNvSpPr>
          <p:nvPr>
            <p:ph type="dt" sz="half" idx="10"/>
          </p:nvPr>
        </p:nvSpPr>
        <p:spPr/>
        <p:txBody>
          <a:bodyPr/>
          <a:lstStyle/>
          <a:p>
            <a:fld id="{DF7858FF-EE53-4A31-BB0B-FEC53F32A52D}" type="datetimeFigureOut">
              <a:rPr lang="ru-RU" smtClean="0"/>
              <a:pPr/>
              <a:t>04.07.2018</a:t>
            </a:fld>
            <a:endParaRPr lang="ru-RU"/>
          </a:p>
        </p:txBody>
      </p:sp>
      <p:sp>
        <p:nvSpPr>
          <p:cNvPr id="5" name="ქვედა კოლონტიტულის ჩანაცვლების ველი 4"/>
          <p:cNvSpPr>
            <a:spLocks noGrp="1"/>
          </p:cNvSpPr>
          <p:nvPr>
            <p:ph type="ftr" sz="quarter" idx="11"/>
          </p:nvPr>
        </p:nvSpPr>
        <p:spPr/>
        <p:txBody>
          <a:bodyPr/>
          <a:lstStyle/>
          <a:p>
            <a:endParaRPr lang="ru-RU"/>
          </a:p>
        </p:txBody>
      </p:sp>
      <p:sp>
        <p:nvSpPr>
          <p:cNvPr id="6" name="სლაიდის რიცხვის ჩანაცვლების ველი 5"/>
          <p:cNvSpPr>
            <a:spLocks noGrp="1"/>
          </p:cNvSpPr>
          <p:nvPr>
            <p:ph type="sldNum" sz="quarter" idx="12"/>
          </p:nvPr>
        </p:nvSpPr>
        <p:spPr/>
        <p:txBody>
          <a:bodyPr/>
          <a:lstStyle/>
          <a:p>
            <a:fld id="{6F9C9B02-872D-44DC-89BB-56CF51C014A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ორი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a:t>დააწკაპ. მთ. სათაურის სტილის შეცვლისათვის</a:t>
            </a:r>
            <a:endParaRPr lang="en-US"/>
          </a:p>
        </p:txBody>
      </p:sp>
      <p:sp>
        <p:nvSpPr>
          <p:cNvPr id="3" name="შიგთავსის ჩანაცვლების ველი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4" name="შიგთავსის ჩანაცვლების ველი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5" name="თარიღის ჩანაცვლების ველი 4"/>
          <p:cNvSpPr>
            <a:spLocks noGrp="1"/>
          </p:cNvSpPr>
          <p:nvPr>
            <p:ph type="dt" sz="half" idx="10"/>
          </p:nvPr>
        </p:nvSpPr>
        <p:spPr/>
        <p:txBody>
          <a:bodyPr/>
          <a:lstStyle/>
          <a:p>
            <a:fld id="{DF7858FF-EE53-4A31-BB0B-FEC53F32A52D}" type="datetimeFigureOut">
              <a:rPr lang="ru-RU" smtClean="0"/>
              <a:pPr/>
              <a:t>04.07.2018</a:t>
            </a:fld>
            <a:endParaRPr lang="ru-RU"/>
          </a:p>
        </p:txBody>
      </p:sp>
      <p:sp>
        <p:nvSpPr>
          <p:cNvPr id="6" name="ქვედა კოლონტიტულის ჩანაცვლების ველი 5"/>
          <p:cNvSpPr>
            <a:spLocks noGrp="1"/>
          </p:cNvSpPr>
          <p:nvPr>
            <p:ph type="ftr" sz="quarter" idx="11"/>
          </p:nvPr>
        </p:nvSpPr>
        <p:spPr/>
        <p:txBody>
          <a:bodyPr/>
          <a:lstStyle/>
          <a:p>
            <a:endParaRPr lang="ru-RU"/>
          </a:p>
        </p:txBody>
      </p:sp>
      <p:sp>
        <p:nvSpPr>
          <p:cNvPr id="7" name="სლაიდის რიცხვის ჩანაცვლების ველი 6"/>
          <p:cNvSpPr>
            <a:spLocks noGrp="1"/>
          </p:cNvSpPr>
          <p:nvPr>
            <p:ph type="sldNum" sz="quarter" idx="12"/>
          </p:nvPr>
        </p:nvSpPr>
        <p:spPr/>
        <p:txBody>
          <a:bodyPr/>
          <a:lstStyle/>
          <a:p>
            <a:fld id="{6F9C9B02-872D-44DC-89BB-56CF51C014A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შედარება">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lvl1pPr>
              <a:defRPr/>
            </a:lvl1pPr>
          </a:lstStyle>
          <a:p>
            <a:r>
              <a:rPr lang="ka-GE"/>
              <a:t>დააწკაპ. მთ. სათაურის სტილის შეცვლისათვის</a:t>
            </a:r>
            <a:endParaRPr lang="en-US"/>
          </a:p>
        </p:txBody>
      </p:sp>
      <p:sp>
        <p:nvSpPr>
          <p:cNvPr id="3" name="ტექსტის ჩანაცვლების ველი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a:t>დააწკაპ. მთ. სათაურის სტილის შეცვლისათვის</a:t>
            </a:r>
          </a:p>
        </p:txBody>
      </p:sp>
      <p:sp>
        <p:nvSpPr>
          <p:cNvPr id="4" name="შიგთავსის ჩანაცვლების ველი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5" name="ტექსტის ჩანაცვლების ველი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a:t>დააწკაპ. მთ. სათაურის სტილის შეცვლისათვის</a:t>
            </a:r>
          </a:p>
        </p:txBody>
      </p:sp>
      <p:sp>
        <p:nvSpPr>
          <p:cNvPr id="6" name="შიგთავსის ჩანაცვლების ველი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7" name="თარიღის ჩანაცვლების ველი 6"/>
          <p:cNvSpPr>
            <a:spLocks noGrp="1"/>
          </p:cNvSpPr>
          <p:nvPr>
            <p:ph type="dt" sz="half" idx="10"/>
          </p:nvPr>
        </p:nvSpPr>
        <p:spPr/>
        <p:txBody>
          <a:bodyPr/>
          <a:lstStyle/>
          <a:p>
            <a:fld id="{DF7858FF-EE53-4A31-BB0B-FEC53F32A52D}" type="datetimeFigureOut">
              <a:rPr lang="ru-RU" smtClean="0"/>
              <a:pPr/>
              <a:t>04.07.2018</a:t>
            </a:fld>
            <a:endParaRPr lang="ru-RU"/>
          </a:p>
        </p:txBody>
      </p:sp>
      <p:sp>
        <p:nvSpPr>
          <p:cNvPr id="8" name="ქვედა კოლონტიტულის ჩანაცვლების ველი 7"/>
          <p:cNvSpPr>
            <a:spLocks noGrp="1"/>
          </p:cNvSpPr>
          <p:nvPr>
            <p:ph type="ftr" sz="quarter" idx="11"/>
          </p:nvPr>
        </p:nvSpPr>
        <p:spPr/>
        <p:txBody>
          <a:bodyPr/>
          <a:lstStyle/>
          <a:p>
            <a:endParaRPr lang="ru-RU"/>
          </a:p>
        </p:txBody>
      </p:sp>
      <p:sp>
        <p:nvSpPr>
          <p:cNvPr id="9" name="სლაიდის რიცხვის ჩანაცვლების ველი 8"/>
          <p:cNvSpPr>
            <a:spLocks noGrp="1"/>
          </p:cNvSpPr>
          <p:nvPr>
            <p:ph type="sldNum" sz="quarter" idx="12"/>
          </p:nvPr>
        </p:nvSpPr>
        <p:spPr/>
        <p:txBody>
          <a:bodyPr/>
          <a:lstStyle/>
          <a:p>
            <a:fld id="{6F9C9B02-872D-44DC-89BB-56CF51C014A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მხოლოდ სათაურ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a:t>დააწკაპ. მთ. სათაურის სტილის შეცვლისათვის</a:t>
            </a:r>
            <a:endParaRPr lang="en-US"/>
          </a:p>
        </p:txBody>
      </p:sp>
      <p:sp>
        <p:nvSpPr>
          <p:cNvPr id="3" name="თარიღის ჩანაცვლების ველი 2"/>
          <p:cNvSpPr>
            <a:spLocks noGrp="1"/>
          </p:cNvSpPr>
          <p:nvPr>
            <p:ph type="dt" sz="half" idx="10"/>
          </p:nvPr>
        </p:nvSpPr>
        <p:spPr/>
        <p:txBody>
          <a:bodyPr/>
          <a:lstStyle/>
          <a:p>
            <a:fld id="{DF7858FF-EE53-4A31-BB0B-FEC53F32A52D}" type="datetimeFigureOut">
              <a:rPr lang="ru-RU" smtClean="0"/>
              <a:pPr/>
              <a:t>04.07.2018</a:t>
            </a:fld>
            <a:endParaRPr lang="ru-RU"/>
          </a:p>
        </p:txBody>
      </p:sp>
      <p:sp>
        <p:nvSpPr>
          <p:cNvPr id="4" name="ქვედა კოლონტიტულის ჩანაცვლების ველი 3"/>
          <p:cNvSpPr>
            <a:spLocks noGrp="1"/>
          </p:cNvSpPr>
          <p:nvPr>
            <p:ph type="ftr" sz="quarter" idx="11"/>
          </p:nvPr>
        </p:nvSpPr>
        <p:spPr/>
        <p:txBody>
          <a:bodyPr/>
          <a:lstStyle/>
          <a:p>
            <a:endParaRPr lang="ru-RU"/>
          </a:p>
        </p:txBody>
      </p:sp>
      <p:sp>
        <p:nvSpPr>
          <p:cNvPr id="5" name="სლაიდის რიცხვის ჩანაცვლების ველი 4"/>
          <p:cNvSpPr>
            <a:spLocks noGrp="1"/>
          </p:cNvSpPr>
          <p:nvPr>
            <p:ph type="sldNum" sz="quarter" idx="12"/>
          </p:nvPr>
        </p:nvSpPr>
        <p:spPr/>
        <p:txBody>
          <a:bodyPr/>
          <a:lstStyle/>
          <a:p>
            <a:fld id="{6F9C9B02-872D-44DC-89BB-56CF51C014A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ცარიელი">
    <p:spTree>
      <p:nvGrpSpPr>
        <p:cNvPr id="1" name=""/>
        <p:cNvGrpSpPr/>
        <p:nvPr/>
      </p:nvGrpSpPr>
      <p:grpSpPr>
        <a:xfrm>
          <a:off x="0" y="0"/>
          <a:ext cx="0" cy="0"/>
          <a:chOff x="0" y="0"/>
          <a:chExt cx="0" cy="0"/>
        </a:xfrm>
      </p:grpSpPr>
      <p:sp>
        <p:nvSpPr>
          <p:cNvPr id="2" name="თარიღის ჩანაცვლების ველი 1"/>
          <p:cNvSpPr>
            <a:spLocks noGrp="1"/>
          </p:cNvSpPr>
          <p:nvPr>
            <p:ph type="dt" sz="half" idx="10"/>
          </p:nvPr>
        </p:nvSpPr>
        <p:spPr/>
        <p:txBody>
          <a:bodyPr/>
          <a:lstStyle/>
          <a:p>
            <a:fld id="{DF7858FF-EE53-4A31-BB0B-FEC53F32A52D}" type="datetimeFigureOut">
              <a:rPr lang="ru-RU" smtClean="0"/>
              <a:pPr/>
              <a:t>04.07.2018</a:t>
            </a:fld>
            <a:endParaRPr lang="ru-RU"/>
          </a:p>
        </p:txBody>
      </p:sp>
      <p:sp>
        <p:nvSpPr>
          <p:cNvPr id="3" name="ქვედა კოლონტიტულის ჩანაცვლების ველი 2"/>
          <p:cNvSpPr>
            <a:spLocks noGrp="1"/>
          </p:cNvSpPr>
          <p:nvPr>
            <p:ph type="ftr" sz="quarter" idx="11"/>
          </p:nvPr>
        </p:nvSpPr>
        <p:spPr/>
        <p:txBody>
          <a:bodyPr/>
          <a:lstStyle/>
          <a:p>
            <a:endParaRPr lang="ru-RU"/>
          </a:p>
        </p:txBody>
      </p:sp>
      <p:sp>
        <p:nvSpPr>
          <p:cNvPr id="4" name="სლაიდის რიცხვის ჩანაცვლების ველი 3"/>
          <p:cNvSpPr>
            <a:spLocks noGrp="1"/>
          </p:cNvSpPr>
          <p:nvPr>
            <p:ph type="sldNum" sz="quarter" idx="12"/>
          </p:nvPr>
        </p:nvSpPr>
        <p:spPr/>
        <p:txBody>
          <a:bodyPr/>
          <a:lstStyle/>
          <a:p>
            <a:fld id="{6F9C9B02-872D-44DC-89BB-56CF51C014A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შიგთავს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1" y="273050"/>
            <a:ext cx="3008313" cy="1162050"/>
          </a:xfrm>
        </p:spPr>
        <p:txBody>
          <a:bodyPr anchor="b"/>
          <a:lstStyle>
            <a:lvl1pPr algn="l">
              <a:defRPr sz="2000" b="1"/>
            </a:lvl1pPr>
          </a:lstStyle>
          <a:p>
            <a:r>
              <a:rPr lang="ka-GE"/>
              <a:t>დააწკაპ. მთ. სათაურის სტილის შეცვლისათვის</a:t>
            </a:r>
            <a:endParaRPr lang="en-US"/>
          </a:p>
        </p:txBody>
      </p:sp>
      <p:sp>
        <p:nvSpPr>
          <p:cNvPr id="3" name="შიგთავსის ჩანაცვლების ველი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4" name="ტექსტის ჩანაცვლების ველი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a:t>დააწკაპ. მთ. სათაურის სტილის შეცვლისათვის</a:t>
            </a:r>
          </a:p>
        </p:txBody>
      </p:sp>
      <p:sp>
        <p:nvSpPr>
          <p:cNvPr id="5" name="თარიღის ჩანაცვლების ველი 4"/>
          <p:cNvSpPr>
            <a:spLocks noGrp="1"/>
          </p:cNvSpPr>
          <p:nvPr>
            <p:ph type="dt" sz="half" idx="10"/>
          </p:nvPr>
        </p:nvSpPr>
        <p:spPr/>
        <p:txBody>
          <a:bodyPr/>
          <a:lstStyle/>
          <a:p>
            <a:fld id="{DF7858FF-EE53-4A31-BB0B-FEC53F32A52D}" type="datetimeFigureOut">
              <a:rPr lang="ru-RU" smtClean="0"/>
              <a:pPr/>
              <a:t>04.07.2018</a:t>
            </a:fld>
            <a:endParaRPr lang="ru-RU"/>
          </a:p>
        </p:txBody>
      </p:sp>
      <p:sp>
        <p:nvSpPr>
          <p:cNvPr id="6" name="ქვედა კოლონტიტულის ჩანაცვლების ველი 5"/>
          <p:cNvSpPr>
            <a:spLocks noGrp="1"/>
          </p:cNvSpPr>
          <p:nvPr>
            <p:ph type="ftr" sz="quarter" idx="11"/>
          </p:nvPr>
        </p:nvSpPr>
        <p:spPr/>
        <p:txBody>
          <a:bodyPr/>
          <a:lstStyle/>
          <a:p>
            <a:endParaRPr lang="ru-RU"/>
          </a:p>
        </p:txBody>
      </p:sp>
      <p:sp>
        <p:nvSpPr>
          <p:cNvPr id="7" name="სლაიდის რიცხვის ჩანაცვლების ველი 6"/>
          <p:cNvSpPr>
            <a:spLocks noGrp="1"/>
          </p:cNvSpPr>
          <p:nvPr>
            <p:ph type="sldNum" sz="quarter" idx="12"/>
          </p:nvPr>
        </p:nvSpPr>
        <p:spPr/>
        <p:txBody>
          <a:bodyPr/>
          <a:lstStyle/>
          <a:p>
            <a:fld id="{6F9C9B02-872D-44DC-89BB-56CF51C014A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სურათ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792288" y="4800601"/>
            <a:ext cx="5486400" cy="566738"/>
          </a:xfrm>
        </p:spPr>
        <p:txBody>
          <a:bodyPr anchor="b"/>
          <a:lstStyle>
            <a:lvl1pPr algn="l">
              <a:defRPr sz="2000" b="1"/>
            </a:lvl1pPr>
          </a:lstStyle>
          <a:p>
            <a:r>
              <a:rPr lang="ka-GE"/>
              <a:t>დააწკაპ. მთ. სათაურის სტილის შეცვლისათვის</a:t>
            </a:r>
            <a:endParaRPr lang="en-US"/>
          </a:p>
        </p:txBody>
      </p:sp>
      <p:sp>
        <p:nvSpPr>
          <p:cNvPr id="3" name="სურათის ჩანაცვლების ველი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ტექსტის ჩანაცვლების ველი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a:t>დააწკაპ. მთ. სათაურის სტილის შეცვლისათვის</a:t>
            </a:r>
          </a:p>
        </p:txBody>
      </p:sp>
      <p:sp>
        <p:nvSpPr>
          <p:cNvPr id="5" name="თარიღის ჩანაცვლების ველი 4"/>
          <p:cNvSpPr>
            <a:spLocks noGrp="1"/>
          </p:cNvSpPr>
          <p:nvPr>
            <p:ph type="dt" sz="half" idx="10"/>
          </p:nvPr>
        </p:nvSpPr>
        <p:spPr/>
        <p:txBody>
          <a:bodyPr/>
          <a:lstStyle/>
          <a:p>
            <a:fld id="{DF7858FF-EE53-4A31-BB0B-FEC53F32A52D}" type="datetimeFigureOut">
              <a:rPr lang="ru-RU" smtClean="0"/>
              <a:pPr/>
              <a:t>04.07.2018</a:t>
            </a:fld>
            <a:endParaRPr lang="ru-RU"/>
          </a:p>
        </p:txBody>
      </p:sp>
      <p:sp>
        <p:nvSpPr>
          <p:cNvPr id="6" name="ქვედა კოლონტიტულის ჩანაცვლების ველი 5"/>
          <p:cNvSpPr>
            <a:spLocks noGrp="1"/>
          </p:cNvSpPr>
          <p:nvPr>
            <p:ph type="ftr" sz="quarter" idx="11"/>
          </p:nvPr>
        </p:nvSpPr>
        <p:spPr/>
        <p:txBody>
          <a:bodyPr/>
          <a:lstStyle/>
          <a:p>
            <a:endParaRPr lang="ru-RU"/>
          </a:p>
        </p:txBody>
      </p:sp>
      <p:sp>
        <p:nvSpPr>
          <p:cNvPr id="7" name="სლაიდის რიცხვის ჩანაცვლების ველი 6"/>
          <p:cNvSpPr>
            <a:spLocks noGrp="1"/>
          </p:cNvSpPr>
          <p:nvPr>
            <p:ph type="sldNum" sz="quarter" idx="12"/>
          </p:nvPr>
        </p:nvSpPr>
        <p:spPr/>
        <p:txBody>
          <a:bodyPr/>
          <a:lstStyle/>
          <a:p>
            <a:fld id="{6F9C9B02-872D-44DC-89BB-56CF51C014A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სათაურის ჩანაცვლების ველი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a-GE"/>
              <a:t>დააწკაპ. მთ. სათაურის სტილის შეცვლისათვის</a:t>
            </a:r>
            <a:endParaRPr lang="en-US"/>
          </a:p>
        </p:txBody>
      </p:sp>
      <p:sp>
        <p:nvSpPr>
          <p:cNvPr id="3" name="ტექსტის ჩანაცვლების ველი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4" name="თარიღის ჩანაცვლების ველი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858FF-EE53-4A31-BB0B-FEC53F32A52D}" type="datetimeFigureOut">
              <a:rPr lang="ru-RU" smtClean="0"/>
              <a:pPr/>
              <a:t>04.07.2018</a:t>
            </a:fld>
            <a:endParaRPr lang="ru-RU"/>
          </a:p>
        </p:txBody>
      </p:sp>
      <p:sp>
        <p:nvSpPr>
          <p:cNvPr id="5" name="ქვედა კოლონტიტულის ჩანაცვლების ველი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სლაიდის რიცხვის ჩანაცვლების ველი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C9B02-872D-44DC-89BB-56CF51C014A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21644" y="2564904"/>
            <a:ext cx="8183880" cy="648072"/>
          </a:xfrm>
        </p:spPr>
        <p:txBody>
          <a:bodyPr>
            <a:normAutofit fontScale="90000"/>
          </a:bodyPr>
          <a:lstStyle/>
          <a:p>
            <a:pPr algn="ctr"/>
            <a:r>
              <a:rPr lang="ka-GE" sz="2000" dirty="0"/>
              <a:t>ბათუმის შოთა რუსთაველის სახელობის სახელმწიფო უნივერსიტეტი </a:t>
            </a:r>
            <a:endParaRPr lang="ru-RU" sz="2000" b="0" dirty="0">
              <a:solidFill>
                <a:schemeClr val="tx1"/>
              </a:solidFill>
              <a:effectLst/>
            </a:endParaRPr>
          </a:p>
        </p:txBody>
      </p:sp>
      <p:sp>
        <p:nvSpPr>
          <p:cNvPr id="7" name="TextBox 6"/>
          <p:cNvSpPr txBox="1"/>
          <p:nvPr/>
        </p:nvSpPr>
        <p:spPr>
          <a:xfrm>
            <a:off x="899593" y="3212976"/>
            <a:ext cx="7704856" cy="1600438"/>
          </a:xfrm>
          <a:prstGeom prst="rect">
            <a:avLst/>
          </a:prstGeom>
          <a:noFill/>
        </p:spPr>
        <p:txBody>
          <a:bodyPr wrap="square" rtlCol="0">
            <a:spAutoFit/>
          </a:bodyPr>
          <a:lstStyle/>
          <a:p>
            <a:pPr algn="ctr"/>
            <a:r>
              <a:rPr lang="ka-GE" sz="2000" dirty="0"/>
              <a:t>ტურიზმის ფაკულტეტი</a:t>
            </a:r>
            <a:endParaRPr lang="ru-RU" sz="2000" dirty="0"/>
          </a:p>
          <a:p>
            <a:pPr algn="ctr"/>
            <a:r>
              <a:rPr lang="ka-GE" sz="2000" dirty="0"/>
              <a:t>სემინარი თემაზე</a:t>
            </a:r>
            <a:r>
              <a:rPr lang="ru-RU" sz="2000" dirty="0"/>
              <a:t>:                                                         </a:t>
            </a:r>
            <a:endParaRPr lang="en-US" sz="2000" dirty="0"/>
          </a:p>
          <a:p>
            <a:pPr algn="ctr"/>
            <a:r>
              <a:rPr lang="en-US" sz="2000" dirty="0"/>
              <a:t>“</a:t>
            </a:r>
            <a:r>
              <a:rPr lang="ka-GE" sz="2000" dirty="0"/>
              <a:t>სატრანსპორტო ინფრასტრუქტურის გავლენა საერთაშორისო ტურიზმის განვიტარებაზე საქართველოში</a:t>
            </a:r>
            <a:r>
              <a:rPr lang="en-US" sz="2000" dirty="0"/>
              <a:t>”</a:t>
            </a:r>
            <a:endParaRPr lang="ka-GE" sz="2000" dirty="0"/>
          </a:p>
          <a:p>
            <a:pPr algn="ctr"/>
            <a:endParaRPr lang="ka-GE" dirty="0"/>
          </a:p>
        </p:txBody>
      </p:sp>
      <p:sp>
        <p:nvSpPr>
          <p:cNvPr id="9" name="TextBox 8"/>
          <p:cNvSpPr txBox="1"/>
          <p:nvPr/>
        </p:nvSpPr>
        <p:spPr>
          <a:xfrm>
            <a:off x="3203849" y="4813414"/>
            <a:ext cx="5400600" cy="707886"/>
          </a:xfrm>
          <a:prstGeom prst="rect">
            <a:avLst/>
          </a:prstGeom>
          <a:noFill/>
        </p:spPr>
        <p:txBody>
          <a:bodyPr wrap="square" rtlCol="0">
            <a:spAutoFit/>
          </a:bodyPr>
          <a:lstStyle/>
          <a:p>
            <a:r>
              <a:rPr lang="ru-RU" sz="2000" dirty="0"/>
              <a:t>                  </a:t>
            </a:r>
            <a:r>
              <a:rPr lang="ka-GE" sz="2000" dirty="0"/>
              <a:t>ავტორი</a:t>
            </a:r>
            <a:r>
              <a:rPr lang="ru-RU" sz="2000" dirty="0"/>
              <a:t>: </a:t>
            </a:r>
            <a:r>
              <a:rPr lang="ka-GE" sz="2000" dirty="0"/>
              <a:t>პროფესორი ანზორ დევაძე</a:t>
            </a:r>
            <a:endParaRPr lang="ru-RU" sz="2000" dirty="0"/>
          </a:p>
          <a:p>
            <a:r>
              <a:rPr lang="ru-RU" sz="2000" dirty="0"/>
              <a:t>                     </a:t>
            </a:r>
          </a:p>
        </p:txBody>
      </p:sp>
      <p:pic>
        <p:nvPicPr>
          <p:cNvPr id="3" name="სურათი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116632"/>
            <a:ext cx="3096344" cy="2376264"/>
          </a:xfrm>
          <a:prstGeom prst="rect">
            <a:avLst/>
          </a:prstGeom>
        </p:spPr>
      </p:pic>
    </p:spTree>
    <p:extLst>
      <p:ext uri="{BB962C8B-B14F-4D97-AF65-F5344CB8AC3E}">
        <p14:creationId xmlns:p14="http://schemas.microsoft.com/office/powerpoint/2010/main" val="2259138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B15BAEE-F3E5-4EEB-81F3-1071984D3FAB}"/>
              </a:ext>
            </a:extLst>
          </p:cNvPr>
          <p:cNvSpPr>
            <a:spLocks noGrp="1"/>
          </p:cNvSpPr>
          <p:nvPr>
            <p:ph idx="1"/>
          </p:nvPr>
        </p:nvSpPr>
        <p:spPr>
          <a:xfrm>
            <a:off x="395536" y="404665"/>
            <a:ext cx="8291264" cy="5721500"/>
          </a:xfrm>
        </p:spPr>
        <p:txBody>
          <a:bodyPr>
            <a:normAutofit/>
          </a:bodyPr>
          <a:lstStyle/>
          <a:p>
            <a:endParaRPr lang="ru-RU" sz="1800" dirty="0"/>
          </a:p>
          <a:p>
            <a:endParaRPr lang="ru-RU" sz="1800" dirty="0"/>
          </a:p>
          <a:p>
            <a:endParaRPr lang="ru-RU" sz="1800" dirty="0"/>
          </a:p>
          <a:p>
            <a:r>
              <a:rPr lang="ka-GE" sz="2000" dirty="0">
                <a:latin typeface="Times New Roman" panose="02020603050405020304" pitchFamily="18" charset="0"/>
                <a:cs typeface="Times New Roman" panose="02020603050405020304" pitchFamily="18" charset="0"/>
              </a:rPr>
              <a:t>2017 წლის იანვარ - სექტემბრის ჯამური მაჩვენებლების მიხედვით ტურიზმის კუთრმა წილმა საქართველოს მშპ-ში შეადგინა 7,0%, და გასული წლის ანალოგიურ პერიოლთან შედარებით ზრდამ შეადგინა +11,5%. </a:t>
            </a:r>
          </a:p>
          <a:p>
            <a:endParaRPr lang="ka-GE" sz="2000" dirty="0">
              <a:latin typeface="Times New Roman" panose="02020603050405020304" pitchFamily="18" charset="0"/>
              <a:cs typeface="Times New Roman" panose="02020603050405020304" pitchFamily="18" charset="0"/>
            </a:endParaRPr>
          </a:p>
          <a:p>
            <a:endParaRPr lang="ka-GE" sz="2000" dirty="0">
              <a:latin typeface="Times New Roman" panose="02020603050405020304" pitchFamily="18" charset="0"/>
              <a:cs typeface="Times New Roman" panose="02020603050405020304" pitchFamily="18" charset="0"/>
            </a:endParaRPr>
          </a:p>
          <a:p>
            <a:r>
              <a:rPr lang="ka-GE" sz="2000" dirty="0">
                <a:latin typeface="Times New Roman" panose="02020603050405020304" pitchFamily="18" charset="0"/>
                <a:cs typeface="Times New Roman" panose="02020603050405020304" pitchFamily="18" charset="0"/>
              </a:rPr>
              <a:t>საქართველოში ბოლო წლებში ადგილი აქვს საერთაშორისო ტურისტების რაოდენობისა და მათგან მიღებული შემოსავლების მკვეთრ ზრდას. 2017 წლისათვის საერთაშორისო ტურისტთა რაოდენობამ შეადგინა 6 350 825 კაცი (ზრდამ 2016 წლისათვის შეადგინა 18,9%). ასევე პირველად ტურიზმის ისტორიის მანძილზე შემოსავლებმა საერთაშორისო ტურიზმიდან გადააჭარბა 2 700,2 მლნ. აშშ. დოლარს. </a:t>
            </a:r>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03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C3D809-6F8F-48A3-9B80-F9B23BDA7A00}"/>
              </a:ext>
            </a:extLst>
          </p:cNvPr>
          <p:cNvSpPr>
            <a:spLocks noGrp="1"/>
          </p:cNvSpPr>
          <p:nvPr>
            <p:ph type="title"/>
          </p:nvPr>
        </p:nvSpPr>
        <p:spPr/>
        <p:txBody>
          <a:bodyPr>
            <a:normAutofit/>
          </a:bodyPr>
          <a:lstStyle/>
          <a:p>
            <a:pPr lvl="0" indent="180975" eaLnBrk="0" fontAlgn="base" hangingPunct="0">
              <a:spcAft>
                <a:spcPct val="0"/>
              </a:spcAft>
              <a:tabLst>
                <a:tab pos="269875" algn="l"/>
                <a:tab pos="630238" algn="l"/>
              </a:tabLst>
            </a:pPr>
            <a:r>
              <a:rPr lang="ka-GE" altLang="ru-RU" sz="2200" b="1" dirty="0">
                <a:latin typeface="Sylfaen" panose="010A0502050306030303" pitchFamily="18" charset="0"/>
                <a:ea typeface="Times New Roman" panose="02020603050405020304" pitchFamily="18" charset="0"/>
                <a:cs typeface="Times New Roman" panose="02020603050405020304" pitchFamily="18" charset="0"/>
              </a:rPr>
              <a:t>საერთაშორისო ტურისტების რაოდენობისა და შემოსავლების დინამიკა 2011-2017 წწ. </a:t>
            </a:r>
            <a:endParaRPr lang="ru-RU" dirty="0"/>
          </a:p>
        </p:txBody>
      </p:sp>
      <p:graphicFrame>
        <p:nvGraphicFramePr>
          <p:cNvPr id="4" name="Объект 3">
            <a:extLst>
              <a:ext uri="{FF2B5EF4-FFF2-40B4-BE49-F238E27FC236}">
                <a16:creationId xmlns:a16="http://schemas.microsoft.com/office/drawing/2014/main" id="{78690436-1361-4CE6-AFE0-0F5D0648EB3F}"/>
              </a:ext>
            </a:extLst>
          </p:cNvPr>
          <p:cNvGraphicFramePr>
            <a:graphicFrameLocks noGrp="1"/>
          </p:cNvGraphicFramePr>
          <p:nvPr>
            <p:ph idx="1"/>
            <p:extLst>
              <p:ext uri="{D42A27DB-BD31-4B8C-83A1-F6EECF244321}">
                <p14:modId xmlns:p14="http://schemas.microsoft.com/office/powerpoint/2010/main" val="3468425860"/>
              </p:ext>
            </p:extLst>
          </p:nvPr>
        </p:nvGraphicFramePr>
        <p:xfrm>
          <a:off x="755576" y="1340769"/>
          <a:ext cx="7931225" cy="3240691"/>
        </p:xfrm>
        <a:graphic>
          <a:graphicData uri="http://schemas.openxmlformats.org/drawingml/2006/table">
            <a:tbl>
              <a:tblPr firstRow="1" firstCol="1" bandRow="1">
                <a:tableStyleId>{5C22544A-7EE6-4342-B048-85BDC9FD1C3A}</a:tableStyleId>
              </a:tblPr>
              <a:tblGrid>
                <a:gridCol w="1702570">
                  <a:extLst>
                    <a:ext uri="{9D8B030D-6E8A-4147-A177-3AD203B41FA5}">
                      <a16:colId xmlns:a16="http://schemas.microsoft.com/office/drawing/2014/main" val="2846524224"/>
                    </a:ext>
                  </a:extLst>
                </a:gridCol>
                <a:gridCol w="889111">
                  <a:extLst>
                    <a:ext uri="{9D8B030D-6E8A-4147-A177-3AD203B41FA5}">
                      <a16:colId xmlns:a16="http://schemas.microsoft.com/office/drawing/2014/main" val="2449962332"/>
                    </a:ext>
                  </a:extLst>
                </a:gridCol>
                <a:gridCol w="889924">
                  <a:extLst>
                    <a:ext uri="{9D8B030D-6E8A-4147-A177-3AD203B41FA5}">
                      <a16:colId xmlns:a16="http://schemas.microsoft.com/office/drawing/2014/main" val="117217263"/>
                    </a:ext>
                  </a:extLst>
                </a:gridCol>
                <a:gridCol w="889924">
                  <a:extLst>
                    <a:ext uri="{9D8B030D-6E8A-4147-A177-3AD203B41FA5}">
                      <a16:colId xmlns:a16="http://schemas.microsoft.com/office/drawing/2014/main" val="1794000307"/>
                    </a:ext>
                  </a:extLst>
                </a:gridCol>
                <a:gridCol w="889924">
                  <a:extLst>
                    <a:ext uri="{9D8B030D-6E8A-4147-A177-3AD203B41FA5}">
                      <a16:colId xmlns:a16="http://schemas.microsoft.com/office/drawing/2014/main" val="3181526236"/>
                    </a:ext>
                  </a:extLst>
                </a:gridCol>
                <a:gridCol w="889924">
                  <a:extLst>
                    <a:ext uri="{9D8B030D-6E8A-4147-A177-3AD203B41FA5}">
                      <a16:colId xmlns:a16="http://schemas.microsoft.com/office/drawing/2014/main" val="362489079"/>
                    </a:ext>
                  </a:extLst>
                </a:gridCol>
                <a:gridCol w="889924">
                  <a:extLst>
                    <a:ext uri="{9D8B030D-6E8A-4147-A177-3AD203B41FA5}">
                      <a16:colId xmlns:a16="http://schemas.microsoft.com/office/drawing/2014/main" val="224070078"/>
                    </a:ext>
                  </a:extLst>
                </a:gridCol>
                <a:gridCol w="889924">
                  <a:extLst>
                    <a:ext uri="{9D8B030D-6E8A-4147-A177-3AD203B41FA5}">
                      <a16:colId xmlns:a16="http://schemas.microsoft.com/office/drawing/2014/main" val="1308645438"/>
                    </a:ext>
                  </a:extLst>
                </a:gridCol>
              </a:tblGrid>
              <a:tr h="450687">
                <a:tc rowSpan="2">
                  <a:txBody>
                    <a:bodyPr/>
                    <a:lstStyle/>
                    <a:p>
                      <a:pPr algn="ctr">
                        <a:lnSpc>
                          <a:spcPct val="107000"/>
                        </a:lnSpc>
                        <a:spcAft>
                          <a:spcPts val="0"/>
                        </a:spcAft>
                      </a:pPr>
                      <a:r>
                        <a:rPr lang="ka-GE" sz="2000" b="0" dirty="0">
                          <a:solidFill>
                            <a:srgbClr val="FF0000"/>
                          </a:solidFill>
                          <a:effectLst/>
                        </a:rPr>
                        <a:t>მაჩვენებელი</a:t>
                      </a:r>
                      <a:endParaRPr lang="ru-RU" sz="2000" b="0" dirty="0">
                        <a:solidFill>
                          <a:srgbClr val="FF0000"/>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tc gridSpan="7">
                  <a:txBody>
                    <a:bodyPr/>
                    <a:lstStyle/>
                    <a:p>
                      <a:pPr algn="ctr">
                        <a:lnSpc>
                          <a:spcPct val="107000"/>
                        </a:lnSpc>
                        <a:spcAft>
                          <a:spcPts val="0"/>
                        </a:spcAft>
                      </a:pPr>
                      <a:r>
                        <a:rPr lang="ka-GE" sz="2000" dirty="0">
                          <a:solidFill>
                            <a:srgbClr val="FF0000"/>
                          </a:solidFill>
                          <a:effectLst/>
                        </a:rPr>
                        <a:t>წლები</a:t>
                      </a:r>
                      <a:endParaRPr lang="ru-RU" sz="2000" dirty="0">
                        <a:solidFill>
                          <a:srgbClr val="FF0000"/>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10943176"/>
                  </a:ext>
                </a:extLst>
              </a:tr>
              <a:tr h="447682">
                <a:tc vMerge="1">
                  <a:txBody>
                    <a:bodyPr/>
                    <a:lstStyle/>
                    <a:p>
                      <a:endParaRPr lang="ru-RU"/>
                    </a:p>
                  </a:txBody>
                  <a:tcPr/>
                </a:tc>
                <a:tc>
                  <a:txBody>
                    <a:bodyPr/>
                    <a:lstStyle/>
                    <a:p>
                      <a:pPr algn="ctr">
                        <a:lnSpc>
                          <a:spcPct val="107000"/>
                        </a:lnSpc>
                        <a:spcAft>
                          <a:spcPts val="0"/>
                        </a:spcAft>
                      </a:pPr>
                      <a:r>
                        <a:rPr lang="ru-RU" sz="2000">
                          <a:effectLst/>
                        </a:rPr>
                        <a:t>2011</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2012</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2013</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2014</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2015</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2016</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2017</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4669647"/>
                  </a:ext>
                </a:extLst>
              </a:tr>
              <a:tr h="1373693">
                <a:tc>
                  <a:txBody>
                    <a:bodyPr/>
                    <a:lstStyle/>
                    <a:p>
                      <a:pPr algn="l">
                        <a:lnSpc>
                          <a:spcPct val="107000"/>
                        </a:lnSpc>
                        <a:spcAft>
                          <a:spcPts val="0"/>
                        </a:spcAft>
                      </a:pPr>
                      <a:r>
                        <a:rPr lang="ka-GE" sz="2000" b="0" dirty="0">
                          <a:solidFill>
                            <a:srgbClr val="FF0000"/>
                          </a:solidFill>
                          <a:effectLst/>
                        </a:rPr>
                        <a:t>საერთაშორისო შემოსვლები, ათ. კაცი</a:t>
                      </a:r>
                      <a:endParaRPr lang="ru-RU" sz="2000" b="0" dirty="0">
                        <a:solidFill>
                          <a:srgbClr val="FF0000"/>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000" dirty="0">
                        <a:effectLst/>
                      </a:endParaRPr>
                    </a:p>
                    <a:p>
                      <a:pPr algn="just">
                        <a:lnSpc>
                          <a:spcPct val="107000"/>
                        </a:lnSpc>
                        <a:spcAft>
                          <a:spcPts val="0"/>
                        </a:spcAft>
                      </a:pPr>
                      <a:r>
                        <a:rPr lang="ru-RU" sz="2000" dirty="0">
                          <a:effectLst/>
                        </a:rPr>
                        <a:t>2822,4</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000" dirty="0">
                        <a:effectLst/>
                      </a:endParaRPr>
                    </a:p>
                    <a:p>
                      <a:pPr algn="just">
                        <a:lnSpc>
                          <a:spcPct val="107000"/>
                        </a:lnSpc>
                        <a:spcAft>
                          <a:spcPts val="0"/>
                        </a:spcAft>
                      </a:pPr>
                      <a:r>
                        <a:rPr lang="ru-RU" sz="2000" dirty="0">
                          <a:effectLst/>
                        </a:rPr>
                        <a:t>4428,2</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000" dirty="0">
                        <a:effectLst/>
                      </a:endParaRPr>
                    </a:p>
                    <a:p>
                      <a:pPr algn="just">
                        <a:lnSpc>
                          <a:spcPct val="107000"/>
                        </a:lnSpc>
                        <a:spcAft>
                          <a:spcPts val="0"/>
                        </a:spcAft>
                      </a:pPr>
                      <a:r>
                        <a:rPr lang="ru-RU" sz="2000" dirty="0">
                          <a:effectLst/>
                        </a:rPr>
                        <a:t>5392,3</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000" dirty="0">
                        <a:effectLst/>
                      </a:endParaRPr>
                    </a:p>
                    <a:p>
                      <a:pPr algn="just">
                        <a:lnSpc>
                          <a:spcPct val="107000"/>
                        </a:lnSpc>
                        <a:spcAft>
                          <a:spcPts val="0"/>
                        </a:spcAft>
                      </a:pPr>
                      <a:r>
                        <a:rPr lang="ru-RU" sz="2000" dirty="0">
                          <a:effectLst/>
                        </a:rPr>
                        <a:t>5515,6</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000" dirty="0">
                        <a:effectLst/>
                      </a:endParaRPr>
                    </a:p>
                    <a:p>
                      <a:pPr algn="just">
                        <a:lnSpc>
                          <a:spcPct val="107000"/>
                        </a:lnSpc>
                        <a:spcAft>
                          <a:spcPts val="0"/>
                        </a:spcAft>
                      </a:pPr>
                      <a:r>
                        <a:rPr lang="ru-RU" sz="2000" dirty="0">
                          <a:effectLst/>
                        </a:rPr>
                        <a:t>5901,1</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000" dirty="0">
                        <a:effectLst/>
                      </a:endParaRPr>
                    </a:p>
                    <a:p>
                      <a:pPr algn="just">
                        <a:lnSpc>
                          <a:spcPct val="107000"/>
                        </a:lnSpc>
                        <a:spcAft>
                          <a:spcPts val="0"/>
                        </a:spcAft>
                      </a:pPr>
                      <a:r>
                        <a:rPr lang="ru-RU" sz="2000" dirty="0">
                          <a:effectLst/>
                        </a:rPr>
                        <a:t>6350,8</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000" dirty="0">
                        <a:effectLst/>
                      </a:endParaRPr>
                    </a:p>
                    <a:p>
                      <a:pPr algn="just">
                        <a:lnSpc>
                          <a:spcPct val="107000"/>
                        </a:lnSpc>
                        <a:spcAft>
                          <a:spcPts val="0"/>
                        </a:spcAft>
                      </a:pPr>
                      <a:r>
                        <a:rPr lang="ru-RU" sz="2000" dirty="0">
                          <a:effectLst/>
                        </a:rPr>
                        <a:t>7554,9</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5344275"/>
                  </a:ext>
                </a:extLst>
              </a:tr>
              <a:tr h="0">
                <a:tc>
                  <a:txBody>
                    <a:bodyPr/>
                    <a:lstStyle/>
                    <a:p>
                      <a:pPr algn="l">
                        <a:lnSpc>
                          <a:spcPct val="107000"/>
                        </a:lnSpc>
                        <a:spcAft>
                          <a:spcPts val="0"/>
                        </a:spcAft>
                      </a:pPr>
                      <a:r>
                        <a:rPr lang="ka-GE" sz="2000" b="0" dirty="0">
                          <a:solidFill>
                            <a:srgbClr val="FF0000"/>
                          </a:solidFill>
                          <a:effectLst/>
                        </a:rPr>
                        <a:t>შემოსავლები, მლნ. აშშ. დოლარი</a:t>
                      </a:r>
                      <a:endParaRPr lang="ru-RU" sz="2000" b="0" dirty="0">
                        <a:solidFill>
                          <a:srgbClr val="FF0000"/>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000" dirty="0">
                        <a:effectLst/>
                      </a:endParaRPr>
                    </a:p>
                    <a:p>
                      <a:pPr algn="just">
                        <a:lnSpc>
                          <a:spcPct val="107000"/>
                        </a:lnSpc>
                        <a:spcAft>
                          <a:spcPts val="0"/>
                        </a:spcAft>
                      </a:pPr>
                      <a:r>
                        <a:rPr lang="ru-RU" sz="2000" dirty="0">
                          <a:effectLst/>
                        </a:rPr>
                        <a:t>954,9</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000" dirty="0">
                        <a:effectLst/>
                      </a:endParaRPr>
                    </a:p>
                    <a:p>
                      <a:pPr algn="just">
                        <a:lnSpc>
                          <a:spcPct val="107000"/>
                        </a:lnSpc>
                        <a:spcAft>
                          <a:spcPts val="0"/>
                        </a:spcAft>
                      </a:pPr>
                      <a:r>
                        <a:rPr lang="ru-RU" sz="2000" dirty="0">
                          <a:effectLst/>
                        </a:rPr>
                        <a:t>1410,9</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000" dirty="0">
                        <a:effectLst/>
                      </a:endParaRPr>
                    </a:p>
                    <a:p>
                      <a:pPr algn="just">
                        <a:lnSpc>
                          <a:spcPct val="107000"/>
                        </a:lnSpc>
                        <a:spcAft>
                          <a:spcPts val="0"/>
                        </a:spcAft>
                      </a:pPr>
                      <a:r>
                        <a:rPr lang="ru-RU" sz="2000" dirty="0">
                          <a:effectLst/>
                        </a:rPr>
                        <a:t>1719,7</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000" dirty="0">
                        <a:effectLst/>
                      </a:endParaRPr>
                    </a:p>
                    <a:p>
                      <a:pPr algn="just">
                        <a:lnSpc>
                          <a:spcPct val="107000"/>
                        </a:lnSpc>
                        <a:spcAft>
                          <a:spcPts val="0"/>
                        </a:spcAft>
                      </a:pPr>
                      <a:r>
                        <a:rPr lang="ru-RU" sz="2000" dirty="0">
                          <a:effectLst/>
                        </a:rPr>
                        <a:t>1787,1</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000" dirty="0">
                        <a:effectLst/>
                      </a:endParaRPr>
                    </a:p>
                    <a:p>
                      <a:pPr algn="just">
                        <a:lnSpc>
                          <a:spcPct val="107000"/>
                        </a:lnSpc>
                        <a:spcAft>
                          <a:spcPts val="0"/>
                        </a:spcAft>
                      </a:pPr>
                      <a:r>
                        <a:rPr lang="ru-RU" sz="2000" dirty="0">
                          <a:effectLst/>
                        </a:rPr>
                        <a:t>1935,9</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000" dirty="0">
                        <a:effectLst/>
                      </a:endParaRPr>
                    </a:p>
                    <a:p>
                      <a:pPr algn="just">
                        <a:lnSpc>
                          <a:spcPct val="107000"/>
                        </a:lnSpc>
                        <a:spcAft>
                          <a:spcPts val="0"/>
                        </a:spcAft>
                      </a:pPr>
                      <a:r>
                        <a:rPr lang="ru-RU" sz="2000" dirty="0">
                          <a:effectLst/>
                        </a:rPr>
                        <a:t>2097,4</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000" dirty="0">
                        <a:effectLst/>
                      </a:endParaRPr>
                    </a:p>
                    <a:p>
                      <a:pPr algn="just">
                        <a:lnSpc>
                          <a:spcPct val="107000"/>
                        </a:lnSpc>
                        <a:spcAft>
                          <a:spcPts val="0"/>
                        </a:spcAft>
                      </a:pPr>
                      <a:r>
                        <a:rPr lang="ru-RU" sz="2000" dirty="0">
                          <a:effectLst/>
                        </a:rPr>
                        <a:t>27</a:t>
                      </a:r>
                      <a:r>
                        <a:rPr lang="ka-GE" sz="2000" dirty="0">
                          <a:effectLst/>
                        </a:rPr>
                        <a:t>5</a:t>
                      </a:r>
                      <a:r>
                        <a:rPr lang="ru-RU" sz="2000" dirty="0">
                          <a:effectLst/>
                        </a:rPr>
                        <a:t>0,2</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5625437"/>
                  </a:ext>
                </a:extLst>
              </a:tr>
            </a:tbl>
          </a:graphicData>
        </a:graphic>
      </p:graphicFrame>
    </p:spTree>
    <p:extLst>
      <p:ext uri="{BB962C8B-B14F-4D97-AF65-F5344CB8AC3E}">
        <p14:creationId xmlns:p14="http://schemas.microsoft.com/office/powerpoint/2010/main" val="4265263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D4F75EE4-F946-4377-B5B1-C2EE306FD2EB}"/>
              </a:ext>
            </a:extLst>
          </p:cNvPr>
          <p:cNvGraphicFramePr>
            <a:graphicFrameLocks noGrp="1"/>
          </p:cNvGraphicFramePr>
          <p:nvPr>
            <p:ph idx="1"/>
            <p:extLst>
              <p:ext uri="{D42A27DB-BD31-4B8C-83A1-F6EECF244321}">
                <p14:modId xmlns:p14="http://schemas.microsoft.com/office/powerpoint/2010/main" val="229235588"/>
              </p:ext>
            </p:extLst>
          </p:nvPr>
        </p:nvGraphicFramePr>
        <p:xfrm>
          <a:off x="467544" y="1268760"/>
          <a:ext cx="8136901" cy="4446398"/>
        </p:xfrm>
        <a:graphic>
          <a:graphicData uri="http://schemas.openxmlformats.org/drawingml/2006/table">
            <a:tbl>
              <a:tblPr firstRow="1" firstCol="1" bandRow="1">
                <a:tableStyleId>{5C22544A-7EE6-4342-B048-85BDC9FD1C3A}</a:tableStyleId>
              </a:tblPr>
              <a:tblGrid>
                <a:gridCol w="1728192">
                  <a:extLst>
                    <a:ext uri="{9D8B030D-6E8A-4147-A177-3AD203B41FA5}">
                      <a16:colId xmlns:a16="http://schemas.microsoft.com/office/drawing/2014/main" val="1057770041"/>
                    </a:ext>
                  </a:extLst>
                </a:gridCol>
                <a:gridCol w="1526062">
                  <a:extLst>
                    <a:ext uri="{9D8B030D-6E8A-4147-A177-3AD203B41FA5}">
                      <a16:colId xmlns:a16="http://schemas.microsoft.com/office/drawing/2014/main" val="1377474610"/>
                    </a:ext>
                  </a:extLst>
                </a:gridCol>
                <a:gridCol w="1627549">
                  <a:extLst>
                    <a:ext uri="{9D8B030D-6E8A-4147-A177-3AD203B41FA5}">
                      <a16:colId xmlns:a16="http://schemas.microsoft.com/office/drawing/2014/main" val="2265344792"/>
                    </a:ext>
                  </a:extLst>
                </a:gridCol>
                <a:gridCol w="1627549">
                  <a:extLst>
                    <a:ext uri="{9D8B030D-6E8A-4147-A177-3AD203B41FA5}">
                      <a16:colId xmlns:a16="http://schemas.microsoft.com/office/drawing/2014/main" val="3696444739"/>
                    </a:ext>
                  </a:extLst>
                </a:gridCol>
                <a:gridCol w="1627549">
                  <a:extLst>
                    <a:ext uri="{9D8B030D-6E8A-4147-A177-3AD203B41FA5}">
                      <a16:colId xmlns:a16="http://schemas.microsoft.com/office/drawing/2014/main" val="1062398686"/>
                    </a:ext>
                  </a:extLst>
                </a:gridCol>
              </a:tblGrid>
              <a:tr h="575751">
                <a:tc rowSpan="2">
                  <a:txBody>
                    <a:bodyPr/>
                    <a:lstStyle/>
                    <a:p>
                      <a:pPr algn="ctr">
                        <a:lnSpc>
                          <a:spcPct val="107000"/>
                        </a:lnSpc>
                        <a:spcAft>
                          <a:spcPts val="0"/>
                        </a:spcAft>
                      </a:pPr>
                      <a:r>
                        <a:rPr lang="ka-GE" sz="2000" dirty="0">
                          <a:solidFill>
                            <a:srgbClr val="FF0000"/>
                          </a:solidFill>
                          <a:effectLst/>
                        </a:rPr>
                        <a:t>ქვეყანა</a:t>
                      </a:r>
                      <a:endParaRPr lang="ru-RU" sz="2000" dirty="0">
                        <a:solidFill>
                          <a:srgbClr val="FF0000"/>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ka-GE" sz="2000" dirty="0">
                          <a:solidFill>
                            <a:srgbClr val="FF0000"/>
                          </a:solidFill>
                          <a:effectLst/>
                        </a:rPr>
                        <a:t>საერთაშორისო შემოსვლების რაოდენობა , ათ. კაცი </a:t>
                      </a:r>
                      <a:endParaRPr lang="ru-RU" sz="2000" dirty="0">
                        <a:solidFill>
                          <a:srgbClr val="FF0000"/>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hMerge="1">
                  <a:txBody>
                    <a:bodyPr/>
                    <a:lstStyle/>
                    <a:p>
                      <a:endParaRPr lang="ru-RU"/>
                    </a:p>
                  </a:txBody>
                  <a:tcPr/>
                </a:tc>
                <a:tc rowSpan="2">
                  <a:txBody>
                    <a:bodyPr/>
                    <a:lstStyle/>
                    <a:p>
                      <a:pPr algn="ctr">
                        <a:lnSpc>
                          <a:spcPct val="107000"/>
                        </a:lnSpc>
                        <a:spcAft>
                          <a:spcPts val="0"/>
                        </a:spcAft>
                      </a:pPr>
                      <a:r>
                        <a:rPr lang="ka-GE" sz="2000" dirty="0">
                          <a:solidFill>
                            <a:srgbClr val="FF0000"/>
                          </a:solidFill>
                          <a:effectLst/>
                        </a:rPr>
                        <a:t>ზრდა, ათ. კაცი</a:t>
                      </a:r>
                      <a:endParaRPr lang="ru-RU" sz="2000" dirty="0">
                        <a:solidFill>
                          <a:srgbClr val="FF0000"/>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ka-GE" sz="2000" dirty="0">
                          <a:solidFill>
                            <a:srgbClr val="FF0000"/>
                          </a:solidFill>
                          <a:effectLst/>
                        </a:rPr>
                        <a:t>მატება</a:t>
                      </a:r>
                      <a:endParaRPr lang="ru-RU" sz="2000" dirty="0">
                        <a:solidFill>
                          <a:srgbClr val="FF0000"/>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1192475"/>
                  </a:ext>
                </a:extLst>
              </a:tr>
              <a:tr h="283006">
                <a:tc vMerge="1">
                  <a:txBody>
                    <a:bodyPr/>
                    <a:lstStyle/>
                    <a:p>
                      <a:endParaRPr lang="ru-RU"/>
                    </a:p>
                  </a:txBody>
                  <a:tcPr/>
                </a:tc>
                <a:tc>
                  <a:txBody>
                    <a:bodyPr/>
                    <a:lstStyle/>
                    <a:p>
                      <a:pPr algn="ctr">
                        <a:lnSpc>
                          <a:spcPct val="107000"/>
                        </a:lnSpc>
                        <a:spcAft>
                          <a:spcPts val="0"/>
                        </a:spcAft>
                      </a:pPr>
                      <a:r>
                        <a:rPr lang="ru-RU" sz="2000">
                          <a:effectLst/>
                        </a:rPr>
                        <a:t>2015</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2016</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552358556"/>
                  </a:ext>
                </a:extLst>
              </a:tr>
              <a:tr h="283006">
                <a:tc>
                  <a:txBody>
                    <a:bodyPr/>
                    <a:lstStyle/>
                    <a:p>
                      <a:pPr algn="just">
                        <a:lnSpc>
                          <a:spcPct val="107000"/>
                        </a:lnSpc>
                        <a:spcAft>
                          <a:spcPts val="0"/>
                        </a:spcAft>
                      </a:pPr>
                      <a:r>
                        <a:rPr lang="ka-GE" sz="2000" dirty="0">
                          <a:solidFill>
                            <a:srgbClr val="C00000"/>
                          </a:solidFill>
                          <a:effectLst/>
                        </a:rPr>
                        <a:t>აზერბაიჯანი</a:t>
                      </a:r>
                      <a:endParaRPr lang="ru-RU" sz="2000" dirty="0">
                        <a:solidFill>
                          <a:srgbClr val="C00000"/>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1 393,257</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1 523,075</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129,818</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+9,3%</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113105"/>
                  </a:ext>
                </a:extLst>
              </a:tr>
              <a:tr h="283006">
                <a:tc>
                  <a:txBody>
                    <a:bodyPr/>
                    <a:lstStyle/>
                    <a:p>
                      <a:pPr algn="just">
                        <a:lnSpc>
                          <a:spcPct val="107000"/>
                        </a:lnSpc>
                        <a:spcAft>
                          <a:spcPts val="0"/>
                        </a:spcAft>
                      </a:pPr>
                      <a:r>
                        <a:rPr lang="ka-GE" sz="2000" dirty="0">
                          <a:solidFill>
                            <a:srgbClr val="C00000"/>
                          </a:solidFill>
                          <a:effectLst/>
                        </a:rPr>
                        <a:t>სომხეთი</a:t>
                      </a:r>
                      <a:endParaRPr lang="ru-RU" sz="2000" dirty="0">
                        <a:solidFill>
                          <a:srgbClr val="C00000"/>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1 468,888</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1 496,246</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27,358</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+1,9%</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1126000"/>
                  </a:ext>
                </a:extLst>
              </a:tr>
              <a:tr h="283006">
                <a:tc>
                  <a:txBody>
                    <a:bodyPr/>
                    <a:lstStyle/>
                    <a:p>
                      <a:pPr algn="just">
                        <a:lnSpc>
                          <a:spcPct val="107000"/>
                        </a:lnSpc>
                        <a:spcAft>
                          <a:spcPts val="0"/>
                        </a:spcAft>
                      </a:pPr>
                      <a:r>
                        <a:rPr lang="ka-GE" sz="2000" dirty="0">
                          <a:solidFill>
                            <a:srgbClr val="C00000"/>
                          </a:solidFill>
                          <a:effectLst/>
                        </a:rPr>
                        <a:t>თურქეთი</a:t>
                      </a:r>
                      <a:endParaRPr lang="ru-RU" sz="2000" dirty="0">
                        <a:solidFill>
                          <a:srgbClr val="C00000"/>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1 391,721</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1 254,089</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tabLst>
                          <a:tab pos="361950" algn="l"/>
                          <a:tab pos="542925" algn="ctr"/>
                        </a:tabLst>
                      </a:pPr>
                      <a:r>
                        <a:rPr lang="ru-RU" sz="2000">
                          <a:effectLst/>
                        </a:rPr>
                        <a:t>- 137,632</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-9,9%</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368571"/>
                  </a:ext>
                </a:extLst>
              </a:tr>
              <a:tr h="283006">
                <a:tc>
                  <a:txBody>
                    <a:bodyPr/>
                    <a:lstStyle/>
                    <a:p>
                      <a:pPr algn="just">
                        <a:lnSpc>
                          <a:spcPct val="107000"/>
                        </a:lnSpc>
                        <a:spcAft>
                          <a:spcPts val="0"/>
                        </a:spcAft>
                      </a:pPr>
                      <a:r>
                        <a:rPr lang="ka-GE" sz="2000" dirty="0">
                          <a:solidFill>
                            <a:srgbClr val="C00000"/>
                          </a:solidFill>
                          <a:effectLst/>
                        </a:rPr>
                        <a:t>რუსეთი</a:t>
                      </a:r>
                      <a:endParaRPr lang="ru-RU" sz="2000" dirty="0">
                        <a:solidFill>
                          <a:srgbClr val="C00000"/>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926,144</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1 037,564</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111,420</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+12,0%</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87488402"/>
                  </a:ext>
                </a:extLst>
              </a:tr>
              <a:tr h="283006">
                <a:tc>
                  <a:txBody>
                    <a:bodyPr/>
                    <a:lstStyle/>
                    <a:p>
                      <a:pPr algn="just">
                        <a:lnSpc>
                          <a:spcPct val="107000"/>
                        </a:lnSpc>
                        <a:spcAft>
                          <a:spcPts val="0"/>
                        </a:spcAft>
                      </a:pPr>
                      <a:r>
                        <a:rPr lang="ka-GE" sz="2000" dirty="0">
                          <a:solidFill>
                            <a:srgbClr val="C00000"/>
                          </a:solidFill>
                          <a:effectLst/>
                        </a:rPr>
                        <a:t>უკრაინა</a:t>
                      </a:r>
                      <a:endParaRPr lang="ru-RU" sz="2000" dirty="0">
                        <a:solidFill>
                          <a:srgbClr val="C00000"/>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141,734</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172,631</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30,897</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+21,8%</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9397548"/>
                  </a:ext>
                </a:extLst>
              </a:tr>
              <a:tr h="283006">
                <a:tc>
                  <a:txBody>
                    <a:bodyPr/>
                    <a:lstStyle/>
                    <a:p>
                      <a:pPr algn="just">
                        <a:lnSpc>
                          <a:spcPct val="107000"/>
                        </a:lnSpc>
                        <a:spcAft>
                          <a:spcPts val="0"/>
                        </a:spcAft>
                      </a:pPr>
                      <a:r>
                        <a:rPr lang="ka-GE" sz="2000" dirty="0">
                          <a:solidFill>
                            <a:srgbClr val="C00000"/>
                          </a:solidFill>
                          <a:effectLst/>
                        </a:rPr>
                        <a:t>ირანი</a:t>
                      </a:r>
                      <a:endParaRPr lang="ru-RU" sz="2000" dirty="0">
                        <a:solidFill>
                          <a:srgbClr val="C00000"/>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25,273</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147,915</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122,642</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+485,3%</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34954004"/>
                  </a:ext>
                </a:extLst>
              </a:tr>
              <a:tr h="283006">
                <a:tc>
                  <a:txBody>
                    <a:bodyPr/>
                    <a:lstStyle/>
                    <a:p>
                      <a:pPr algn="just">
                        <a:lnSpc>
                          <a:spcPct val="107000"/>
                        </a:lnSpc>
                        <a:spcAft>
                          <a:spcPts val="0"/>
                        </a:spcAft>
                      </a:pPr>
                      <a:r>
                        <a:rPr lang="ka-GE" sz="2000" dirty="0">
                          <a:solidFill>
                            <a:srgbClr val="C00000"/>
                          </a:solidFill>
                          <a:effectLst/>
                        </a:rPr>
                        <a:t>ისრაელი</a:t>
                      </a:r>
                      <a:endParaRPr lang="ru-RU" sz="2000" dirty="0">
                        <a:solidFill>
                          <a:srgbClr val="C00000"/>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59,487</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92,213</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32,726</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+55,0%</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06335649"/>
                  </a:ext>
                </a:extLst>
              </a:tr>
              <a:tr h="283006">
                <a:tc>
                  <a:txBody>
                    <a:bodyPr/>
                    <a:lstStyle/>
                    <a:p>
                      <a:pPr algn="just">
                        <a:lnSpc>
                          <a:spcPct val="107000"/>
                        </a:lnSpc>
                        <a:spcAft>
                          <a:spcPts val="0"/>
                        </a:spcAft>
                      </a:pPr>
                      <a:r>
                        <a:rPr lang="ka-GE" sz="2000" dirty="0">
                          <a:solidFill>
                            <a:srgbClr val="C00000"/>
                          </a:solidFill>
                          <a:effectLst/>
                        </a:rPr>
                        <a:t>ყაზახეთი</a:t>
                      </a:r>
                      <a:endParaRPr lang="ru-RU" sz="2000" dirty="0">
                        <a:solidFill>
                          <a:srgbClr val="C00000"/>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36,777</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48,809</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12,032</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+32,7%</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16776298"/>
                  </a:ext>
                </a:extLst>
              </a:tr>
              <a:tr h="283006">
                <a:tc>
                  <a:txBody>
                    <a:bodyPr/>
                    <a:lstStyle/>
                    <a:p>
                      <a:pPr algn="just">
                        <a:lnSpc>
                          <a:spcPct val="107000"/>
                        </a:lnSpc>
                        <a:spcAft>
                          <a:spcPts val="0"/>
                        </a:spcAft>
                      </a:pPr>
                      <a:r>
                        <a:rPr lang="ka-GE" sz="2000" dirty="0">
                          <a:solidFill>
                            <a:srgbClr val="C00000"/>
                          </a:solidFill>
                          <a:effectLst/>
                        </a:rPr>
                        <a:t>პოლონეთი</a:t>
                      </a:r>
                      <a:endParaRPr lang="ru-RU" sz="2000" dirty="0">
                        <a:solidFill>
                          <a:srgbClr val="C00000"/>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41,425</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44,388</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2,963</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+7,2%</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39239376"/>
                  </a:ext>
                </a:extLst>
              </a:tr>
              <a:tr h="283006">
                <a:tc>
                  <a:txBody>
                    <a:bodyPr/>
                    <a:lstStyle/>
                    <a:p>
                      <a:pPr algn="just">
                        <a:lnSpc>
                          <a:spcPct val="107000"/>
                        </a:lnSpc>
                        <a:spcAft>
                          <a:spcPts val="0"/>
                        </a:spcAft>
                      </a:pPr>
                      <a:r>
                        <a:rPr lang="ka-GE" sz="2000" dirty="0">
                          <a:solidFill>
                            <a:srgbClr val="C00000"/>
                          </a:solidFill>
                          <a:effectLst/>
                        </a:rPr>
                        <a:t>გერმანია</a:t>
                      </a:r>
                      <a:endParaRPr lang="ru-RU" sz="2000" dirty="0">
                        <a:solidFill>
                          <a:srgbClr val="C00000"/>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36,826</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40,889</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4,063</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+11,0%</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54991150"/>
                  </a:ext>
                </a:extLst>
              </a:tr>
            </a:tbl>
          </a:graphicData>
        </a:graphic>
      </p:graphicFrame>
      <p:sp>
        <p:nvSpPr>
          <p:cNvPr id="5" name="Rectangle 1">
            <a:extLst>
              <a:ext uri="{FF2B5EF4-FFF2-40B4-BE49-F238E27FC236}">
                <a16:creationId xmlns:a16="http://schemas.microsoft.com/office/drawing/2014/main" id="{81BF0221-F266-4AC9-AA68-83786AC93982}"/>
              </a:ext>
            </a:extLst>
          </p:cNvPr>
          <p:cNvSpPr>
            <a:spLocks noChangeArrowheads="1"/>
          </p:cNvSpPr>
          <p:nvPr/>
        </p:nvSpPr>
        <p:spPr bwMode="auto">
          <a:xfrm>
            <a:off x="1043608" y="220656"/>
            <a:ext cx="7272809"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1950" algn="l"/>
                <a:tab pos="542925" algn="ctr"/>
              </a:tabLst>
              <a:defRPr>
                <a:solidFill>
                  <a:schemeClr val="tx1"/>
                </a:solidFill>
                <a:latin typeface="Arial" panose="020B0604020202020204" pitchFamily="34" charset="0"/>
              </a:defRPr>
            </a:lvl1pPr>
            <a:lvl2pPr eaLnBrk="0" fontAlgn="base" hangingPunct="0">
              <a:spcBef>
                <a:spcPct val="0"/>
              </a:spcBef>
              <a:spcAft>
                <a:spcPct val="0"/>
              </a:spcAft>
              <a:tabLst>
                <a:tab pos="361950" algn="l"/>
                <a:tab pos="542925" algn="ctr"/>
              </a:tabLst>
              <a:defRPr>
                <a:solidFill>
                  <a:schemeClr val="tx1"/>
                </a:solidFill>
                <a:latin typeface="Arial" panose="020B0604020202020204" pitchFamily="34" charset="0"/>
              </a:defRPr>
            </a:lvl2pPr>
            <a:lvl3pPr eaLnBrk="0" fontAlgn="base" hangingPunct="0">
              <a:spcBef>
                <a:spcPct val="0"/>
              </a:spcBef>
              <a:spcAft>
                <a:spcPct val="0"/>
              </a:spcAft>
              <a:tabLst>
                <a:tab pos="361950" algn="l"/>
                <a:tab pos="542925" algn="ctr"/>
              </a:tabLst>
              <a:defRPr>
                <a:solidFill>
                  <a:schemeClr val="tx1"/>
                </a:solidFill>
                <a:latin typeface="Arial" panose="020B0604020202020204" pitchFamily="34" charset="0"/>
              </a:defRPr>
            </a:lvl3pPr>
            <a:lvl4pPr eaLnBrk="0" fontAlgn="base" hangingPunct="0">
              <a:spcBef>
                <a:spcPct val="0"/>
              </a:spcBef>
              <a:spcAft>
                <a:spcPct val="0"/>
              </a:spcAft>
              <a:tabLst>
                <a:tab pos="361950" algn="l"/>
                <a:tab pos="542925" algn="ctr"/>
              </a:tabLst>
              <a:defRPr>
                <a:solidFill>
                  <a:schemeClr val="tx1"/>
                </a:solidFill>
                <a:latin typeface="Arial" panose="020B0604020202020204" pitchFamily="34" charset="0"/>
              </a:defRPr>
            </a:lvl4pPr>
            <a:lvl5pPr eaLnBrk="0" fontAlgn="base" hangingPunct="0">
              <a:spcBef>
                <a:spcPct val="0"/>
              </a:spcBef>
              <a:spcAft>
                <a:spcPct val="0"/>
              </a:spcAft>
              <a:tabLst>
                <a:tab pos="361950" algn="l"/>
                <a:tab pos="542925" algn="ctr"/>
              </a:tabLst>
              <a:defRPr>
                <a:solidFill>
                  <a:schemeClr val="tx1"/>
                </a:solidFill>
                <a:latin typeface="Arial" panose="020B0604020202020204" pitchFamily="34" charset="0"/>
              </a:defRPr>
            </a:lvl5pPr>
            <a:lvl6pPr eaLnBrk="0" fontAlgn="base" hangingPunct="0">
              <a:spcBef>
                <a:spcPct val="0"/>
              </a:spcBef>
              <a:spcAft>
                <a:spcPct val="0"/>
              </a:spcAft>
              <a:tabLst>
                <a:tab pos="361950" algn="l"/>
                <a:tab pos="542925" algn="ctr"/>
              </a:tabLst>
              <a:defRPr>
                <a:solidFill>
                  <a:schemeClr val="tx1"/>
                </a:solidFill>
                <a:latin typeface="Arial" panose="020B0604020202020204" pitchFamily="34" charset="0"/>
              </a:defRPr>
            </a:lvl6pPr>
            <a:lvl7pPr eaLnBrk="0" fontAlgn="base" hangingPunct="0">
              <a:spcBef>
                <a:spcPct val="0"/>
              </a:spcBef>
              <a:spcAft>
                <a:spcPct val="0"/>
              </a:spcAft>
              <a:tabLst>
                <a:tab pos="361950" algn="l"/>
                <a:tab pos="542925" algn="ctr"/>
              </a:tabLst>
              <a:defRPr>
                <a:solidFill>
                  <a:schemeClr val="tx1"/>
                </a:solidFill>
                <a:latin typeface="Arial" panose="020B0604020202020204" pitchFamily="34" charset="0"/>
              </a:defRPr>
            </a:lvl7pPr>
            <a:lvl8pPr eaLnBrk="0" fontAlgn="base" hangingPunct="0">
              <a:spcBef>
                <a:spcPct val="0"/>
              </a:spcBef>
              <a:spcAft>
                <a:spcPct val="0"/>
              </a:spcAft>
              <a:tabLst>
                <a:tab pos="361950" algn="l"/>
                <a:tab pos="542925" algn="ctr"/>
              </a:tabLst>
              <a:defRPr>
                <a:solidFill>
                  <a:schemeClr val="tx1"/>
                </a:solidFill>
                <a:latin typeface="Arial" panose="020B0604020202020204" pitchFamily="34" charset="0"/>
              </a:defRPr>
            </a:lvl8pPr>
            <a:lvl9pPr eaLnBrk="0" fontAlgn="base" hangingPunct="0">
              <a:spcBef>
                <a:spcPct val="0"/>
              </a:spcBef>
              <a:spcAft>
                <a:spcPct val="0"/>
              </a:spcAft>
              <a:tabLst>
                <a:tab pos="361950" algn="l"/>
                <a:tab pos="542925"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61950" algn="l"/>
                <a:tab pos="542925" algn="ctr"/>
              </a:tabLst>
            </a:pPr>
            <a:r>
              <a:rPr kumimoji="0" lang="ka-GE" altLang="ru-RU" sz="2000" b="1" i="0" u="none" strike="noStrike" cap="none" normalizeH="0" baseline="0" dirty="0">
                <a:ln>
                  <a:noFill/>
                </a:ln>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პირველი 10 ქვეყანა საერთაშორისო ტურისტების შემოსვლის მხრივ</a:t>
            </a:r>
            <a:endParaRPr kumimoji="0" lang="ru-RU" altLang="ru-RU"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1950" algn="l"/>
                <a:tab pos="542925" algn="ctr"/>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070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FE7AF9-F747-4A6A-B77C-83FC3C62FF71}"/>
              </a:ext>
            </a:extLst>
          </p:cNvPr>
          <p:cNvSpPr>
            <a:spLocks noGrp="1"/>
          </p:cNvSpPr>
          <p:nvPr>
            <p:ph type="title"/>
          </p:nvPr>
        </p:nvSpPr>
        <p:spPr>
          <a:xfrm>
            <a:off x="457200" y="274638"/>
            <a:ext cx="8229600" cy="457199"/>
          </a:xfrm>
        </p:spPr>
        <p:txBody>
          <a:bodyPr>
            <a:noAutofit/>
          </a:bodyPr>
          <a:lstStyle/>
          <a:p>
            <a:r>
              <a:rPr lang="ka-GE" sz="1600" dirty="0">
                <a:latin typeface="Times New Roman" panose="02020603050405020304" pitchFamily="18" charset="0"/>
                <a:cs typeface="Times New Roman" panose="02020603050405020304" pitchFamily="18" charset="0"/>
              </a:rPr>
              <a:t>შსს-ს მონაცემებით, 2017 წელს საერთაშორისო ტურისტებმა საქართველოს სახელმწიფო ტრანსპორტი გადმოკვეთეს სხვადასხვა სახის ტრანსპორტით. </a:t>
            </a:r>
            <a:endParaRPr lang="ru-RU" sz="1600" dirty="0">
              <a:latin typeface="Times New Roman" panose="02020603050405020304" pitchFamily="18" charset="0"/>
              <a:cs typeface="Times New Roman" panose="02020603050405020304" pitchFamily="18" charset="0"/>
            </a:endParaRPr>
          </a:p>
        </p:txBody>
      </p:sp>
      <p:graphicFrame>
        <p:nvGraphicFramePr>
          <p:cNvPr id="4" name="Объект 3">
            <a:extLst>
              <a:ext uri="{FF2B5EF4-FFF2-40B4-BE49-F238E27FC236}">
                <a16:creationId xmlns:a16="http://schemas.microsoft.com/office/drawing/2014/main" id="{6020100A-686D-4010-A5D9-94B0AD32B407}"/>
              </a:ext>
            </a:extLst>
          </p:cNvPr>
          <p:cNvGraphicFramePr>
            <a:graphicFrameLocks noGrp="1"/>
          </p:cNvGraphicFramePr>
          <p:nvPr>
            <p:ph idx="1"/>
            <p:extLst>
              <p:ext uri="{D42A27DB-BD31-4B8C-83A1-F6EECF244321}">
                <p14:modId xmlns:p14="http://schemas.microsoft.com/office/powerpoint/2010/main" val="3602451236"/>
              </p:ext>
            </p:extLst>
          </p:nvPr>
        </p:nvGraphicFramePr>
        <p:xfrm>
          <a:off x="457200" y="836713"/>
          <a:ext cx="8229600" cy="3528391"/>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a:extLst>
              <a:ext uri="{FF2B5EF4-FFF2-40B4-BE49-F238E27FC236}">
                <a16:creationId xmlns:a16="http://schemas.microsoft.com/office/drawing/2014/main" id="{CE52F966-6870-4F44-B2F1-19467A3A0CEC}"/>
              </a:ext>
            </a:extLst>
          </p:cNvPr>
          <p:cNvSpPr/>
          <p:nvPr/>
        </p:nvSpPr>
        <p:spPr>
          <a:xfrm>
            <a:off x="179512" y="4509120"/>
            <a:ext cx="8856984" cy="2453429"/>
          </a:xfrm>
          <a:prstGeom prst="rect">
            <a:avLst/>
          </a:prstGeom>
        </p:spPr>
        <p:txBody>
          <a:bodyPr wrap="square">
            <a:spAutoFit/>
          </a:bodyPr>
          <a:lstStyle/>
          <a:p>
            <a:pPr algn="just">
              <a:lnSpc>
                <a:spcPct val="107000"/>
              </a:lnSpc>
              <a:spcAft>
                <a:spcPts val="0"/>
              </a:spcAft>
            </a:pPr>
            <a:r>
              <a:rPr lang="ka-GE" sz="1600" dirty="0">
                <a:latin typeface="Times New Roman" panose="02020603050405020304" pitchFamily="18" charset="0"/>
                <a:ea typeface="Calibri" panose="020F0502020204030204" pitchFamily="34" charset="0"/>
                <a:cs typeface="Times New Roman" panose="02020603050405020304" pitchFamily="18" charset="0"/>
              </a:rPr>
              <a:t>საერთაშორისო ტურისტების შემოსვლების ძალზედ დიდი რაოდენობა საავტომობილო ტრანსპორტით აიხსნება იმით, საერთაშორისო ტურისტთა უდიდესი ნაწილი არის მეზობელი ქვეყნებიდან: სომხეთიდან, აზერბაიჯანიდან, თურქეთიდან და ა.შ. , რომლებიც ტერიტორიული სიახლოვისა და გადაადგილების კომფორტიდან გამომდინარე უპირატესობას ანიჭებენ საავტომობილო ტრანსპორტს. რაც შეეხება სარკინიგზო და საავიაციო ტრანსპორტს, უნდა აღინიშნოს, რჯვ საქართველოს სარკინიგზო მიმოსვლა აქვს მ[ოლოდ სომხეთან და აზერბაიჯანთან, ხოლო საზღვაო სამგზავრო გადაზიდვები ხორციელდება მხოლოდ ბათუმის საზღვაო პორტიდან და ისის მხოლოდ სოჩისა და ოდესის მიმართულებით და ისიც მინიმალური რაოდენობით. კრუიზებზე საუბარიც ზედმეტია.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841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3E2FA9-F3D7-4437-8721-1F3F426AFDCD}"/>
              </a:ext>
            </a:extLst>
          </p:cNvPr>
          <p:cNvSpPr>
            <a:spLocks noGrp="1"/>
          </p:cNvSpPr>
          <p:nvPr>
            <p:ph type="title"/>
          </p:nvPr>
        </p:nvSpPr>
        <p:spPr>
          <a:xfrm>
            <a:off x="457200" y="274638"/>
            <a:ext cx="8229600" cy="1143000"/>
          </a:xfrm>
        </p:spPr>
        <p:txBody>
          <a:bodyPr>
            <a:normAutofit fontScale="90000"/>
          </a:bodyPr>
          <a:lstStyle/>
          <a:p>
            <a:br>
              <a:rPr lang="en-US" sz="2200" b="1" dirty="0"/>
            </a:br>
            <a:br>
              <a:rPr lang="en-US" sz="2200" b="1" dirty="0"/>
            </a:br>
            <a:br>
              <a:rPr lang="en-US" sz="2200" b="1" dirty="0"/>
            </a:br>
            <a:r>
              <a:rPr lang="ka-GE" sz="2200" b="1" dirty="0"/>
              <a:t>ფრენები საქართველოს აეროპორტებიდან და გადაყვანილი მგზავრების რაოდენობა 2012-2017 წწ. </a:t>
            </a:r>
            <a:r>
              <a:rPr lang="ru-RU" dirty="0"/>
              <a:t> </a:t>
            </a:r>
            <a:br>
              <a:rPr lang="ru-RU" dirty="0"/>
            </a:br>
            <a:endParaRPr lang="ru-RU" dirty="0"/>
          </a:p>
        </p:txBody>
      </p:sp>
      <p:graphicFrame>
        <p:nvGraphicFramePr>
          <p:cNvPr id="4" name="Объект 3">
            <a:extLst>
              <a:ext uri="{FF2B5EF4-FFF2-40B4-BE49-F238E27FC236}">
                <a16:creationId xmlns:a16="http://schemas.microsoft.com/office/drawing/2014/main" id="{CCAFBA99-5329-4C13-BB1B-3142672E9B44}"/>
              </a:ext>
            </a:extLst>
          </p:cNvPr>
          <p:cNvGraphicFramePr>
            <a:graphicFrameLocks noGrp="1"/>
          </p:cNvGraphicFramePr>
          <p:nvPr>
            <p:ph idx="1"/>
            <p:extLst>
              <p:ext uri="{D42A27DB-BD31-4B8C-83A1-F6EECF244321}">
                <p14:modId xmlns:p14="http://schemas.microsoft.com/office/powerpoint/2010/main" val="1126549614"/>
              </p:ext>
            </p:extLst>
          </p:nvPr>
        </p:nvGraphicFramePr>
        <p:xfrm>
          <a:off x="683568" y="1916832"/>
          <a:ext cx="7776865" cy="3600401"/>
        </p:xfrm>
        <a:graphic>
          <a:graphicData uri="http://schemas.openxmlformats.org/drawingml/2006/table">
            <a:tbl>
              <a:tblPr firstRow="1" firstCol="1" bandRow="1">
                <a:tableStyleId>{5C22544A-7EE6-4342-B048-85BDC9FD1C3A}</a:tableStyleId>
              </a:tblPr>
              <a:tblGrid>
                <a:gridCol w="2218795">
                  <a:extLst>
                    <a:ext uri="{9D8B030D-6E8A-4147-A177-3AD203B41FA5}">
                      <a16:colId xmlns:a16="http://schemas.microsoft.com/office/drawing/2014/main" val="2099837545"/>
                    </a:ext>
                  </a:extLst>
                </a:gridCol>
                <a:gridCol w="925685">
                  <a:extLst>
                    <a:ext uri="{9D8B030D-6E8A-4147-A177-3AD203B41FA5}">
                      <a16:colId xmlns:a16="http://schemas.microsoft.com/office/drawing/2014/main" val="1168763773"/>
                    </a:ext>
                  </a:extLst>
                </a:gridCol>
                <a:gridCol w="926477">
                  <a:extLst>
                    <a:ext uri="{9D8B030D-6E8A-4147-A177-3AD203B41FA5}">
                      <a16:colId xmlns:a16="http://schemas.microsoft.com/office/drawing/2014/main" val="641207951"/>
                    </a:ext>
                  </a:extLst>
                </a:gridCol>
                <a:gridCol w="926477">
                  <a:extLst>
                    <a:ext uri="{9D8B030D-6E8A-4147-A177-3AD203B41FA5}">
                      <a16:colId xmlns:a16="http://schemas.microsoft.com/office/drawing/2014/main" val="2035586557"/>
                    </a:ext>
                  </a:extLst>
                </a:gridCol>
                <a:gridCol w="926477">
                  <a:extLst>
                    <a:ext uri="{9D8B030D-6E8A-4147-A177-3AD203B41FA5}">
                      <a16:colId xmlns:a16="http://schemas.microsoft.com/office/drawing/2014/main" val="1258679728"/>
                    </a:ext>
                  </a:extLst>
                </a:gridCol>
                <a:gridCol w="926477">
                  <a:extLst>
                    <a:ext uri="{9D8B030D-6E8A-4147-A177-3AD203B41FA5}">
                      <a16:colId xmlns:a16="http://schemas.microsoft.com/office/drawing/2014/main" val="3729138845"/>
                    </a:ext>
                  </a:extLst>
                </a:gridCol>
                <a:gridCol w="926477">
                  <a:extLst>
                    <a:ext uri="{9D8B030D-6E8A-4147-A177-3AD203B41FA5}">
                      <a16:colId xmlns:a16="http://schemas.microsoft.com/office/drawing/2014/main" val="1788080729"/>
                    </a:ext>
                  </a:extLst>
                </a:gridCol>
              </a:tblGrid>
              <a:tr h="1355710">
                <a:tc>
                  <a:txBody>
                    <a:bodyPr/>
                    <a:lstStyle/>
                    <a:p>
                      <a:pPr algn="r">
                        <a:lnSpc>
                          <a:spcPct val="107000"/>
                        </a:lnSpc>
                        <a:spcAft>
                          <a:spcPts val="0"/>
                        </a:spcAft>
                      </a:pPr>
                      <a:r>
                        <a:rPr lang="ka-GE" sz="2000" dirty="0">
                          <a:solidFill>
                            <a:schemeClr val="bg1"/>
                          </a:solidFill>
                          <a:effectLst/>
                        </a:rPr>
                        <a:t>წლები</a:t>
                      </a:r>
                      <a:endParaRPr lang="ru-RU" sz="2000" dirty="0">
                        <a:solidFill>
                          <a:schemeClr val="bg1"/>
                        </a:solidFill>
                        <a:effectLst/>
                      </a:endParaRPr>
                    </a:p>
                    <a:p>
                      <a:pPr algn="just">
                        <a:lnSpc>
                          <a:spcPct val="107000"/>
                        </a:lnSpc>
                        <a:spcAft>
                          <a:spcPts val="0"/>
                        </a:spcAft>
                      </a:pPr>
                      <a:r>
                        <a:rPr lang="ru-RU" sz="2000" dirty="0">
                          <a:solidFill>
                            <a:schemeClr val="bg1"/>
                          </a:solidFill>
                          <a:effectLst/>
                        </a:rPr>
                        <a:t> </a:t>
                      </a:r>
                    </a:p>
                    <a:p>
                      <a:pPr algn="just">
                        <a:lnSpc>
                          <a:spcPct val="107000"/>
                        </a:lnSpc>
                        <a:spcAft>
                          <a:spcPts val="0"/>
                        </a:spcAft>
                      </a:pPr>
                      <a:r>
                        <a:rPr lang="ka-GE" sz="2000" dirty="0">
                          <a:solidFill>
                            <a:schemeClr val="bg1"/>
                          </a:solidFill>
                          <a:effectLst/>
                        </a:rPr>
                        <a:t>მაჩვენებელი</a:t>
                      </a:r>
                      <a:endParaRPr lang="ru-RU" sz="2000" dirty="0">
                        <a:solidFill>
                          <a:schemeClr val="bg1"/>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dirty="0">
                          <a:solidFill>
                            <a:schemeClr val="bg1"/>
                          </a:solidFill>
                          <a:effectLst/>
                        </a:rPr>
                        <a:t>2012</a:t>
                      </a:r>
                      <a:endParaRPr lang="ru-RU" sz="2000" dirty="0">
                        <a:solidFill>
                          <a:schemeClr val="bg1"/>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dirty="0">
                          <a:solidFill>
                            <a:schemeClr val="bg1"/>
                          </a:solidFill>
                          <a:effectLst/>
                        </a:rPr>
                        <a:t>2013</a:t>
                      </a:r>
                      <a:endParaRPr lang="ru-RU" sz="2000" dirty="0">
                        <a:solidFill>
                          <a:schemeClr val="bg1"/>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dirty="0">
                          <a:solidFill>
                            <a:schemeClr val="bg1"/>
                          </a:solidFill>
                          <a:effectLst/>
                        </a:rPr>
                        <a:t>2014</a:t>
                      </a:r>
                      <a:endParaRPr lang="ru-RU" sz="2000" dirty="0">
                        <a:solidFill>
                          <a:schemeClr val="bg1"/>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solidFill>
                            <a:schemeClr val="bg1"/>
                          </a:solidFill>
                          <a:effectLst/>
                        </a:rPr>
                        <a:t>2015</a:t>
                      </a:r>
                      <a:endParaRPr lang="ru-RU" sz="2000">
                        <a:solidFill>
                          <a:schemeClr val="bg1"/>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solidFill>
                            <a:schemeClr val="bg1"/>
                          </a:solidFill>
                          <a:effectLst/>
                        </a:rPr>
                        <a:t>2016</a:t>
                      </a:r>
                      <a:endParaRPr lang="ru-RU" sz="2000">
                        <a:solidFill>
                          <a:schemeClr val="bg1"/>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dirty="0">
                          <a:solidFill>
                            <a:schemeClr val="bg1"/>
                          </a:solidFill>
                          <a:effectLst/>
                        </a:rPr>
                        <a:t>2017</a:t>
                      </a:r>
                      <a:endParaRPr lang="ru-RU" sz="2000" dirty="0">
                        <a:solidFill>
                          <a:schemeClr val="bg1"/>
                        </a:solidFill>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9725837"/>
                  </a:ext>
                </a:extLst>
              </a:tr>
              <a:tr h="1120863">
                <a:tc>
                  <a:txBody>
                    <a:bodyPr/>
                    <a:lstStyle/>
                    <a:p>
                      <a:pPr>
                        <a:lnSpc>
                          <a:spcPct val="107000"/>
                        </a:lnSpc>
                        <a:spcAft>
                          <a:spcPts val="0"/>
                        </a:spcAft>
                      </a:pPr>
                      <a:r>
                        <a:rPr lang="ka-GE" sz="2000" dirty="0">
                          <a:effectLst/>
                        </a:rPr>
                        <a:t>რეისების რაოდეობა, ერთეული</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11856</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12653</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13076</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13667</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15318</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17159</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5541494"/>
                  </a:ext>
                </a:extLst>
              </a:tr>
              <a:tr h="1123828">
                <a:tc>
                  <a:txBody>
                    <a:bodyPr/>
                    <a:lstStyle/>
                    <a:p>
                      <a:pPr>
                        <a:lnSpc>
                          <a:spcPct val="107000"/>
                        </a:lnSpc>
                        <a:spcAft>
                          <a:spcPts val="0"/>
                        </a:spcAft>
                      </a:pPr>
                      <a:r>
                        <a:rPr lang="ka-GE" sz="2000" dirty="0">
                          <a:effectLst/>
                        </a:rPr>
                        <a:t>მგზავრთა რაოდენობა.      ათ. კაცი</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1400,7</a:t>
                      </a:r>
                      <a:endParaRPr lang="ru-RU" sz="20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1833,1</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2008,5</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2261,1</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2545,9</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2864,7</a:t>
                      </a:r>
                      <a:endParaRPr lang="ru-RU" sz="20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8023147"/>
                  </a:ext>
                </a:extLst>
              </a:tr>
            </a:tbl>
          </a:graphicData>
        </a:graphic>
      </p:graphicFrame>
    </p:spTree>
    <p:extLst>
      <p:ext uri="{BB962C8B-B14F-4D97-AF65-F5344CB8AC3E}">
        <p14:creationId xmlns:p14="http://schemas.microsoft.com/office/powerpoint/2010/main" val="4013464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8B6F3E30-87F9-4963-A3C5-3D639E50867C}"/>
              </a:ext>
            </a:extLst>
          </p:cNvPr>
          <p:cNvSpPr/>
          <p:nvPr/>
        </p:nvSpPr>
        <p:spPr>
          <a:xfrm>
            <a:off x="467544" y="260648"/>
            <a:ext cx="8208912" cy="5570756"/>
          </a:xfrm>
          <a:prstGeom prst="rect">
            <a:avLst/>
          </a:prstGeom>
        </p:spPr>
        <p:txBody>
          <a:bodyPr wrap="square">
            <a:spAutoFit/>
          </a:bodyPr>
          <a:lstStyle/>
          <a:p>
            <a:pPr algn="just">
              <a:spcAft>
                <a:spcPts val="0"/>
              </a:spcAft>
            </a:pPr>
            <a:r>
              <a:rPr lang="ka-GE" sz="2000" dirty="0">
                <a:latin typeface="Times New Roman" panose="02020603050405020304" pitchFamily="18" charset="0"/>
                <a:ea typeface="Times New Roman" panose="02020603050405020304" pitchFamily="18" charset="0"/>
              </a:rPr>
              <a:t>ტურისტულ პროდუქტში, განსაკუთრებით მის იმ ნაწილში, რომელსაც მომხმარებელი მოიხმარს არა ტურისტულ ცენტრში, არამედ მისკენ გზაში, ცენტრალური ადგილი ეჭირავს ტრანსპორტს. ტურიზმის განვითარების საკითხების კვლევის დროს განსაკუთრებით მნიშვნელოვანია მისი ურთიერთდამოკიდებულების ხარისხი სატრანსპორტო ინდუსტრიასთან. ტავის მხრივ, მოთხოვნილება ტურიზმში წარმოადგენს სატრანსპორტო ინდუსტრიის განვითარების მძლავრ სტიმულს. ტურიზმი მთლიანადაა დამოკიდებული ტრანსპორტზე, მის უსაფრთხოებაზე, სიჩქარესა და კომფორტზე. </a:t>
            </a:r>
          </a:p>
          <a:p>
            <a:pPr algn="just">
              <a:spcAft>
                <a:spcPts val="0"/>
              </a:spcAft>
            </a:pPr>
            <a:endParaRPr lang="ka-GE" sz="2000" dirty="0">
              <a:latin typeface="Times New Roman" panose="02020603050405020304" pitchFamily="18" charset="0"/>
              <a:ea typeface="Times New Roman" panose="02020603050405020304" pitchFamily="18" charset="0"/>
            </a:endParaRPr>
          </a:p>
          <a:p>
            <a:pPr algn="just">
              <a:spcAft>
                <a:spcPts val="0"/>
              </a:spcAft>
            </a:pPr>
            <a:endParaRPr lang="ka-GE" sz="2000" dirty="0">
              <a:latin typeface="Times New Roman" panose="02020603050405020304" pitchFamily="18" charset="0"/>
              <a:ea typeface="Times New Roman" panose="02020603050405020304" pitchFamily="18" charset="0"/>
            </a:endParaRPr>
          </a:p>
          <a:p>
            <a:pPr algn="just">
              <a:spcAft>
                <a:spcPts val="0"/>
              </a:spcAft>
            </a:pPr>
            <a:endParaRPr lang="ka-GE" sz="2000" dirty="0">
              <a:latin typeface="Times New Roman" panose="02020603050405020304" pitchFamily="18" charset="0"/>
              <a:ea typeface="Times New Roman" panose="02020603050405020304" pitchFamily="18" charset="0"/>
            </a:endParaRPr>
          </a:p>
          <a:p>
            <a:pPr algn="just">
              <a:spcAft>
                <a:spcPts val="0"/>
              </a:spcAft>
            </a:pPr>
            <a:r>
              <a:rPr lang="ka-GE" sz="2000" dirty="0">
                <a:latin typeface="Times New Roman" panose="02020603050405020304" pitchFamily="18" charset="0"/>
                <a:ea typeface="Times New Roman" panose="02020603050405020304" pitchFamily="18" charset="0"/>
              </a:rPr>
              <a:t>აქედან გამომდინარე, შეგვიძლია დავასკნათ, რომ ტურიზმის გადაქცევას მასობრივ მოვლენად, მოაქვს გარკვეული პრობლემები, რომლებიც დაკავშირებულნი არიან სატრანსპორტო მომსახურებასთან. </a:t>
            </a:r>
            <a:endParaRPr lang="en-US" sz="2000" dirty="0">
              <a:latin typeface="Times New Roman" panose="02020603050405020304" pitchFamily="18" charset="0"/>
              <a:ea typeface="Times New Roman" panose="02020603050405020304" pitchFamily="18" charset="0"/>
            </a:endParaRPr>
          </a:p>
          <a:p>
            <a:pPr algn="just">
              <a:spcAft>
                <a:spcPts val="0"/>
              </a:spcAft>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767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15FC0AC-7F89-4327-9442-E7DAD30F6EBC}"/>
              </a:ext>
            </a:extLst>
          </p:cNvPr>
          <p:cNvSpPr/>
          <p:nvPr/>
        </p:nvSpPr>
        <p:spPr>
          <a:xfrm>
            <a:off x="395536" y="620688"/>
            <a:ext cx="8280920" cy="4401205"/>
          </a:xfrm>
          <a:prstGeom prst="rect">
            <a:avLst/>
          </a:prstGeom>
        </p:spPr>
        <p:txBody>
          <a:bodyPr wrap="square">
            <a:spAutoFit/>
          </a:bodyPr>
          <a:lstStyle/>
          <a:p>
            <a:pPr algn="just">
              <a:spcAft>
                <a:spcPts val="0"/>
              </a:spcAft>
            </a:pPr>
            <a:r>
              <a:rPr lang="ka-GE" sz="2000" dirty="0">
                <a:latin typeface="Times New Roman" panose="02020603050405020304" pitchFamily="18" charset="0"/>
                <a:ea typeface="Times New Roman" panose="02020603050405020304" pitchFamily="18" charset="0"/>
              </a:rPr>
              <a:t>ტურიზმისა და ტრანსპორტის განვითარება  ურთიერთდაკავშირებული და ურთიერთდამოკიდებული პროცესია. ამავე დროს სამეცნიერო ლიტერატურაში ურთიერთკავშირების სისტემაში „ტურიზმი - ტრანსპორტი“ უპირატესობა ენიჭება ტრანსპორტს. </a:t>
            </a:r>
          </a:p>
          <a:p>
            <a:pPr algn="just">
              <a:spcAft>
                <a:spcPts val="0"/>
              </a:spcAft>
            </a:pPr>
            <a:endParaRPr lang="ka-GE" sz="2000" dirty="0">
              <a:latin typeface="Times New Roman" panose="02020603050405020304" pitchFamily="18" charset="0"/>
              <a:ea typeface="Times New Roman" panose="02020603050405020304" pitchFamily="18" charset="0"/>
            </a:endParaRPr>
          </a:p>
          <a:p>
            <a:pPr algn="just">
              <a:spcAft>
                <a:spcPts val="0"/>
              </a:spcAft>
            </a:pPr>
            <a:r>
              <a:rPr lang="ka-GE" sz="2000" dirty="0">
                <a:latin typeface="Times New Roman" panose="02020603050405020304" pitchFamily="18" charset="0"/>
                <a:ea typeface="Times New Roman" panose="02020603050405020304" pitchFamily="18" charset="0"/>
              </a:rPr>
              <a:t>ეს ბუნებრივი და ლოგიკურიცაა, ვინაიდან ტურიზმი შედარებით ახალი სოციალურ - ეკონომიკური მოვლენაა და მნიშვნელოვან წილად წარმოადგენს ტრანსპორტის განვითარების შედეგს. </a:t>
            </a:r>
          </a:p>
          <a:p>
            <a:pPr algn="just">
              <a:spcAft>
                <a:spcPts val="0"/>
              </a:spcAft>
            </a:pPr>
            <a:endParaRPr lang="ka-GE" sz="2000" dirty="0">
              <a:latin typeface="Times New Roman" panose="02020603050405020304" pitchFamily="18" charset="0"/>
              <a:ea typeface="Times New Roman" panose="02020603050405020304" pitchFamily="18" charset="0"/>
            </a:endParaRPr>
          </a:p>
          <a:p>
            <a:pPr algn="just">
              <a:spcAft>
                <a:spcPts val="0"/>
              </a:spcAft>
            </a:pPr>
            <a:r>
              <a:rPr lang="ka-GE" sz="2000" dirty="0">
                <a:latin typeface="Times New Roman" panose="02020603050405020304" pitchFamily="18" charset="0"/>
                <a:ea typeface="Times New Roman" panose="02020603050405020304" pitchFamily="18" charset="0"/>
              </a:rPr>
              <a:t>ამავე დროს, თუ გავითვალისწინებთ ტურიზმის ზრდის მასშტაბებს, მის განსაკუთრებულ მნიშვნელობას, ნათელი ხდება, რომ მნიშვნელოვანი ყურადრება უნდა მიექცეს დამოკიდებებულების უკუკავშირსაც სისტემაში „ტურიზმი - ტრანსპორტი“. </a:t>
            </a:r>
            <a:endParaRPr lang="ru-RU" sz="2000" dirty="0">
              <a:effectLst/>
            </a:endParaRPr>
          </a:p>
        </p:txBody>
      </p:sp>
    </p:spTree>
    <p:extLst>
      <p:ext uri="{BB962C8B-B14F-4D97-AF65-F5344CB8AC3E}">
        <p14:creationId xmlns:p14="http://schemas.microsoft.com/office/powerpoint/2010/main" val="4028553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Прямая со стрелкой 44"/>
          <p:cNvCxnSpPr>
            <a:cxnSpLocks/>
            <a:stCxn id="3" idx="2"/>
            <a:endCxn id="7" idx="0"/>
          </p:cNvCxnSpPr>
          <p:nvPr/>
        </p:nvCxnSpPr>
        <p:spPr>
          <a:xfrm flipH="1">
            <a:off x="2087724" y="3933056"/>
            <a:ext cx="2556284" cy="5760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cxnSpLocks/>
            <a:stCxn id="3" idx="2"/>
            <a:endCxn id="6" idx="0"/>
          </p:cNvCxnSpPr>
          <p:nvPr/>
        </p:nvCxnSpPr>
        <p:spPr>
          <a:xfrm>
            <a:off x="4644008" y="3933056"/>
            <a:ext cx="2329408"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cxnSpLocks/>
            <a:stCxn id="3" idx="0"/>
            <a:endCxn id="10" idx="2"/>
          </p:cNvCxnSpPr>
          <p:nvPr/>
        </p:nvCxnSpPr>
        <p:spPr>
          <a:xfrm flipV="1">
            <a:off x="4644008" y="1916494"/>
            <a:ext cx="2257400" cy="7924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cxnSpLocks/>
            <a:stCxn id="3" idx="0"/>
            <a:endCxn id="11" idx="2"/>
          </p:cNvCxnSpPr>
          <p:nvPr/>
        </p:nvCxnSpPr>
        <p:spPr>
          <a:xfrm flipH="1" flipV="1">
            <a:off x="2087724" y="1916832"/>
            <a:ext cx="2556284"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403648" y="2708920"/>
            <a:ext cx="6480720" cy="122413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0"/>
              </a:spcAft>
            </a:pPr>
            <a:r>
              <a:rPr lang="ka-GE" sz="1600" dirty="0">
                <a:solidFill>
                  <a:schemeClr val="tx1"/>
                </a:solidFill>
                <a:latin typeface="Sylfaen" panose="010A0502050306030303" pitchFamily="18" charset="0"/>
                <a:ea typeface="Times New Roman" panose="02020603050405020304" pitchFamily="18" charset="0"/>
                <a:cs typeface="Times New Roman" panose="02020603050405020304" pitchFamily="18" charset="0"/>
              </a:rPr>
              <a:t>სატრანსპორტო ორგანიზაციებბმა თავიანთ საქმიანობაში უნდა გაითვალისწინონ ისეთი ორგანიზებული ცვლილებები და მოთხოვნები, როგორებიცაა:</a:t>
            </a:r>
            <a:endParaRPr lang="ru-RU" sz="2000" dirty="0">
              <a:solidFill>
                <a:schemeClr val="tx1"/>
              </a:solidFill>
              <a:effectLst/>
              <a:latin typeface="Sylfaen" panose="010A0502050306030303" pitchFamily="18" charset="0"/>
              <a:ea typeface="Sylfaen" panose="010A0502050306030303" pitchFamily="18" charset="0"/>
              <a:cs typeface="Times New Roman" panose="02020603050405020304" pitchFamily="18" charset="0"/>
            </a:endParaRPr>
          </a:p>
        </p:txBody>
      </p:sp>
      <p:sp>
        <p:nvSpPr>
          <p:cNvPr id="6" name="Прямоугольник 5"/>
          <p:cNvSpPr/>
          <p:nvPr/>
        </p:nvSpPr>
        <p:spPr>
          <a:xfrm>
            <a:off x="5292080" y="4509120"/>
            <a:ext cx="3362672" cy="194421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prstClr val="black"/>
                </a:solidFill>
                <a:latin typeface="Sylfaen" panose="010A0502050306030303" pitchFamily="18" charset="0"/>
                <a:ea typeface="Times New Roman" panose="02020603050405020304" pitchFamily="18" charset="0"/>
                <a:cs typeface="Times New Roman" panose="02020603050405020304" pitchFamily="18" charset="0"/>
              </a:rPr>
              <a:t>სატრანსპორტო საწარმოების საქმიანობის გარდაქმნა ტურისტული ბაზრების მოთხოვნების შესაბამისად სეზონურობის გათვალისწინებით</a:t>
            </a:r>
            <a:endParaRPr lang="ru-RU" sz="1600" dirty="0">
              <a:solidFill>
                <a:schemeClr val="tx1"/>
              </a:solidFill>
            </a:endParaRPr>
          </a:p>
        </p:txBody>
      </p:sp>
      <p:sp>
        <p:nvSpPr>
          <p:cNvPr id="7" name="Прямоугольник 6"/>
          <p:cNvSpPr/>
          <p:nvPr/>
        </p:nvSpPr>
        <p:spPr>
          <a:xfrm>
            <a:off x="179512" y="4509121"/>
            <a:ext cx="3816424" cy="194421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latin typeface="Times New Roman" panose="02020603050405020304" pitchFamily="18" charset="0"/>
                <a:cs typeface="Times New Roman" panose="02020603050405020304" pitchFamily="18" charset="0"/>
              </a:rPr>
              <a:t>მჭიდრო კონტაქტების დამყარება სატრანსპორტო და ტურისტულ კომპანიებს შორის, მათი საქმიანობის კოორდინაცია</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148064" y="548680"/>
            <a:ext cx="3506688" cy="136781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a:p>
            <a:pPr algn="ctr"/>
            <a:r>
              <a:rPr lang="ka-GE" sz="1600" dirty="0">
                <a:solidFill>
                  <a:schemeClr val="tx1"/>
                </a:solidFill>
                <a:latin typeface="Times New Roman" panose="02020603050405020304" pitchFamily="18" charset="0"/>
                <a:cs typeface="Times New Roman" panose="02020603050405020304" pitchFamily="18" charset="0"/>
              </a:rPr>
              <a:t>ტურისტულ საწარმოში სპეციალიზირებული რგოლის შექმნა  მოძრავი შემადგენლობის საკუთარი პარკის სახით</a:t>
            </a:r>
            <a:r>
              <a:rPr lang="ru-RU" dirty="0" err="1"/>
              <a:t>азания</a:t>
            </a:r>
            <a:r>
              <a:rPr lang="ru-RU" dirty="0"/>
              <a:t> транспортных услуг туристам</a:t>
            </a:r>
            <a:endParaRPr lang="ru-RU" dirty="0">
              <a:solidFill>
                <a:schemeClr val="tx1"/>
              </a:solidFill>
            </a:endParaRPr>
          </a:p>
        </p:txBody>
      </p:sp>
      <p:sp>
        <p:nvSpPr>
          <p:cNvPr id="11" name="Прямоугольник 10"/>
          <p:cNvSpPr/>
          <p:nvPr/>
        </p:nvSpPr>
        <p:spPr>
          <a:xfrm>
            <a:off x="179512" y="548680"/>
            <a:ext cx="3816424" cy="136815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latin typeface="Sylfaen" panose="010A0502050306030303" pitchFamily="18" charset="0"/>
                <a:ea typeface="Times New Roman" panose="02020603050405020304" pitchFamily="18" charset="0"/>
                <a:cs typeface="Times New Roman" panose="02020603050405020304" pitchFamily="18" charset="0"/>
              </a:rPr>
              <a:t>სატრანსპორტო და ტურისტული ორგანიზაციების ინტეგრაციის განხორციელება</a:t>
            </a:r>
            <a:endParaRPr lang="ru-RU" sz="1600" dirty="0">
              <a:solidFill>
                <a:schemeClr val="tx1"/>
              </a:solidFill>
            </a:endParaRPr>
          </a:p>
        </p:txBody>
      </p:sp>
    </p:spTree>
    <p:extLst>
      <p:ext uri="{BB962C8B-B14F-4D97-AF65-F5344CB8AC3E}">
        <p14:creationId xmlns:p14="http://schemas.microsoft.com/office/powerpoint/2010/main" val="2602695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C2E8978-177F-474C-9F42-1E65EA10E4F7}"/>
              </a:ext>
            </a:extLst>
          </p:cNvPr>
          <p:cNvSpPr/>
          <p:nvPr/>
        </p:nvSpPr>
        <p:spPr>
          <a:xfrm>
            <a:off x="251520" y="188641"/>
            <a:ext cx="8568952" cy="5999656"/>
          </a:xfrm>
          <a:prstGeom prst="rect">
            <a:avLst/>
          </a:prstGeom>
        </p:spPr>
        <p:txBody>
          <a:bodyPr wrap="square">
            <a:spAutoFit/>
          </a:bodyPr>
          <a:lstStyle/>
          <a:p>
            <a:pPr algn="just">
              <a:lnSpc>
                <a:spcPct val="107000"/>
              </a:lnSpc>
              <a:spcAft>
                <a:spcPts val="0"/>
              </a:spcAft>
            </a:pPr>
            <a:r>
              <a:rPr lang="ka-GE" dirty="0">
                <a:latin typeface="Times New Roman" panose="02020603050405020304" pitchFamily="18" charset="0"/>
                <a:ea typeface="Times New Roman" panose="02020603050405020304" pitchFamily="18" charset="0"/>
                <a:cs typeface="Times New Roman" panose="02020603050405020304" pitchFamily="18" charset="0"/>
              </a:rPr>
              <a:t>ტურისტების მოთხოვნილებების უფრო სრულად დაკმაყოფილების მზნით მიზანშეწონილად მიგვაჩნია საავტომობილო ტრანსპორტის დეპარტამენტმა რკინიგზისა და საავიაციო დეპარტამენტებთან ერთად მიიღოს გადაწყვეტილება ერთიანი სერვის-ცენტრის ქსელის ან საკოორდინაციო საბჭოს შექმნის შესახებ. ნახსენები დეპარტამენტების გაერთიანება ერთიან სერვის - ცენტრებში და მათ შორის შესაბამისი კომუნიკაციების დამყარება საშუალებას მოგვცემს შევქმნათ სხვადასხვა სახის ტურისტული პროდუქტი შემდეგი ფორმულებით: „მატარებელი + ავტობუსი + ...“, „მატარებელი + ავტობუსი +ექსკურსია“, „თვითმფრინავი = ავტობუსი = დასასვენებელი სახლი“, „თვითმფრინავი + ავტობუსი + სამთო-სათხილამურო კურორტი“, და ა.შ.</a:t>
            </a:r>
          </a:p>
          <a:p>
            <a:pPr algn="just">
              <a:lnSpc>
                <a:spcPct val="107000"/>
              </a:lnSpc>
              <a:spcAft>
                <a:spcPts val="0"/>
              </a:spcAft>
            </a:pPr>
            <a:endParaRPr lang="ka-GE"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ka-GE"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ka-GE"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0"/>
              </a:spcAft>
            </a:pPr>
            <a:r>
              <a:rPr lang="ka-GE" dirty="0">
                <a:latin typeface="Times New Roman" panose="02020603050405020304" pitchFamily="18" charset="0"/>
                <a:ea typeface="Times New Roman" panose="02020603050405020304" pitchFamily="18" charset="0"/>
                <a:cs typeface="Times New Roman" panose="02020603050405020304" pitchFamily="18" charset="0"/>
              </a:rPr>
              <a:t>პერსპექტივასი ასეთი სტრუქტურული ერთეულის შექმნამ ტურისტებს შეუძლია გაუწიონ მომსახურების მთელი კომპლექსი სხვადასხვა სახის ტრანსპორტით მოგზაურობის დროს. აღნიშნული ტავიდან ააცილებს კლიენტებს ხელშეკრულებების გაფორმების აუცილებლობას, მარშრუტების დაგეგმვას, სატრანსპორტო საშუალებების დაქირავებას, კვების საკითხებს  და ა.შ.</a:t>
            </a:r>
          </a:p>
          <a:p>
            <a:pPr algn="just">
              <a:lnSpc>
                <a:spcPct val="107000"/>
              </a:lnSpc>
              <a:spcAft>
                <a:spcPts val="0"/>
              </a:spcAft>
            </a:pP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362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C16A645-18C1-445B-8CAF-6AD56E654456}"/>
              </a:ext>
            </a:extLst>
          </p:cNvPr>
          <p:cNvSpPr/>
          <p:nvPr/>
        </p:nvSpPr>
        <p:spPr>
          <a:xfrm>
            <a:off x="323528" y="332656"/>
            <a:ext cx="8496944" cy="5693610"/>
          </a:xfrm>
          <a:prstGeom prst="rect">
            <a:avLst/>
          </a:prstGeom>
        </p:spPr>
        <p:txBody>
          <a:bodyPr wrap="square">
            <a:spAutoFit/>
          </a:bodyPr>
          <a:lstStyle/>
          <a:p>
            <a:pPr lvl="0" algn="just">
              <a:lnSpc>
                <a:spcPct val="107000"/>
              </a:lnSpc>
              <a:spcAft>
                <a:spcPts val="800"/>
              </a:spcAft>
            </a:pPr>
            <a:r>
              <a:rPr lang="ka-GE" b="1" dirty="0">
                <a:latin typeface="Sylfaen" panose="010A0502050306030303" pitchFamily="18" charset="0"/>
                <a:ea typeface="Calibri" panose="020F0502020204030204" pitchFamily="34" charset="0"/>
                <a:cs typeface="Times New Roman" panose="02020603050405020304" pitchFamily="18" charset="0"/>
              </a:rPr>
              <a:t>3. ტურისტების სატრანსპორტო მომსახურების გაუმჯობესების მიმართულებები</a:t>
            </a:r>
          </a:p>
          <a:p>
            <a:pPr lvl="0" algn="just">
              <a:lnSpc>
                <a:spcPct val="107000"/>
              </a:lnSpc>
              <a:spcAft>
                <a:spcPts val="800"/>
              </a:spcAft>
            </a:pPr>
            <a:r>
              <a:rPr lang="ka-GE" sz="1400" dirty="0">
                <a:effectLst/>
                <a:latin typeface="Sylfaen" panose="010A0502050306030303" pitchFamily="18" charset="0"/>
                <a:ea typeface="Calibri" panose="020F0502020204030204" pitchFamily="34" charset="0"/>
                <a:cs typeface="Times New Roman" panose="02020603050405020304" pitchFamily="18" charset="0"/>
              </a:rPr>
              <a:t>	</a:t>
            </a:r>
            <a:r>
              <a:rPr lang="ka-GE" sz="1600" dirty="0">
                <a:effectLst/>
                <a:latin typeface="Sylfaen" panose="010A0502050306030303" pitchFamily="18" charset="0"/>
                <a:ea typeface="Calibri" panose="020F0502020204030204" pitchFamily="34" charset="0"/>
                <a:cs typeface="Times New Roman" panose="02020603050405020304" pitchFamily="18" charset="0"/>
              </a:rPr>
              <a:t>უნდა აღინიშნოს, რომ ტურისტული მომსახურების ჯამურ დანახარჯებში სატრანსპორტო ხარჯები შეადგენენ დაახლოებით 40-50%. ფასების ასეთი შეფარდება ტურისტულ ფირმებს </a:t>
            </a:r>
            <a:r>
              <a:rPr lang="ka-GE" sz="1600" dirty="0">
                <a:latin typeface="Sylfaen" panose="010A0502050306030303" pitchFamily="18" charset="0"/>
                <a:ea typeface="Calibri" panose="020F0502020204030204" pitchFamily="34" charset="0"/>
                <a:cs typeface="Times New Roman" panose="02020603050405020304" pitchFamily="18" charset="0"/>
              </a:rPr>
              <a:t>ტურისტული მომსახურების პაკეტის რეალიზაციის დროს </a:t>
            </a:r>
            <a:r>
              <a:rPr lang="ka-GE" sz="1600" dirty="0">
                <a:effectLst/>
                <a:latin typeface="Sylfaen" panose="010A0502050306030303" pitchFamily="18" charset="0"/>
                <a:ea typeface="Calibri" panose="020F0502020204030204" pitchFamily="34" charset="0"/>
                <a:cs typeface="Times New Roman" panose="02020603050405020304" pitchFamily="18" charset="0"/>
              </a:rPr>
              <a:t>არ აძლევს საშუალებას გაატარონ მოქნილი საფასო პოლიტიკა და წინა პლანზე გამოდის კონკურენტული ბრძოლის არაფასობრივი ხერხები, რომლებიც ითვალისწინებენ კლიენტების მოზიდვას მომსახურების ხარისხის ამაღლებით. </a:t>
            </a:r>
          </a:p>
          <a:p>
            <a:pPr lvl="0" algn="just">
              <a:lnSpc>
                <a:spcPct val="107000"/>
              </a:lnSpc>
              <a:spcAft>
                <a:spcPts val="800"/>
              </a:spcAft>
            </a:pPr>
            <a:r>
              <a:rPr lang="ka-GE" sz="1600" dirty="0">
                <a:latin typeface="Sylfaen" panose="010A0502050306030303" pitchFamily="18" charset="0"/>
                <a:ea typeface="Calibri" panose="020F0502020204030204" pitchFamily="34" charset="0"/>
                <a:cs typeface="Times New Roman" panose="02020603050405020304" pitchFamily="18" charset="0"/>
              </a:rPr>
              <a:t>საქართველოს კურორტები ლოკალიზებულია ცალკეულ რეგიონებში, რომლებსაც გააჩნიათ ღირებული კლიმატური და ბალნეოლოგიური რესურსები.  საკურორტო მეურნეობა გახდა ქალაქწარმომქმნელი ფაქტორი და მის ბაზაზე წარმოიქმნა ისეთი საკურორტო ქალაქები, როგორებიცაა გაგრა, ბორჯომი, წყალტუბო და სხვა. </a:t>
            </a:r>
          </a:p>
          <a:p>
            <a:pPr lvl="0" algn="just">
              <a:lnSpc>
                <a:spcPct val="107000"/>
              </a:lnSpc>
              <a:spcAft>
                <a:spcPts val="800"/>
              </a:spcAft>
            </a:pPr>
            <a:r>
              <a:rPr lang="ka-GE" sz="1600" dirty="0">
                <a:effectLst/>
                <a:latin typeface="Sylfaen" panose="010A0502050306030303" pitchFamily="18" charset="0"/>
                <a:ea typeface="Calibri" panose="020F0502020204030204" pitchFamily="34" charset="0"/>
                <a:cs typeface="Times New Roman" panose="02020603050405020304" pitchFamily="18" charset="0"/>
              </a:rPr>
              <a:t>საქართველოს საკურორტო ქალაქები ხშირ შემთხვევაში განლაგებული არიან ქვეყნის მსხვილი სატრანსპორტო კვანძებიდან მოშორებით (თბილისი, ქუთაისი, სამტრედია, ბათუმი). აღნიშნული სატრანსპორტო კვანძებიდან ტრანზიტული ტურისტების გამგზავრება თავიანთ საკურორტო ქალაქებში დროის დიდ დანაკარგებთანაა დაკავშირებული,  სასურველია აღნიშნულ სატრანსპორტო კვანძებში დაინერგოს მგზავრების მომსახურების ერთიანი ტექნოლოგია, პირდაპირი შერეული გადაზიდვები,  შეთანხმდეს სხვსდასხვა სახის სამგზავრო ტრანსპორტის მოძრაობის გრაფიკები, რაც მნიშვნელოვნად გაზრდის მათი სატრანსპორტო მომსახურების ხარისხს და შეამცირებს მგზავრობაზე დახარჯული დროის დანაკარგებს.</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795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524DA9-7EA4-4AE2-A46F-993257FC24F4}"/>
              </a:ext>
            </a:extLst>
          </p:cNvPr>
          <p:cNvSpPr>
            <a:spLocks noGrp="1"/>
          </p:cNvSpPr>
          <p:nvPr>
            <p:ph type="title"/>
          </p:nvPr>
        </p:nvSpPr>
        <p:spPr/>
        <p:txBody>
          <a:bodyPr>
            <a:normAutofit fontScale="90000"/>
          </a:bodyPr>
          <a:lstStyle/>
          <a:p>
            <a:br>
              <a:rPr lang="ka-GE" sz="2700" b="1" dirty="0"/>
            </a:br>
            <a:br>
              <a:rPr lang="ka-GE" sz="2700" b="1" dirty="0"/>
            </a:br>
            <a:br>
              <a:rPr lang="ka-GE" sz="2700" b="1" dirty="0"/>
            </a:br>
            <a:r>
              <a:rPr lang="ka-GE" sz="2000" b="1" dirty="0"/>
              <a:t>სატრანსპორტო ინფრასტრუქტურის გავლენა საერთაშორისო ტურიზმის განვითარებაზე</a:t>
            </a:r>
            <a:br>
              <a:rPr lang="ru-RU" sz="2000" dirty="0"/>
            </a:br>
            <a:br>
              <a:rPr lang="ru-RU" sz="2000" dirty="0"/>
            </a:br>
            <a:endParaRPr lang="ru-RU" sz="2000" dirty="0"/>
          </a:p>
        </p:txBody>
      </p:sp>
      <p:sp>
        <p:nvSpPr>
          <p:cNvPr id="3" name="Объект 2">
            <a:extLst>
              <a:ext uri="{FF2B5EF4-FFF2-40B4-BE49-F238E27FC236}">
                <a16:creationId xmlns:a16="http://schemas.microsoft.com/office/drawing/2014/main" id="{87B9ABAF-B890-44B6-B27B-195410090030}"/>
              </a:ext>
            </a:extLst>
          </p:cNvPr>
          <p:cNvSpPr>
            <a:spLocks noGrp="1"/>
          </p:cNvSpPr>
          <p:nvPr>
            <p:ph idx="1"/>
          </p:nvPr>
        </p:nvSpPr>
        <p:spPr/>
        <p:txBody>
          <a:bodyPr>
            <a:normAutofit/>
          </a:bodyPr>
          <a:lstStyle/>
          <a:p>
            <a:pPr marL="0" lvl="0" indent="0">
              <a:buNone/>
            </a:pPr>
            <a:r>
              <a:rPr lang="ka-GE" sz="1900" b="1" dirty="0"/>
              <a:t>1. სატრანსპორტო ინფრასტრუქტურის  წარმოშობის მოკლე ისტორია</a:t>
            </a:r>
            <a:endParaRPr lang="ru-RU" sz="1900" dirty="0"/>
          </a:p>
          <a:p>
            <a:pPr marL="457200" lvl="1" indent="0">
              <a:buNone/>
            </a:pPr>
            <a:r>
              <a:rPr lang="ka-GE" sz="1900" b="1" dirty="0"/>
              <a:t>1.1. ზოგადი მიმოხილვა</a:t>
            </a:r>
            <a:endParaRPr lang="ru-RU" sz="1900" dirty="0"/>
          </a:p>
          <a:p>
            <a:pPr marL="457200" lvl="1" indent="0">
              <a:buNone/>
            </a:pPr>
            <a:r>
              <a:rPr lang="ka-GE" sz="1900" b="1" dirty="0"/>
              <a:t>1.2. საზღვაო ტრანსპორტი</a:t>
            </a:r>
            <a:endParaRPr lang="ru-RU" sz="1900" dirty="0"/>
          </a:p>
          <a:p>
            <a:pPr marL="457200" lvl="1" indent="0">
              <a:buNone/>
            </a:pPr>
            <a:r>
              <a:rPr lang="ka-GE" sz="1900" b="1" dirty="0"/>
              <a:t>1.3. საავტომობილო ტრანსპორტი</a:t>
            </a:r>
            <a:endParaRPr lang="ru-RU" sz="1900" dirty="0"/>
          </a:p>
          <a:p>
            <a:pPr marL="457200" lvl="1" indent="0">
              <a:buNone/>
            </a:pPr>
            <a:r>
              <a:rPr lang="ka-GE" sz="1900" b="1" dirty="0"/>
              <a:t>1.4. სარკინიგზო ტრანსპორტი</a:t>
            </a:r>
            <a:endParaRPr lang="ru-RU" sz="1900" dirty="0"/>
          </a:p>
          <a:p>
            <a:pPr marL="457200" lvl="1" indent="0">
              <a:buNone/>
            </a:pPr>
            <a:r>
              <a:rPr lang="ka-GE" sz="1900" b="1" dirty="0"/>
              <a:t>1.5. საჰაერო ტრანსპორტი</a:t>
            </a:r>
            <a:endParaRPr lang="ru-RU" sz="1900" dirty="0"/>
          </a:p>
          <a:p>
            <a:pPr marL="457200" lvl="1" indent="0">
              <a:buNone/>
            </a:pPr>
            <a:r>
              <a:rPr lang="ka-GE" sz="1900" b="1" dirty="0"/>
              <a:t>1.6. სახმელეთო და საზღვაო გზები</a:t>
            </a:r>
            <a:endParaRPr lang="ru-RU" sz="1900" dirty="0"/>
          </a:p>
          <a:p>
            <a:pPr marL="0" lvl="0" indent="0">
              <a:buNone/>
            </a:pPr>
            <a:r>
              <a:rPr lang="ka-GE" sz="1900" b="1" dirty="0"/>
              <a:t>2. ტრანსპორტის როლი საერთაშორისო ტურისტულ გადაზიდვებში</a:t>
            </a:r>
            <a:endParaRPr lang="ru-RU" sz="1900" dirty="0"/>
          </a:p>
          <a:p>
            <a:pPr marL="0" lvl="0" indent="0">
              <a:buNone/>
            </a:pPr>
            <a:r>
              <a:rPr lang="ka-GE" sz="1900" b="1" dirty="0"/>
              <a:t>3. ტურისტების სატრანსპორტო მომსახურების გაუმჯობესების მიმართულებები</a:t>
            </a:r>
            <a:endParaRPr lang="ru-RU" sz="1900" dirty="0"/>
          </a:p>
          <a:p>
            <a:endParaRPr lang="ru-RU" dirty="0"/>
          </a:p>
        </p:txBody>
      </p:sp>
    </p:spTree>
    <p:extLst>
      <p:ext uri="{BB962C8B-B14F-4D97-AF65-F5344CB8AC3E}">
        <p14:creationId xmlns:p14="http://schemas.microsoft.com/office/powerpoint/2010/main" val="218573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46B593-463A-406C-92B2-7D49F6BEC7BC}"/>
              </a:ext>
            </a:extLst>
          </p:cNvPr>
          <p:cNvSpPr>
            <a:spLocks noGrp="1"/>
          </p:cNvSpPr>
          <p:nvPr>
            <p:ph type="title"/>
          </p:nvPr>
        </p:nvSpPr>
        <p:spPr/>
        <p:txBody>
          <a:bodyPr>
            <a:normAutofit fontScale="90000"/>
          </a:bodyPr>
          <a:lstStyle/>
          <a:p>
            <a:br>
              <a:rPr lang="ka-GE" sz="2000" dirty="0">
                <a:effectLst>
                  <a:outerShdw blurRad="38100" dist="38100" dir="2700000" algn="tl">
                    <a:srgbClr val="000000">
                      <a:alpha val="43000"/>
                    </a:srgbClr>
                  </a:outerShdw>
                </a:effectLst>
                <a:latin typeface="Acad Nusx Geo" panose="020B0500000000000000" pitchFamily="34" charset="0"/>
              </a:rPr>
            </a:br>
            <a:br>
              <a:rPr lang="ka-GE" sz="2000" dirty="0">
                <a:effectLst>
                  <a:outerShdw blurRad="38100" dist="38100" dir="2700000" algn="tl">
                    <a:srgbClr val="000000">
                      <a:alpha val="43000"/>
                    </a:srgbClr>
                  </a:outerShdw>
                </a:effectLst>
                <a:latin typeface="Acad Nusx Geo" panose="020B0500000000000000" pitchFamily="34" charset="0"/>
              </a:rPr>
            </a:br>
            <a:r>
              <a:rPr lang="en-US" sz="2000" dirty="0" err="1">
                <a:effectLst>
                  <a:outerShdw blurRad="38100" dist="38100" dir="2700000" algn="tl">
                    <a:srgbClr val="000000">
                      <a:alpha val="43000"/>
                    </a:srgbClr>
                  </a:outerShdw>
                </a:effectLst>
                <a:latin typeface="Acad Nusx Geo" panose="020B0500000000000000" pitchFamily="34" charset="0"/>
              </a:rPr>
              <a:t>transportis</a:t>
            </a:r>
            <a:r>
              <a:rPr lang="en-US" sz="2000" dirty="0">
                <a:effectLst>
                  <a:outerShdw blurRad="38100" dist="38100" dir="2700000" algn="tl">
                    <a:srgbClr val="000000">
                      <a:alpha val="43000"/>
                    </a:srgbClr>
                  </a:outerShdw>
                </a:effectLst>
                <a:latin typeface="Acad Nusx Geo" panose="020B0500000000000000" pitchFamily="34" charset="0"/>
              </a:rPr>
              <a:t> </a:t>
            </a:r>
            <a:r>
              <a:rPr lang="en-US" sz="2000" dirty="0" err="1">
                <a:effectLst>
                  <a:outerShdw blurRad="38100" dist="38100" dir="2700000" algn="tl">
                    <a:srgbClr val="000000">
                      <a:alpha val="43000"/>
                    </a:srgbClr>
                  </a:outerShdw>
                </a:effectLst>
                <a:latin typeface="Acad Nusx Geo" panose="020B0500000000000000" pitchFamily="34" charset="0"/>
              </a:rPr>
              <a:t>warmoSobis</a:t>
            </a:r>
            <a:r>
              <a:rPr lang="en-US" sz="2000" dirty="0">
                <a:effectLst>
                  <a:outerShdw blurRad="38100" dist="38100" dir="2700000" algn="tl">
                    <a:srgbClr val="000000">
                      <a:alpha val="43000"/>
                    </a:srgbClr>
                  </a:outerShdw>
                </a:effectLst>
                <a:latin typeface="Acad Nusx Geo" panose="020B0500000000000000" pitchFamily="34" charset="0"/>
              </a:rPr>
              <a:t> da </a:t>
            </a:r>
            <a:r>
              <a:rPr lang="en-US" sz="2000" dirty="0" err="1">
                <a:effectLst>
                  <a:outerShdw blurRad="38100" dist="38100" dir="2700000" algn="tl">
                    <a:srgbClr val="000000">
                      <a:alpha val="43000"/>
                    </a:srgbClr>
                  </a:outerShdw>
                </a:effectLst>
                <a:latin typeface="Acad Nusx Geo" panose="020B0500000000000000" pitchFamily="34" charset="0"/>
              </a:rPr>
              <a:t>ganviTarebis</a:t>
            </a:r>
            <a:r>
              <a:rPr lang="en-US" sz="2000" dirty="0">
                <a:effectLst>
                  <a:outerShdw blurRad="38100" dist="38100" dir="2700000" algn="tl">
                    <a:srgbClr val="000000">
                      <a:alpha val="43000"/>
                    </a:srgbClr>
                  </a:outerShdw>
                </a:effectLst>
                <a:latin typeface="Acad Nusx Geo" panose="020B0500000000000000" pitchFamily="34" charset="0"/>
              </a:rPr>
              <a:t> </a:t>
            </a:r>
            <a:r>
              <a:rPr lang="en-US" sz="2000" dirty="0" err="1">
                <a:effectLst>
                  <a:outerShdw blurRad="38100" dist="38100" dir="2700000" algn="tl">
                    <a:srgbClr val="000000">
                      <a:alpha val="43000"/>
                    </a:srgbClr>
                  </a:outerShdw>
                </a:effectLst>
                <a:latin typeface="Acad Nusx Geo" panose="020B0500000000000000" pitchFamily="34" charset="0"/>
              </a:rPr>
              <a:t>mokle</a:t>
            </a:r>
            <a:r>
              <a:rPr lang="en-US" sz="2000" dirty="0">
                <a:effectLst>
                  <a:outerShdw blurRad="38100" dist="38100" dir="2700000" algn="tl">
                    <a:srgbClr val="000000">
                      <a:alpha val="43000"/>
                    </a:srgbClr>
                  </a:outerShdw>
                </a:effectLst>
                <a:latin typeface="Acad Nusx Geo" panose="020B0500000000000000" pitchFamily="34" charset="0"/>
              </a:rPr>
              <a:t> </a:t>
            </a:r>
            <a:r>
              <a:rPr lang="en-US" sz="2000" dirty="0" err="1">
                <a:effectLst>
                  <a:outerShdw blurRad="38100" dist="38100" dir="2700000" algn="tl">
                    <a:srgbClr val="000000">
                      <a:alpha val="43000"/>
                    </a:srgbClr>
                  </a:outerShdw>
                </a:effectLst>
                <a:latin typeface="Acad Nusx Geo" panose="020B0500000000000000" pitchFamily="34" charset="0"/>
              </a:rPr>
              <a:t>istoriuli</a:t>
            </a:r>
            <a:r>
              <a:rPr lang="en-US" sz="2000" dirty="0">
                <a:effectLst>
                  <a:outerShdw blurRad="38100" dist="38100" dir="2700000" algn="tl">
                    <a:srgbClr val="000000">
                      <a:alpha val="43000"/>
                    </a:srgbClr>
                  </a:outerShdw>
                </a:effectLst>
                <a:latin typeface="Acad Nusx Geo" panose="020B0500000000000000" pitchFamily="34" charset="0"/>
              </a:rPr>
              <a:t> </a:t>
            </a:r>
            <a:r>
              <a:rPr lang="en-US" sz="2000" dirty="0" err="1">
                <a:effectLst>
                  <a:outerShdw blurRad="38100" dist="38100" dir="2700000" algn="tl">
                    <a:srgbClr val="000000">
                      <a:alpha val="43000"/>
                    </a:srgbClr>
                  </a:outerShdw>
                </a:effectLst>
                <a:latin typeface="Acad Nusx Geo" panose="020B0500000000000000" pitchFamily="34" charset="0"/>
              </a:rPr>
              <a:t>mimoxilva</a:t>
            </a:r>
            <a:br>
              <a:rPr lang="ru-RU" dirty="0"/>
            </a:br>
            <a:endParaRPr lang="ru-RU" dirty="0"/>
          </a:p>
        </p:txBody>
      </p:sp>
      <p:sp>
        <p:nvSpPr>
          <p:cNvPr id="3" name="Объект 2">
            <a:extLst>
              <a:ext uri="{FF2B5EF4-FFF2-40B4-BE49-F238E27FC236}">
                <a16:creationId xmlns:a16="http://schemas.microsoft.com/office/drawing/2014/main" id="{6B586EBF-7A53-4ECF-8587-144654C1121E}"/>
              </a:ext>
            </a:extLst>
          </p:cNvPr>
          <p:cNvSpPr>
            <a:spLocks noGrp="1"/>
          </p:cNvSpPr>
          <p:nvPr>
            <p:ph idx="1"/>
          </p:nvPr>
        </p:nvSpPr>
        <p:spPr/>
        <p:txBody>
          <a:bodyPr>
            <a:normAutofit/>
          </a:bodyPr>
          <a:lstStyle/>
          <a:p>
            <a:pPr eaLnBrk="0" fontAlgn="base" hangingPunct="0"/>
            <a:r>
              <a:rPr lang="en-US" sz="1700" dirty="0" err="1">
                <a:effectLst>
                  <a:outerShdw blurRad="38100" dist="38100" dir="2700000" algn="tl">
                    <a:srgbClr val="000000">
                      <a:alpha val="43000"/>
                    </a:srgbClr>
                  </a:outerShdw>
                </a:effectLst>
                <a:latin typeface="Acad Nusx Geo" panose="020B0500000000000000" pitchFamily="34" charset="0"/>
              </a:rPr>
              <a:t>kacobriobis</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ganviTarebis</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istoria</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ganuyofladaa</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dakavSirebuli</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transportis</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ganviTarebasTan</a:t>
            </a:r>
            <a:r>
              <a:rPr lang="en-US" sz="1700" dirty="0">
                <a:effectLst>
                  <a:outerShdw blurRad="38100" dist="38100" dir="2700000" algn="tl">
                    <a:srgbClr val="000000">
                      <a:alpha val="43000"/>
                    </a:srgbClr>
                  </a:outerShdw>
                </a:effectLst>
                <a:latin typeface="Acad Nusx Geo" panose="020B0500000000000000" pitchFamily="34" charset="0"/>
              </a:rPr>
              <a:t>. mis </a:t>
            </a:r>
            <a:r>
              <a:rPr lang="en-US" sz="1700" dirty="0" err="1">
                <a:effectLst>
                  <a:outerShdw blurRad="38100" dist="38100" dir="2700000" algn="tl">
                    <a:srgbClr val="000000">
                      <a:alpha val="43000"/>
                    </a:srgbClr>
                  </a:outerShdw>
                </a:effectLst>
                <a:latin typeface="Acad Nusx Geo" panose="020B0500000000000000" pitchFamily="34" charset="0"/>
              </a:rPr>
              <a:t>gareSe</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SeuZlebelia</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kacobrobis</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fizikuri</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arseboba</a:t>
            </a:r>
            <a:r>
              <a:rPr lang="en-US" sz="1700" dirty="0">
                <a:effectLst>
                  <a:outerShdw blurRad="38100" dist="38100" dir="2700000" algn="tl">
                    <a:srgbClr val="000000">
                      <a:alpha val="43000"/>
                    </a:srgbClr>
                  </a:outerShdw>
                </a:effectLst>
                <a:latin typeface="Acad Nusx Geo" panose="020B0500000000000000" pitchFamily="34" charset="0"/>
              </a:rPr>
              <a:t>. </a:t>
            </a:r>
            <a:endParaRPr lang="ru-RU" sz="1700" dirty="0"/>
          </a:p>
          <a:p>
            <a:pPr eaLnBrk="0" fontAlgn="base" hangingPunct="0"/>
            <a:r>
              <a:rPr lang="en-US" sz="1700" dirty="0" err="1">
                <a:effectLst>
                  <a:outerShdw blurRad="38100" dist="38100" dir="2700000" algn="tl">
                    <a:srgbClr val="000000">
                      <a:alpha val="43000"/>
                    </a:srgbClr>
                  </a:outerShdw>
                </a:effectLst>
                <a:latin typeface="Acad Nusx Geo" panose="020B0500000000000000" pitchFamily="34" charset="0"/>
              </a:rPr>
              <a:t>pirvelyofili</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Temuri</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wyobilebis</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dros</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adamianebi</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moTxovnilebebs</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satransporto</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saSualebebze</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ikmayofilebdnen</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TavianTiT</a:t>
            </a:r>
            <a:r>
              <a:rPr lang="en-US" sz="1700" dirty="0">
                <a:effectLst>
                  <a:outerShdw blurRad="38100" dist="38100" dir="2700000" algn="tl">
                    <a:srgbClr val="000000">
                      <a:alpha val="43000"/>
                    </a:srgbClr>
                  </a:outerShdw>
                </a:effectLst>
                <a:latin typeface="Acad Nusx Geo" panose="020B0500000000000000" pitchFamily="34" charset="0"/>
              </a:rPr>
              <a:t> an </a:t>
            </a:r>
            <a:r>
              <a:rPr lang="en-US" sz="1700" dirty="0" err="1">
                <a:effectLst>
                  <a:outerShdw blurRad="38100" dist="38100" dir="2700000" algn="tl">
                    <a:srgbClr val="000000">
                      <a:alpha val="43000"/>
                    </a:srgbClr>
                  </a:outerShdw>
                </a:effectLst>
                <a:latin typeface="Acad Nusx Geo" panose="020B0500000000000000" pitchFamily="34" charset="0"/>
              </a:rPr>
              <a:t>TreviT</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cxovelebis</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moSinaurebis</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Semdeg</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daiwyes</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maTi</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gamoyeneba</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xalxis</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gadayvanad</a:t>
            </a:r>
            <a:r>
              <a:rPr lang="en-US" sz="1700" dirty="0">
                <a:effectLst>
                  <a:outerShdw blurRad="38100" dist="38100" dir="2700000" algn="tl">
                    <a:srgbClr val="000000">
                      <a:alpha val="43000"/>
                    </a:srgbClr>
                  </a:outerShdw>
                </a:effectLst>
                <a:latin typeface="Acad Nusx Geo" panose="020B0500000000000000" pitchFamily="34" charset="0"/>
              </a:rPr>
              <a:t>  da </a:t>
            </a:r>
            <a:r>
              <a:rPr lang="en-US" sz="1700" dirty="0" err="1">
                <a:effectLst>
                  <a:outerShdw blurRad="38100" dist="38100" dir="2700000" algn="tl">
                    <a:srgbClr val="000000">
                      <a:alpha val="43000"/>
                    </a:srgbClr>
                  </a:outerShdw>
                </a:effectLst>
                <a:latin typeface="Acad Nusx Geo" panose="020B0500000000000000" pitchFamily="34" charset="0"/>
              </a:rPr>
              <a:t>tvirTis</a:t>
            </a:r>
            <a:r>
              <a:rPr lang="en-US" sz="1700" dirty="0">
                <a:effectLst>
                  <a:outerShdw blurRad="38100" dist="38100" dir="2700000" algn="tl">
                    <a:srgbClr val="000000">
                      <a:alpha val="43000"/>
                    </a:srgbClr>
                  </a:outerShdw>
                </a:effectLst>
                <a:latin typeface="Acad Nusx Geo" panose="020B0500000000000000" pitchFamily="34" charset="0"/>
              </a:rPr>
              <a:t> </a:t>
            </a:r>
            <a:r>
              <a:rPr lang="en-US" sz="1700" dirty="0" err="1">
                <a:effectLst>
                  <a:outerShdw blurRad="38100" dist="38100" dir="2700000" algn="tl">
                    <a:srgbClr val="000000">
                      <a:alpha val="43000"/>
                    </a:srgbClr>
                  </a:outerShdw>
                </a:effectLst>
                <a:latin typeface="Acad Nusx Geo" panose="020B0500000000000000" pitchFamily="34" charset="0"/>
              </a:rPr>
              <a:t>gadasazidad</a:t>
            </a:r>
            <a:r>
              <a:rPr lang="en-US" sz="1700" dirty="0">
                <a:effectLst>
                  <a:outerShdw blurRad="38100" dist="38100" dir="2700000" algn="tl">
                    <a:srgbClr val="000000">
                      <a:alpha val="43000"/>
                    </a:srgbClr>
                  </a:outerShdw>
                </a:effectLst>
                <a:latin typeface="Acad Nusx Geo" panose="020B0500000000000000" pitchFamily="34" charset="0"/>
              </a:rPr>
              <a:t>. </a:t>
            </a:r>
            <a:endParaRPr lang="ru-RU" sz="1700" dirty="0"/>
          </a:p>
          <a:p>
            <a:r>
              <a:rPr lang="ka-GE" sz="1700" dirty="0">
                <a:effectLst>
                  <a:outerShdw blurRad="38100" dist="38100" dir="2700000" algn="tl">
                    <a:srgbClr val="000000">
                      <a:alpha val="43000"/>
                    </a:srgbClr>
                  </a:outerShdw>
                </a:effectLst>
              </a:rPr>
              <a:t>ეგვიპტელების მიერ ტრანსპორტის როლის სწორად განჭვრეტაზე მეტყველებს ის ფაქტიც, რომ მათ მიერ იქნა წამოწყებული პირველი მცდელობა, რათა ერთმანეთისათვის დაეკავშირებინათ ხმელთაშუა და წითელი ზღვები არხის საშუალებით, რომელიც წამოიწყეს ფარაონ რამზეს II -ს დროს (XVI საუკუნე ძვ. წ. აღრ.).</a:t>
            </a:r>
          </a:p>
          <a:p>
            <a:r>
              <a:rPr lang="ka-GE" sz="1900" dirty="0"/>
              <a:t>კაცობრიობის ისტორიაში მნიშვნელოვან როლს თამაშობს სახმელეთო ტრანსპორტიც. ძველი ლათინური გამონათქვამია </a:t>
            </a:r>
            <a:r>
              <a:rPr lang="ka-GE" sz="1900" b="1" dirty="0"/>
              <a:t>"</a:t>
            </a:r>
            <a:r>
              <a:rPr lang="ka-GE" sz="1900" b="1" i="1" dirty="0"/>
              <a:t>Via  est vita</a:t>
            </a:r>
            <a:r>
              <a:rPr lang="ka-GE" sz="1900" b="1" dirty="0"/>
              <a:t>"</a:t>
            </a:r>
            <a:r>
              <a:rPr lang="ka-GE" sz="1900" dirty="0"/>
              <a:t>  (გზა არის ცხოვრება, რომლის პერეფრაზირებაც შემდეგნაირად შეიძლება- „ტრანსპორტი არის ცხოვრება“). </a:t>
            </a:r>
            <a:endParaRPr lang="ru-RU" sz="1900" dirty="0"/>
          </a:p>
        </p:txBody>
      </p:sp>
    </p:spTree>
    <p:extLst>
      <p:ext uri="{BB962C8B-B14F-4D97-AF65-F5344CB8AC3E}">
        <p14:creationId xmlns:p14="http://schemas.microsoft.com/office/powerpoint/2010/main" val="253887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D2DBB9D-70D7-4DA6-8030-0E70D83A700A}"/>
              </a:ext>
            </a:extLst>
          </p:cNvPr>
          <p:cNvSpPr>
            <a:spLocks noGrp="1"/>
          </p:cNvSpPr>
          <p:nvPr>
            <p:ph idx="1"/>
          </p:nvPr>
        </p:nvSpPr>
        <p:spPr>
          <a:xfrm>
            <a:off x="395536" y="116633"/>
            <a:ext cx="8291264" cy="6009532"/>
          </a:xfrm>
        </p:spPr>
        <p:txBody>
          <a:bodyPr>
            <a:normAutofit fontScale="92500" lnSpcReduction="20000"/>
          </a:bodyPr>
          <a:lstStyle/>
          <a:p>
            <a:pPr indent="0" algn="just" fontAlgn="base">
              <a:lnSpc>
                <a:spcPct val="107000"/>
              </a:lnSpc>
              <a:spcAft>
                <a:spcPts val="0"/>
              </a:spcAft>
              <a:buNone/>
            </a:pPr>
            <a:r>
              <a:rPr lang="ka-GE" sz="1600" dirty="0">
                <a:latin typeface="AcadNusx" pitchFamily="2" charset="0"/>
                <a:ea typeface="Times New Roman" panose="02020603050405020304" pitchFamily="18" charset="0"/>
                <a:cs typeface="Times New Roman" panose="02020603050405020304" pitchFamily="18" charset="0"/>
              </a:rPr>
              <a:t>am periodSi aRmoCenili iqna, rom mZime tvirTis gadaadgileba gadagorebis gziT bevrad ufro martivia da amis Semdgom iqna gadadgmuli nabiji borblis gamosagoneblad. </a:t>
            </a:r>
          </a:p>
          <a:p>
            <a:pPr indent="0" algn="just" fontAlgn="base">
              <a:lnSpc>
                <a:spcPct val="107000"/>
              </a:lnSpc>
              <a:spcAft>
                <a:spcPts val="0"/>
              </a:spcAft>
              <a:buNone/>
            </a:pP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0" algn="just" eaLnBrk="0" fontAlgn="base" hangingPunct="0">
              <a:lnSpc>
                <a:spcPct val="107000"/>
              </a:lnSpc>
              <a:spcAft>
                <a:spcPts val="0"/>
              </a:spcAft>
              <a:buNone/>
            </a:pPr>
            <a:r>
              <a:rPr lang="ka-GE" sz="1600" dirty="0">
                <a:latin typeface="AcadNusx" pitchFamily="2" charset="0"/>
                <a:ea typeface="Times New Roman" panose="02020603050405020304" pitchFamily="18" charset="0"/>
                <a:cs typeface="Times New Roman" panose="02020603050405020304" pitchFamily="18" charset="0"/>
              </a:rPr>
              <a:t>borblis aRmoCena kacobriobis udidesi monapovaria, imitom, rom mas bunebaSi analogi ar gaaCnia da ukve mravali aTasi wlis manZlze emsaxureba adamians da iTvleba yvela Tanamedrove transportis safuZvlad.</a:t>
            </a:r>
          </a:p>
          <a:p>
            <a:pPr indent="0" algn="just" eaLnBrk="0" fontAlgn="base" hangingPunct="0">
              <a:lnSpc>
                <a:spcPct val="107000"/>
              </a:lnSpc>
              <a:spcAft>
                <a:spcPts val="0"/>
              </a:spcAft>
              <a:buNone/>
            </a:pPr>
            <a:endParaRPr lang="ka-GE" sz="1600" dirty="0">
              <a:latin typeface="AcadNusx" pitchFamily="2" charset="0"/>
              <a:ea typeface="Times New Roman" panose="02020603050405020304" pitchFamily="18" charset="0"/>
              <a:cs typeface="Times New Roman" panose="02020603050405020304" pitchFamily="18" charset="0"/>
            </a:endParaRPr>
          </a:p>
          <a:p>
            <a:pPr indent="0" algn="just" eaLnBrk="0" fontAlgn="base" hangingPunct="0">
              <a:lnSpc>
                <a:spcPct val="107000"/>
              </a:lnSpc>
              <a:spcAft>
                <a:spcPts val="0"/>
              </a:spcAft>
              <a:buNone/>
            </a:pPr>
            <a:r>
              <a:rPr lang="ka-GE" sz="1600" dirty="0">
                <a:latin typeface="Sylfaen" panose="010A0502050306030303" pitchFamily="18" charset="0"/>
                <a:ea typeface="Times New Roman" panose="02020603050405020304" pitchFamily="18" charset="0"/>
                <a:cs typeface="Times New Roman" panose="02020603050405020304" pitchFamily="18" charset="0"/>
              </a:rPr>
              <a:t>რომის იმპერიის, რომელიც იკავებდა უზარმაზარ ტერიტორიებს სამ კონტინენტზე, სიძლიერე განპირობებული იყო შესანიშნავი სახმელეთო გზების ქსელის აგებით, რომელიც ასევე სატრანსპორტო ინფრასტრუქტურის შემადგენელი ნაწილია და რომელთა  სიგრძეც შეადგენდა დაახლოებით 7500 კმ-ს. რომის ყველა გზა იწყებოდა ფორუმის მოედნიდან, სდაც იდგა „ოქროს“ ბოძი (მანძილების გაზომვის ნულოვანი წერტილი) და გზა იყოფოდა (განშტოვდებოდა) ხუთი ძირითადი მიმართულებით. უკან დბრუნების დროს ყველა გზა მიდის რომში, რითაც გამართლებულია ფართოდ გავრცელებული გამოთქმის მნიშვნელობა. </a:t>
            </a:r>
          </a:p>
          <a:p>
            <a:pPr indent="0" algn="just" eaLnBrk="0" fontAlgn="base" hangingPunct="0">
              <a:lnSpc>
                <a:spcPct val="107000"/>
              </a:lnSpc>
              <a:spcAft>
                <a:spcPts val="0"/>
              </a:spcAft>
              <a:buNone/>
            </a:pP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ka-GE" sz="1600" dirty="0"/>
              <a:t>მაგისტრალური გზები შენდებოდა ერთიანი ტექნოლოგიური სქემის     შესაბამისად. საფუველში იდებოდა ქვის ბლოკები ან დიდი ქვები, ზემოთ - მუშტის ზომის ქვები, უფო ზემოთ - ნიგოზის ზომის, ხოლო საბოლოო ზედა ფენა შედგებოდა წვრილი ღორღისაგან, </a:t>
            </a:r>
            <a:r>
              <a:rPr lang="ka-GE" sz="1600" dirty="0">
                <a:latin typeface="Sylfaen" panose="010A0502050306030303" pitchFamily="18" charset="0"/>
                <a:ea typeface="Times New Roman" panose="02020603050405020304" pitchFamily="18" charset="0"/>
                <a:cs typeface="Times New Roman" panose="02020603050405020304" pitchFamily="18" charset="0"/>
              </a:rPr>
              <a:t>მაგისტრალური გზები შენდებოდა ერთიანი ტექნოლოგიური სქემის შესაბამისად. საფუველში იდებოდა ქვის ბლოკები ან დიდი ქვები, ზემოთ - მუშტის ზომის ქვები, უფო ზემოთ - ნიგოზის ზომის, ხოლო საბოლოო ზედა ფენა შედგებოდა წვრილი ღორღისაგან, რომელშიც გარეული იყო სილა. საგზაო ფენის საერთო სისქე შეადგენდა დაახლოებით ერთი მეტრს, რის გამოც რომაელების მიერ აგებულ გზას სამართლიანად უწოდებდნენ „ მწოლიარე კედლებს“.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ka-GE" sz="1600" dirty="0"/>
              <a:t> </a:t>
            </a:r>
            <a:endParaRPr lang="ru-RU" sz="1600" dirty="0"/>
          </a:p>
          <a:p>
            <a:endParaRPr lang="ru-RU" dirty="0"/>
          </a:p>
        </p:txBody>
      </p:sp>
    </p:spTree>
    <p:extLst>
      <p:ext uri="{BB962C8B-B14F-4D97-AF65-F5344CB8AC3E}">
        <p14:creationId xmlns:p14="http://schemas.microsoft.com/office/powerpoint/2010/main" val="3593349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0B67485-AA91-407B-AFB3-8ECF4BF68275}"/>
              </a:ext>
            </a:extLst>
          </p:cNvPr>
          <p:cNvSpPr>
            <a:spLocks noGrp="1"/>
          </p:cNvSpPr>
          <p:nvPr>
            <p:ph idx="1"/>
          </p:nvPr>
        </p:nvSpPr>
        <p:spPr>
          <a:xfrm>
            <a:off x="395536" y="260649"/>
            <a:ext cx="8291264" cy="5865516"/>
          </a:xfrm>
        </p:spPr>
        <p:txBody>
          <a:bodyPr>
            <a:normAutofit fontScale="62500" lnSpcReduction="20000"/>
          </a:bodyPr>
          <a:lstStyle/>
          <a:p>
            <a:pPr lvl="1" eaLnBrk="0" fontAlgn="base" hangingPunct="0">
              <a:lnSpc>
                <a:spcPct val="115000"/>
              </a:lnSpc>
              <a:buFont typeface="Sylfaen" panose="010A0502050306030303" pitchFamily="18" charset="0"/>
              <a:buAutoNum type="arabicPeriod" startAt="2"/>
            </a:pPr>
            <a:r>
              <a:rPr lang="en-US"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sazRvao</a:t>
            </a:r>
            <a:r>
              <a:rPr lang="en-US"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 </a:t>
            </a:r>
            <a:r>
              <a:rPr lang="en-US"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transportis</a:t>
            </a:r>
            <a:r>
              <a:rPr lang="en-US"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 </a:t>
            </a:r>
            <a:r>
              <a:rPr lang="en-US"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mokle</a:t>
            </a:r>
            <a:r>
              <a:rPr lang="en-US"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 </a:t>
            </a:r>
            <a:r>
              <a:rPr lang="en-US"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istoriuli</a:t>
            </a:r>
            <a:r>
              <a:rPr lang="en-US"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 </a:t>
            </a:r>
            <a:r>
              <a:rPr lang="en-US"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mimoxilva</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0" algn="just" eaLnBrk="0" fontAlgn="base" hangingPunct="0">
              <a:lnSpc>
                <a:spcPct val="107000"/>
              </a:lnSpc>
              <a:spcAft>
                <a:spcPts val="0"/>
              </a:spcAft>
              <a:buNone/>
            </a:pPr>
            <a:r>
              <a:rPr lang="az-Cyrl-AZ" dirty="0">
                <a:latin typeface="AcadNusx" pitchFamily="2" charset="0"/>
                <a:ea typeface="Times New Roman" panose="02020603050405020304" pitchFamily="18" charset="0"/>
                <a:cs typeface="Times New Roman" panose="02020603050405020304" pitchFamily="18" charset="0"/>
              </a:rPr>
              <a:t>sazRvao transportma ganviTareba daiwyo Cv. w. aRricxvamde 6-4 saukuneebSi. pirveli gemebi aRWurvili iyo niCbebiT, xolo afrebi gamogonebuli iqna  Cv. w. aRricxvamde III saukuneSi. sazRvao transportis ganviTarebam xeli Seuwyo axali qveynebis aRmoCenas, vaWrobis ganviTarebas. ganusazRvrelia misi roli qveynis ekonomikaSi.</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indent="0" algn="just" eaLnBrk="0" fontAlgn="base" hangingPunct="0">
              <a:lnSpc>
                <a:spcPct val="107000"/>
              </a:lnSpc>
              <a:spcAft>
                <a:spcPts val="0"/>
              </a:spcAft>
              <a:buNone/>
            </a:pPr>
            <a:r>
              <a:rPr lang="az-Cyrl-AZ" dirty="0">
                <a:latin typeface="AcadNusx" pitchFamily="2" charset="0"/>
                <a:ea typeface="Times New Roman" panose="02020603050405020304" pitchFamily="18" charset="0"/>
                <a:cs typeface="Times New Roman" panose="02020603050405020304" pitchFamily="18" charset="0"/>
              </a:rPr>
              <a:t>samdinaro transporti ganviTarda bevrad ufro adre sazRvaosTan SedarebiT. xalxi Tavidanve cdilobda dasaxlebuliyo mdinaris piras. aseve qalaqebis umetesobac Sendeboda mdinareebze.</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indent="0" algn="just" eaLnBrk="0" fontAlgn="base" hangingPunct="0">
              <a:lnSpc>
                <a:spcPct val="107000"/>
              </a:lnSpc>
              <a:spcAft>
                <a:spcPts val="0"/>
              </a:spcAft>
              <a:buNone/>
            </a:pPr>
            <a:r>
              <a:rPr lang="en-US" dirty="0" err="1">
                <a:latin typeface="AcadNusx" pitchFamily="2" charset="0"/>
                <a:ea typeface="Times New Roman" panose="02020603050405020304" pitchFamily="18" charset="0"/>
                <a:cs typeface="Times New Roman" panose="02020603050405020304" pitchFamily="18" charset="0"/>
              </a:rPr>
              <a:t>Tavdapirvelad</a:t>
            </a:r>
            <a:r>
              <a:rPr lang="en-US" dirty="0">
                <a:latin typeface="AcadNusx" pitchFamily="2" charset="0"/>
                <a:ea typeface="Times New Roman" panose="02020603050405020304" pitchFamily="18" charset="0"/>
                <a:cs typeface="Times New Roman" panose="02020603050405020304" pitchFamily="18" charset="0"/>
              </a:rPr>
              <a:t> </a:t>
            </a:r>
            <a:r>
              <a:rPr lang="en-US" dirty="0" err="1">
                <a:latin typeface="AcadNusx" pitchFamily="2" charset="0"/>
                <a:ea typeface="Times New Roman" panose="02020603050405020304" pitchFamily="18" charset="0"/>
                <a:cs typeface="Times New Roman" panose="02020603050405020304" pitchFamily="18" charset="0"/>
              </a:rPr>
              <a:t>mdinareze</a:t>
            </a:r>
            <a:r>
              <a:rPr lang="en-US" dirty="0">
                <a:latin typeface="AcadNusx" pitchFamily="2" charset="0"/>
                <a:ea typeface="Times New Roman" panose="02020603050405020304" pitchFamily="18" charset="0"/>
                <a:cs typeface="Times New Roman" panose="02020603050405020304" pitchFamily="18" charset="0"/>
              </a:rPr>
              <a:t> </a:t>
            </a:r>
            <a:r>
              <a:rPr lang="en-US" dirty="0" err="1">
                <a:latin typeface="AcadNusx" pitchFamily="2" charset="0"/>
                <a:ea typeface="Times New Roman" panose="02020603050405020304" pitchFamily="18" charset="0"/>
                <a:cs typeface="Times New Roman" panose="02020603050405020304" pitchFamily="18" charset="0"/>
              </a:rPr>
              <a:t>gemebis</a:t>
            </a:r>
            <a:r>
              <a:rPr lang="en-US" dirty="0">
                <a:latin typeface="AcadNusx" pitchFamily="2" charset="0"/>
                <a:ea typeface="Times New Roman" panose="02020603050405020304" pitchFamily="18" charset="0"/>
                <a:cs typeface="Times New Roman" panose="02020603050405020304" pitchFamily="18" charset="0"/>
              </a:rPr>
              <a:t> </a:t>
            </a:r>
            <a:r>
              <a:rPr lang="en-US" dirty="0" err="1">
                <a:latin typeface="AcadNusx" pitchFamily="2" charset="0"/>
                <a:ea typeface="Times New Roman" panose="02020603050405020304" pitchFamily="18" charset="0"/>
                <a:cs typeface="Times New Roman" panose="02020603050405020304" pitchFamily="18" charset="0"/>
              </a:rPr>
              <a:t>aRmasvlis</a:t>
            </a:r>
            <a:r>
              <a:rPr lang="en-US" dirty="0">
                <a:latin typeface="AcadNusx" pitchFamily="2" charset="0"/>
                <a:ea typeface="Times New Roman" panose="02020603050405020304" pitchFamily="18" charset="0"/>
                <a:cs typeface="Times New Roman" panose="02020603050405020304" pitchFamily="18" charset="0"/>
              </a:rPr>
              <a:t> </a:t>
            </a:r>
            <a:r>
              <a:rPr lang="en-US" dirty="0" err="1">
                <a:latin typeface="AcadNusx" pitchFamily="2" charset="0"/>
                <a:ea typeface="Times New Roman" panose="02020603050405020304" pitchFamily="18" charset="0"/>
                <a:cs typeface="Times New Roman" panose="02020603050405020304" pitchFamily="18" charset="0"/>
              </a:rPr>
              <a:t>dros</a:t>
            </a:r>
            <a:r>
              <a:rPr lang="en-US" dirty="0">
                <a:latin typeface="AcadNusx" pitchFamily="2" charset="0"/>
                <a:ea typeface="Times New Roman" panose="02020603050405020304" pitchFamily="18" charset="0"/>
                <a:cs typeface="Times New Roman" panose="02020603050405020304" pitchFamily="18" charset="0"/>
              </a:rPr>
              <a:t> </a:t>
            </a:r>
            <a:r>
              <a:rPr lang="en-US" dirty="0" err="1">
                <a:latin typeface="AcadNusx" pitchFamily="2" charset="0"/>
                <a:ea typeface="Times New Roman" panose="02020603050405020304" pitchFamily="18" charset="0"/>
                <a:cs typeface="Times New Roman" panose="02020603050405020304" pitchFamily="18" charset="0"/>
              </a:rPr>
              <a:t>iyenebdnen</a:t>
            </a:r>
            <a:r>
              <a:rPr lang="en-US" dirty="0">
                <a:latin typeface="AcadNusx" pitchFamily="2" charset="0"/>
                <a:ea typeface="Times New Roman" panose="02020603050405020304" pitchFamily="18" charset="0"/>
                <a:cs typeface="Times New Roman" panose="02020603050405020304" pitchFamily="18" charset="0"/>
              </a:rPr>
              <a:t> </a:t>
            </a:r>
            <a:r>
              <a:rPr lang="en-US" dirty="0" err="1">
                <a:latin typeface="AcadNusx" pitchFamily="2" charset="0"/>
                <a:ea typeface="Times New Roman" panose="02020603050405020304" pitchFamily="18" charset="0"/>
                <a:cs typeface="Times New Roman" panose="02020603050405020304" pitchFamily="18" charset="0"/>
              </a:rPr>
              <a:t>xalxis</a:t>
            </a:r>
            <a:r>
              <a:rPr lang="en-US" dirty="0">
                <a:latin typeface="AcadNusx" pitchFamily="2" charset="0"/>
                <a:ea typeface="Times New Roman" panose="02020603050405020304" pitchFamily="18" charset="0"/>
                <a:cs typeface="Times New Roman" panose="02020603050405020304" pitchFamily="18" charset="0"/>
              </a:rPr>
              <a:t> </a:t>
            </a:r>
            <a:r>
              <a:rPr lang="en-US" dirty="0" err="1">
                <a:latin typeface="AcadNusx" pitchFamily="2" charset="0"/>
                <a:ea typeface="Times New Roman" panose="02020603050405020304" pitchFamily="18" charset="0"/>
                <a:cs typeface="Times New Roman" panose="02020603050405020304" pitchFamily="18" charset="0"/>
              </a:rPr>
              <a:t>wevis</a:t>
            </a:r>
            <a:r>
              <a:rPr lang="en-US" dirty="0">
                <a:latin typeface="AcadNusx" pitchFamily="2" charset="0"/>
                <a:ea typeface="Times New Roman" panose="02020603050405020304" pitchFamily="18" charset="0"/>
                <a:cs typeface="Times New Roman" panose="02020603050405020304" pitchFamily="18" charset="0"/>
              </a:rPr>
              <a:t> </a:t>
            </a:r>
            <a:r>
              <a:rPr lang="en-US" dirty="0" err="1">
                <a:latin typeface="AcadNusx" pitchFamily="2" charset="0"/>
                <a:ea typeface="Times New Roman" panose="02020603050405020304" pitchFamily="18" charset="0"/>
                <a:cs typeface="Times New Roman" panose="02020603050405020304" pitchFamily="18" charset="0"/>
              </a:rPr>
              <a:t>Zalas</a:t>
            </a:r>
            <a:r>
              <a:rPr lang="en-US" dirty="0">
                <a:latin typeface="AcadNusx" pitchFamily="2"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a:t>
            </a:r>
            <a:r>
              <a:rPr lang="en-US" dirty="0" err="1">
                <a:latin typeface="AcadNusx" pitchFamily="2" charset="0"/>
                <a:ea typeface="Times New Roman" panose="02020603050405020304" pitchFamily="18" charset="0"/>
                <a:cs typeface="Times New Roman" panose="02020603050405020304" pitchFamily="18" charset="0"/>
              </a:rPr>
              <a:t>burlakebi</a:t>
            </a:r>
            <a:r>
              <a:rPr lang="en-US" dirty="0">
                <a:latin typeface="Calibri" panose="020F0502020204030204" pitchFamily="34" charset="0"/>
                <a:ea typeface="Times New Roman" panose="02020603050405020304" pitchFamily="18" charset="0"/>
                <a:cs typeface="Times New Roman" panose="02020603050405020304" pitchFamily="18" charset="0"/>
              </a:rPr>
              <a:t>”</a:t>
            </a:r>
            <a:r>
              <a:rPr lang="en-US" dirty="0">
                <a:latin typeface="AcadNusx" pitchFamily="2" charset="0"/>
                <a:ea typeface="Times New Roman" panose="02020603050405020304" pitchFamily="18" charset="0"/>
                <a:cs typeface="Times New Roman" panose="02020603050405020304" pitchFamily="18" charset="0"/>
              </a:rPr>
              <a:t>). XVI </a:t>
            </a:r>
            <a:r>
              <a:rPr lang="en-US" dirty="0" err="1">
                <a:latin typeface="AcadNusx" pitchFamily="2" charset="0"/>
                <a:ea typeface="Times New Roman" panose="02020603050405020304" pitchFamily="18" charset="0"/>
                <a:cs typeface="Times New Roman" panose="02020603050405020304" pitchFamily="18" charset="0"/>
              </a:rPr>
              <a:t>saukunisaTvis</a:t>
            </a:r>
            <a:r>
              <a:rPr lang="en-US" dirty="0">
                <a:latin typeface="AcadNusx" pitchFamily="2" charset="0"/>
                <a:ea typeface="Times New Roman" panose="02020603050405020304" pitchFamily="18" charset="0"/>
                <a:cs typeface="Times New Roman" panose="02020603050405020304" pitchFamily="18" charset="0"/>
              </a:rPr>
              <a:t> </a:t>
            </a:r>
            <a:r>
              <a:rPr lang="en-US" dirty="0" err="1">
                <a:latin typeface="AcadNusx" pitchFamily="2" charset="0"/>
                <a:ea typeface="Times New Roman" panose="02020603050405020304" pitchFamily="18" charset="0"/>
                <a:cs typeface="Times New Roman" panose="02020603050405020304" pitchFamily="18" charset="0"/>
              </a:rPr>
              <a:t>samdinaro</a:t>
            </a:r>
            <a:r>
              <a:rPr lang="en-US" dirty="0">
                <a:latin typeface="AcadNusx" pitchFamily="2" charset="0"/>
                <a:ea typeface="Times New Roman" panose="02020603050405020304" pitchFamily="18" charset="0"/>
                <a:cs typeface="Times New Roman" panose="02020603050405020304" pitchFamily="18" charset="0"/>
              </a:rPr>
              <a:t> </a:t>
            </a:r>
            <a:r>
              <a:rPr lang="en-US" dirty="0" err="1">
                <a:latin typeface="AcadNusx" pitchFamily="2" charset="0"/>
                <a:ea typeface="Times New Roman" panose="02020603050405020304" pitchFamily="18" charset="0"/>
                <a:cs typeface="Times New Roman" panose="02020603050405020304" pitchFamily="18" charset="0"/>
              </a:rPr>
              <a:t>gemebis</a:t>
            </a:r>
            <a:r>
              <a:rPr lang="en-US" dirty="0">
                <a:latin typeface="AcadNusx" pitchFamily="2" charset="0"/>
                <a:ea typeface="Times New Roman" panose="02020603050405020304" pitchFamily="18" charset="0"/>
                <a:cs typeface="Times New Roman" panose="02020603050405020304" pitchFamily="18" charset="0"/>
              </a:rPr>
              <a:t> </a:t>
            </a:r>
            <a:r>
              <a:rPr lang="en-US" dirty="0" err="1">
                <a:latin typeface="AcadNusx" pitchFamily="2" charset="0"/>
                <a:ea typeface="Times New Roman" panose="02020603050405020304" pitchFamily="18" charset="0"/>
                <a:cs typeface="Times New Roman" panose="02020603050405020304" pitchFamily="18" charset="0"/>
              </a:rPr>
              <a:t>tvirTmwyoba</a:t>
            </a:r>
            <a:r>
              <a:rPr lang="en-US" dirty="0">
                <a:latin typeface="AcadNusx" pitchFamily="2" charset="0"/>
                <a:ea typeface="Times New Roman" panose="02020603050405020304" pitchFamily="18" charset="0"/>
                <a:cs typeface="Times New Roman" panose="02020603050405020304" pitchFamily="18" charset="0"/>
              </a:rPr>
              <a:t> </a:t>
            </a:r>
            <a:r>
              <a:rPr lang="en-US" dirty="0" err="1">
                <a:latin typeface="AcadNusx" pitchFamily="2" charset="0"/>
                <a:ea typeface="Times New Roman" panose="02020603050405020304" pitchFamily="18" charset="0"/>
                <a:cs typeface="Times New Roman" panose="02020603050405020304" pitchFamily="18" charset="0"/>
              </a:rPr>
              <a:t>Seadgenda</a:t>
            </a:r>
            <a:r>
              <a:rPr lang="en-US" dirty="0">
                <a:latin typeface="AcadNusx" pitchFamily="2" charset="0"/>
                <a:ea typeface="Times New Roman" panose="02020603050405020304" pitchFamily="18" charset="0"/>
                <a:cs typeface="Times New Roman" panose="02020603050405020304" pitchFamily="18" charset="0"/>
              </a:rPr>
              <a:t> 250-300 t. </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indent="0" algn="just" eaLnBrk="0" fontAlgn="base" hangingPunct="0">
              <a:lnSpc>
                <a:spcPct val="107000"/>
              </a:lnSpc>
              <a:spcAft>
                <a:spcPts val="0"/>
              </a:spcAft>
              <a:buNone/>
            </a:pPr>
            <a:r>
              <a:rPr lang="en-US" dirty="0" err="1">
                <a:latin typeface="AcadNusx" pitchFamily="2" charset="0"/>
                <a:ea typeface="Times New Roman" panose="02020603050405020304" pitchFamily="18" charset="0"/>
                <a:cs typeface="Times New Roman" panose="02020603050405020304" pitchFamily="18" charset="0"/>
              </a:rPr>
              <a:t>dReisaTvis</a:t>
            </a:r>
            <a:r>
              <a:rPr lang="en-US" dirty="0">
                <a:latin typeface="AcadNusx" pitchFamily="2" charset="0"/>
                <a:ea typeface="Times New Roman" panose="02020603050405020304" pitchFamily="18" charset="0"/>
                <a:cs typeface="Times New Roman" panose="02020603050405020304" pitchFamily="18" charset="0"/>
              </a:rPr>
              <a:t> </a:t>
            </a:r>
            <a:r>
              <a:rPr lang="en-US" dirty="0" err="1">
                <a:latin typeface="AcadNusx" pitchFamily="2" charset="0"/>
                <a:ea typeface="Times New Roman" panose="02020603050405020304" pitchFamily="18" charset="0"/>
                <a:cs typeface="Times New Roman" panose="02020603050405020304" pitchFamily="18" charset="0"/>
              </a:rPr>
              <a:t>yvelaze</a:t>
            </a:r>
            <a:r>
              <a:rPr lang="en-US" dirty="0">
                <a:latin typeface="AcadNusx" pitchFamily="2" charset="0"/>
                <a:ea typeface="Times New Roman" panose="02020603050405020304" pitchFamily="18" charset="0"/>
                <a:cs typeface="Times New Roman" panose="02020603050405020304" pitchFamily="18" charset="0"/>
              </a:rPr>
              <a:t> </a:t>
            </a:r>
            <a:r>
              <a:rPr lang="en-US" dirty="0" err="1">
                <a:latin typeface="AcadNusx" pitchFamily="2" charset="0"/>
                <a:ea typeface="Times New Roman" panose="02020603050405020304" pitchFamily="18" charset="0"/>
                <a:cs typeface="Times New Roman" panose="02020603050405020304" pitchFamily="18" charset="0"/>
              </a:rPr>
              <a:t>Zvirfasi</a:t>
            </a:r>
            <a:r>
              <a:rPr lang="en-US" dirty="0">
                <a:latin typeface="AcadNusx" pitchFamily="2" charset="0"/>
                <a:ea typeface="Times New Roman" panose="02020603050405020304" pitchFamily="18" charset="0"/>
                <a:cs typeface="Times New Roman" panose="02020603050405020304" pitchFamily="18" charset="0"/>
              </a:rPr>
              <a:t> </a:t>
            </a:r>
            <a:r>
              <a:rPr lang="en-US" dirty="0" err="1">
                <a:latin typeface="AcadNusx" pitchFamily="2" charset="0"/>
                <a:ea typeface="Times New Roman" panose="02020603050405020304" pitchFamily="18" charset="0"/>
                <a:cs typeface="Times New Roman" panose="02020603050405020304" pitchFamily="18" charset="0"/>
              </a:rPr>
              <a:t>saokeano</a:t>
            </a:r>
            <a:r>
              <a:rPr lang="en-US" dirty="0">
                <a:latin typeface="AcadNusx" pitchFamily="2" charset="0"/>
                <a:ea typeface="Times New Roman" panose="02020603050405020304" pitchFamily="18" charset="0"/>
                <a:cs typeface="Times New Roman" panose="02020603050405020304" pitchFamily="18" charset="0"/>
              </a:rPr>
              <a:t> </a:t>
            </a:r>
            <a:r>
              <a:rPr lang="en-US" dirty="0" err="1">
                <a:latin typeface="AcadNusx" pitchFamily="2" charset="0"/>
                <a:ea typeface="Times New Roman" panose="02020603050405020304" pitchFamily="18" charset="0"/>
                <a:cs typeface="Times New Roman" panose="02020603050405020304" pitchFamily="18" charset="0"/>
              </a:rPr>
              <a:t>laineria</a:t>
            </a:r>
            <a:r>
              <a:rPr lang="en-US" dirty="0">
                <a:latin typeface="AcadNusx" pitchFamily="2"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a:t>
            </a:r>
            <a:r>
              <a:rPr lang="ka-GE" dirty="0">
                <a:latin typeface="Sylfaen" panose="010A0502050306030303" pitchFamily="18" charset="0"/>
                <a:ea typeface="Times New Roman" panose="02020603050405020304" pitchFamily="18" charset="0"/>
                <a:cs typeface="Times New Roman" panose="02020603050405020304" pitchFamily="18" charset="0"/>
              </a:rPr>
              <a:t>ზღვის ოაზისი</a:t>
            </a:r>
            <a:r>
              <a:rPr lang="en-US" dirty="0">
                <a:latin typeface="Calibri" panose="020F0502020204030204" pitchFamily="34" charset="0"/>
                <a:ea typeface="Times New Roman" panose="02020603050405020304" pitchFamily="18" charset="0"/>
                <a:cs typeface="Times New Roman" panose="02020603050405020304" pitchFamily="18" charset="0"/>
              </a:rPr>
              <a:t>”</a:t>
            </a:r>
            <a:r>
              <a:rPr lang="en-US" dirty="0">
                <a:latin typeface="AcadNusx" pitchFamily="2" charset="0"/>
                <a:ea typeface="Times New Roman" panose="02020603050405020304" pitchFamily="18" charset="0"/>
                <a:cs typeface="Times New Roman" panose="02020603050405020304" pitchFamily="18" charset="0"/>
              </a:rPr>
              <a:t>. </a:t>
            </a:r>
            <a:r>
              <a:rPr lang="ka-GE" dirty="0">
                <a:latin typeface="Sylfaen" panose="010A0502050306030303" pitchFamily="18" charset="0"/>
                <a:ea typeface="Times New Roman" panose="02020603050405020304" pitchFamily="18" charset="0"/>
                <a:cs typeface="Times New Roman" panose="02020603050405020304" pitchFamily="18" charset="0"/>
              </a:rPr>
              <a:t>აიგო შვეციაში, მშენებლობისა და აღჭურვის ღირებულება 1,4 მლრდ $.</a:t>
            </a:r>
            <a:endParaRPr lang="ru-RU" dirty="0"/>
          </a:p>
        </p:txBody>
      </p:sp>
    </p:spTree>
    <p:extLst>
      <p:ext uri="{BB962C8B-B14F-4D97-AF65-F5344CB8AC3E}">
        <p14:creationId xmlns:p14="http://schemas.microsoft.com/office/powerpoint/2010/main" val="2018602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7D65465-0DCA-42A7-A2C8-1945CEAA3DF0}"/>
              </a:ext>
            </a:extLst>
          </p:cNvPr>
          <p:cNvSpPr>
            <a:spLocks noGrp="1"/>
          </p:cNvSpPr>
          <p:nvPr>
            <p:ph idx="1"/>
          </p:nvPr>
        </p:nvSpPr>
        <p:spPr>
          <a:xfrm>
            <a:off x="323528" y="116632"/>
            <a:ext cx="8424936" cy="6552728"/>
          </a:xfrm>
        </p:spPr>
        <p:txBody>
          <a:bodyPr/>
          <a:lstStyle/>
          <a:p>
            <a:pPr marL="457200" lvl="1" indent="0" fontAlgn="base">
              <a:lnSpc>
                <a:spcPct val="115000"/>
              </a:lnSpc>
              <a:spcAft>
                <a:spcPts val="1000"/>
              </a:spcAft>
              <a:buNone/>
            </a:pPr>
            <a:r>
              <a:rPr lang="ka-GE" sz="1600"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1.3. </a:t>
            </a:r>
            <a:r>
              <a:rPr lang="en-US" sz="1600"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saavtomobilo</a:t>
            </a:r>
            <a:r>
              <a:rPr lang="en-US" sz="1600"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 </a:t>
            </a:r>
            <a:r>
              <a:rPr lang="en-US" sz="1600"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transportis</a:t>
            </a:r>
            <a:r>
              <a:rPr lang="en-US" sz="1600"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 </a:t>
            </a:r>
            <a:r>
              <a:rPr lang="en-US" sz="1600"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mokle</a:t>
            </a:r>
            <a:r>
              <a:rPr lang="en-US" sz="1600"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 </a:t>
            </a:r>
            <a:r>
              <a:rPr lang="en-US" sz="1600"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istoriuli</a:t>
            </a:r>
            <a:r>
              <a:rPr lang="en-US" sz="1600"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 </a:t>
            </a:r>
            <a:r>
              <a:rPr lang="en-US" sz="1600"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mimixilva</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0" algn="just" eaLnBrk="0" fontAlgn="base" hangingPunct="0">
              <a:lnSpc>
                <a:spcPct val="107000"/>
              </a:lnSpc>
              <a:spcAft>
                <a:spcPts val="0"/>
              </a:spcAft>
              <a:buNone/>
            </a:pPr>
            <a:r>
              <a:rPr lang="en-US" sz="1600" dirty="0" err="1">
                <a:latin typeface="AcadNusx" pitchFamily="2" charset="0"/>
                <a:ea typeface="Times New Roman" panose="02020603050405020304" pitchFamily="18" charset="0"/>
                <a:cs typeface="Times New Roman" panose="02020603050405020304" pitchFamily="18" charset="0"/>
              </a:rPr>
              <a:t>avtomanqanis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gamogonebis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mcdelobe</a:t>
            </a:r>
            <a:r>
              <a:rPr lang="ka-GE" sz="1600" dirty="0">
                <a:latin typeface="Sylfaen" panose="010A0502050306030303" pitchFamily="18" charset="0"/>
                <a:ea typeface="Times New Roman" panose="02020603050405020304" pitchFamily="18" charset="0"/>
                <a:cs typeface="Times New Roman" panose="02020603050405020304" pitchFamily="18" charset="0"/>
              </a:rPr>
              <a:t>ბ</a:t>
            </a:r>
            <a:r>
              <a:rPr lang="en-US" sz="1600" dirty="0" err="1">
                <a:latin typeface="AcadNusx" pitchFamily="2" charset="0"/>
                <a:ea typeface="Times New Roman" panose="02020603050405020304" pitchFamily="18" charset="0"/>
                <a:cs typeface="Times New Roman" panose="02020603050405020304" pitchFamily="18" charset="0"/>
              </a:rPr>
              <a:t>i</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iyo</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jer</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kidev</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Sua</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saukunebSi</a:t>
            </a:r>
            <a:r>
              <a:rPr lang="en-US" sz="1600" dirty="0">
                <a:latin typeface="AcadNusx" pitchFamily="2" charset="0"/>
                <a:ea typeface="Times New Roman" panose="02020603050405020304" pitchFamily="18" charset="0"/>
                <a:cs typeface="Times New Roman" panose="02020603050405020304" pitchFamily="18" charset="0"/>
              </a:rPr>
              <a:t>. 1784-1791 </a:t>
            </a:r>
            <a:r>
              <a:rPr lang="en-US" sz="1600" dirty="0" err="1">
                <a:latin typeface="AcadNusx" pitchFamily="2" charset="0"/>
                <a:ea typeface="Times New Roman" panose="02020603050405020304" pitchFamily="18" charset="0"/>
                <a:cs typeface="Times New Roman" panose="02020603050405020304" pitchFamily="18" charset="0"/>
              </a:rPr>
              <a:t>ww</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kulibini</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muSaobda</a:t>
            </a:r>
            <a:r>
              <a:rPr lang="en-US" sz="1600" dirty="0">
                <a:latin typeface="AcadNusx" pitchFamily="2" charset="0"/>
                <a:ea typeface="Times New Roman" panose="02020603050405020304" pitchFamily="18" charset="0"/>
                <a:cs typeface="Times New Roman" panose="02020603050405020304" pitchFamily="18" charset="0"/>
              </a:rPr>
              <a:t> 3 da 4 </a:t>
            </a:r>
            <a:r>
              <a:rPr lang="en-US" sz="1600" dirty="0" err="1">
                <a:latin typeface="AcadNusx" pitchFamily="2" charset="0"/>
                <a:ea typeface="Times New Roman" panose="02020603050405020304" pitchFamily="18" charset="0"/>
                <a:cs typeface="Times New Roman" panose="02020603050405020304" pitchFamily="18" charset="0"/>
              </a:rPr>
              <a:t>borbliani</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manqanis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gamogonebaze</a:t>
            </a:r>
            <a:r>
              <a:rPr lang="en-US" sz="1600" dirty="0">
                <a:latin typeface="AcadNusx" pitchFamily="2" charset="0"/>
                <a:ea typeface="Times New Roman" panose="02020603050405020304" pitchFamily="18" charset="0"/>
                <a:cs typeface="Times New Roman" panose="02020603050405020304" pitchFamily="18" charset="0"/>
              </a:rPr>
              <a:t>. mis </a:t>
            </a:r>
            <a:r>
              <a:rPr lang="en-US" sz="1600" dirty="0" err="1">
                <a:latin typeface="AcadNusx" pitchFamily="2" charset="0"/>
                <a:ea typeface="Times New Roman" panose="02020603050405020304" pitchFamily="18" charset="0"/>
                <a:cs typeface="Times New Roman" panose="02020603050405020304" pitchFamily="18" charset="0"/>
              </a:rPr>
              <a:t>e.w.</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manqanas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gaaCda</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siCqaris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kolofi</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saWis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meqanizmi</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muxruWebi</a:t>
            </a:r>
            <a:r>
              <a:rPr lang="en-US" sz="1600" dirty="0">
                <a:latin typeface="AcadNusx" pitchFamily="2" charset="0"/>
                <a:ea typeface="Times New Roman" panose="02020603050405020304" pitchFamily="18" charset="0"/>
                <a:cs typeface="Times New Roman" panose="02020603050405020304" pitchFamily="18" charset="0"/>
              </a:rPr>
              <a:t> da </a:t>
            </a:r>
            <a:r>
              <a:rPr lang="en-US" sz="1600" dirty="0" err="1">
                <a:latin typeface="AcadNusx" pitchFamily="2" charset="0"/>
                <a:ea typeface="Times New Roman" panose="02020603050405020304" pitchFamily="18" charset="0"/>
                <a:cs typeface="Times New Roman" panose="02020603050405020304" pitchFamily="18" charset="0"/>
              </a:rPr>
              <a:t>sakisrebi</a:t>
            </a:r>
            <a:r>
              <a:rPr lang="en-US" sz="1600" dirty="0">
                <a:latin typeface="AcadNusx" pitchFamily="2" charset="0"/>
                <a:ea typeface="Times New Roman" panose="02020603050405020304" pitchFamily="18" charset="0"/>
                <a:cs typeface="Times New Roman" panose="02020603050405020304" pitchFamily="18" charset="0"/>
              </a:rPr>
              <a:t>. </a:t>
            </a:r>
            <a:endParaRPr lang="ka-GE" sz="1600" dirty="0">
              <a:latin typeface="AcadNusx" pitchFamily="2" charset="0"/>
              <a:ea typeface="Times New Roman" panose="02020603050405020304" pitchFamily="18" charset="0"/>
              <a:cs typeface="Times New Roman" panose="02020603050405020304" pitchFamily="18" charset="0"/>
            </a:endParaRPr>
          </a:p>
          <a:p>
            <a:pPr indent="0" algn="just" eaLnBrk="0" fontAlgn="base" hangingPunct="0">
              <a:lnSpc>
                <a:spcPct val="107000"/>
              </a:lnSpc>
              <a:spcAft>
                <a:spcPts val="0"/>
              </a:spcAft>
              <a:buNone/>
            </a:pPr>
            <a:endParaRPr lang="ka-GE" sz="1600" dirty="0">
              <a:latin typeface="AcadNusx" pitchFamily="2" charset="0"/>
              <a:ea typeface="Times New Roman" panose="02020603050405020304" pitchFamily="18" charset="0"/>
              <a:cs typeface="Times New Roman" panose="02020603050405020304" pitchFamily="18" charset="0"/>
            </a:endParaRPr>
          </a:p>
          <a:p>
            <a:pPr indent="0" algn="just" eaLnBrk="0" fontAlgn="base" hangingPunct="0">
              <a:lnSpc>
                <a:spcPct val="107000"/>
              </a:lnSpc>
              <a:spcAft>
                <a:spcPts val="0"/>
              </a:spcAft>
              <a:buNone/>
            </a:pPr>
            <a:r>
              <a:rPr lang="en-US" sz="1600" dirty="0">
                <a:latin typeface="AcadNusx" pitchFamily="2" charset="0"/>
              </a:rPr>
              <a:t>XIX </a:t>
            </a:r>
            <a:r>
              <a:rPr lang="en-US" sz="1600" dirty="0" err="1">
                <a:latin typeface="AcadNusx" pitchFamily="2" charset="0"/>
              </a:rPr>
              <a:t>saukunis</a:t>
            </a:r>
            <a:r>
              <a:rPr lang="en-US" sz="1600" dirty="0">
                <a:latin typeface="AcadNusx" pitchFamily="2" charset="0"/>
              </a:rPr>
              <a:t> bolos </a:t>
            </a:r>
            <a:r>
              <a:rPr lang="en-US" sz="1600" dirty="0" err="1">
                <a:latin typeface="AcadNusx" pitchFamily="2" charset="0"/>
              </a:rPr>
              <a:t>iyo</a:t>
            </a:r>
            <a:r>
              <a:rPr lang="en-US" sz="1600" dirty="0">
                <a:latin typeface="AcadNusx" pitchFamily="2" charset="0"/>
              </a:rPr>
              <a:t> </a:t>
            </a:r>
            <a:r>
              <a:rPr lang="en-US" sz="1600" dirty="0" err="1">
                <a:latin typeface="AcadNusx" pitchFamily="2" charset="0"/>
              </a:rPr>
              <a:t>mcdelobebi</a:t>
            </a:r>
            <a:r>
              <a:rPr lang="en-US" sz="1600" dirty="0">
                <a:latin typeface="AcadNusx" pitchFamily="2" charset="0"/>
              </a:rPr>
              <a:t> </a:t>
            </a:r>
            <a:r>
              <a:rPr lang="en-US" sz="1600" dirty="0" err="1">
                <a:latin typeface="AcadNusx" pitchFamily="2" charset="0"/>
              </a:rPr>
              <a:t>SeqmnaT</a:t>
            </a:r>
            <a:r>
              <a:rPr lang="en-US" sz="1600" dirty="0">
                <a:latin typeface="AcadNusx" pitchFamily="2" charset="0"/>
              </a:rPr>
              <a:t> </a:t>
            </a:r>
            <a:r>
              <a:rPr lang="en-US" sz="1600" dirty="0" err="1">
                <a:latin typeface="AcadNusx" pitchFamily="2" charset="0"/>
              </a:rPr>
              <a:t>eleqtro</a:t>
            </a:r>
            <a:r>
              <a:rPr lang="en-US" sz="1600" dirty="0">
                <a:latin typeface="AcadNusx" pitchFamily="2" charset="0"/>
              </a:rPr>
              <a:t> </a:t>
            </a:r>
            <a:r>
              <a:rPr lang="en-US" sz="1600" dirty="0" err="1">
                <a:latin typeface="AcadNusx" pitchFamily="2" charset="0"/>
              </a:rPr>
              <a:t>avtomanqanebi</a:t>
            </a:r>
            <a:r>
              <a:rPr lang="en-US" sz="1600" dirty="0">
                <a:latin typeface="AcadNusx" pitchFamily="2" charset="0"/>
              </a:rPr>
              <a:t>. </a:t>
            </a:r>
            <a:endParaRPr lang="ka-GE" sz="1600" dirty="0"/>
          </a:p>
          <a:p>
            <a:pPr indent="0" algn="just" eaLnBrk="0" fontAlgn="base" hangingPunct="0">
              <a:lnSpc>
                <a:spcPct val="107000"/>
              </a:lnSpc>
              <a:spcAft>
                <a:spcPts val="0"/>
              </a:spcAft>
              <a:buNone/>
            </a:pPr>
            <a:r>
              <a:rPr lang="en-US" sz="1600" dirty="0" err="1">
                <a:latin typeface="AcadNusx" pitchFamily="2" charset="0"/>
                <a:ea typeface="Times New Roman" panose="02020603050405020304" pitchFamily="18" charset="0"/>
                <a:cs typeface="Times New Roman" panose="02020603050405020304" pitchFamily="18" charset="0"/>
              </a:rPr>
              <a:t>avtomSeneblobam</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swrafi</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ganviTareba</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daiwyo</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Siga</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wvis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Zravis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gamogonebis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Semdeg</a:t>
            </a:r>
            <a:r>
              <a:rPr lang="en-US" sz="1600" dirty="0">
                <a:latin typeface="AcadNusx" pitchFamily="2" charset="0"/>
                <a:ea typeface="Times New Roman" panose="02020603050405020304" pitchFamily="18" charset="0"/>
                <a:cs typeface="Times New Roman" panose="02020603050405020304" pitchFamily="18" charset="0"/>
              </a:rPr>
              <a:t>. </a:t>
            </a:r>
            <a:endParaRPr lang="ka-GE" sz="1600" dirty="0">
              <a:latin typeface="AcadNusx" pitchFamily="2" charset="0"/>
              <a:ea typeface="Times New Roman" panose="02020603050405020304" pitchFamily="18" charset="0"/>
              <a:cs typeface="Times New Roman" panose="02020603050405020304" pitchFamily="18" charset="0"/>
            </a:endParaRPr>
          </a:p>
          <a:p>
            <a:pPr indent="0" algn="just" eaLnBrk="0" fontAlgn="base" hangingPunct="0">
              <a:lnSpc>
                <a:spcPct val="107000"/>
              </a:lnSpc>
              <a:spcAft>
                <a:spcPts val="0"/>
              </a:spcAft>
              <a:buNone/>
            </a:pPr>
            <a:endParaRPr lang="ka-GE"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endParaRPr>
          </a:p>
          <a:p>
            <a:pPr indent="0" algn="just" eaLnBrk="0" fontAlgn="base" hangingPunct="0">
              <a:lnSpc>
                <a:spcPct val="107000"/>
              </a:lnSpc>
              <a:spcAft>
                <a:spcPts val="0"/>
              </a:spcAft>
              <a:buNone/>
            </a:pP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პირველი</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ავტოსაგზაო</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შემთხვევა</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რომელიც</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მსხვერპლით</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დასრულდა</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მოხდა</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1896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წლის</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17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აგვისტოს</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ავტომანქანამ</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იმსხვერპლა</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44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წლის</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ქალბატონი</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2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შვილის</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დედა</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ბრიჯიტ</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დრისკოლი</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მძღოლი</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არტურ</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ედსელი</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a:t>
            </a:r>
            <a:r>
              <a:rPr lang="ka-GE" sz="1600" dirty="0">
                <a:solidFill>
                  <a:srgbClr val="000000"/>
                </a:solidFill>
                <a:latin typeface="Sylfaen" panose="010A0502050306030303"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ავტომანქანის</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მოძრაობის</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მაქსიმალური</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დასაშვები</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სიჩქარე</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იყო</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4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მილი</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საათში</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ხოლო</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მძღოლი</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მიქროდა</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წარმოუდგენელი</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სიჩქარით</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 </a:t>
            </a:r>
            <a:r>
              <a:rPr lang="ka-GE" sz="1600" dirty="0">
                <a:solidFill>
                  <a:srgbClr val="000000"/>
                </a:solidFill>
                <a:latin typeface="Sylfaen" panose="010A0502050306030303" pitchFamily="18" charset="0"/>
                <a:ea typeface="Calibri" panose="020F0502020204030204" pitchFamily="34" charset="0"/>
                <a:cs typeface="Times New Roman" panose="02020603050405020304" pitchFamily="18" charset="0"/>
              </a:rPr>
              <a:t>6</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მილი</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a:t>
            </a:r>
            <a:r>
              <a:rPr lang="ka-GE" sz="1600" dirty="0">
                <a:solidFill>
                  <a:srgbClr val="000000"/>
                </a:solidFill>
                <a:latin typeface="Sylfaen" panose="010A0502050306030303" pitchFamily="18" charset="0"/>
                <a:ea typeface="Calibri" panose="020F0502020204030204" pitchFamily="34" charset="0"/>
                <a:cs typeface="Sylfaen" panose="010A0502050306030303" pitchFamily="18" charset="0"/>
              </a:rPr>
              <a:t>საათში</a:t>
            </a:r>
            <a:r>
              <a:rPr lang="ka-GE" sz="16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a:t>
            </a:r>
            <a:r>
              <a:rPr lang="ka-GE" sz="1600" dirty="0">
                <a:solidFill>
                  <a:srgbClr val="000000"/>
                </a:solidFill>
                <a:latin typeface="Sylfaen" panose="010A0502050306030303" pitchFamily="18" charset="0"/>
                <a:ea typeface="Calibri" panose="020F0502020204030204" pitchFamily="34" charset="0"/>
                <a:cs typeface="Times New Roman" panose="02020603050405020304" pitchFamily="18" charset="0"/>
              </a:rPr>
              <a:t> </a:t>
            </a:r>
          </a:p>
          <a:p>
            <a:pPr indent="0" algn="just" eaLnBrk="0" fontAlgn="base" hangingPunct="0">
              <a:lnSpc>
                <a:spcPct val="107000"/>
              </a:lnSpc>
              <a:spcAft>
                <a:spcPts val="0"/>
              </a:spcAft>
              <a:buNone/>
            </a:pPr>
            <a:endParaRPr lang="ka-GE" sz="16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indent="0" algn="just" eaLnBrk="0" fontAlgn="base" hangingPunct="0">
              <a:lnSpc>
                <a:spcPct val="107000"/>
              </a:lnSpc>
              <a:spcAft>
                <a:spcPts val="0"/>
              </a:spcAft>
              <a:buNone/>
            </a:pPr>
            <a:r>
              <a:rPr lang="en-US" sz="1600" dirty="0" err="1">
                <a:latin typeface="AcadNusx" pitchFamily="2" charset="0"/>
                <a:ea typeface="Times New Roman" panose="02020603050405020304" pitchFamily="18" charset="0"/>
                <a:cs typeface="Times New Roman" panose="02020603050405020304" pitchFamily="18" charset="0"/>
              </a:rPr>
              <a:t>amJamad</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sportuli</a:t>
            </a:r>
            <a:r>
              <a:rPr lang="en-US" sz="1600" dirty="0">
                <a:latin typeface="AcadNusx" pitchFamily="2" charset="0"/>
                <a:ea typeface="Times New Roman" panose="02020603050405020304" pitchFamily="18" charset="0"/>
                <a:cs typeface="Times New Roman" panose="02020603050405020304" pitchFamily="18" charset="0"/>
              </a:rPr>
              <a:t> a/</a:t>
            </a:r>
            <a:r>
              <a:rPr lang="en-US" sz="1600" dirty="0" err="1">
                <a:latin typeface="AcadNusx" pitchFamily="2" charset="0"/>
                <a:ea typeface="Times New Roman" panose="02020603050405020304" pitchFamily="18" charset="0"/>
                <a:cs typeface="Times New Roman" panose="02020603050405020304" pitchFamily="18" charset="0"/>
              </a:rPr>
              <a:t>manqanebis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siCqare</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a:latin typeface="Calibri" panose="020F0502020204030204" pitchFamily="34" charset="0"/>
                <a:ea typeface="Times New Roman" panose="02020603050405020304" pitchFamily="18" charset="0"/>
                <a:cs typeface="Times New Roman" panose="02020603050405020304" pitchFamily="18" charset="0"/>
              </a:rPr>
              <a:t>“</a:t>
            </a:r>
            <a:r>
              <a:rPr lang="en-US" sz="1600" dirty="0">
                <a:latin typeface="AcadNusx" pitchFamily="2" charset="0"/>
                <a:ea typeface="Times New Roman" panose="02020603050405020304" pitchFamily="18" charset="0"/>
                <a:cs typeface="Times New Roman" panose="02020603050405020304" pitchFamily="18" charset="0"/>
              </a:rPr>
              <a:t>formula 1</a:t>
            </a:r>
            <a:r>
              <a:rPr lang="en-US" sz="1600" dirty="0">
                <a:latin typeface="Calibri" panose="020F0502020204030204" pitchFamily="34" charset="0"/>
                <a:ea typeface="Times New Roman" panose="02020603050405020304" pitchFamily="18" charset="0"/>
                <a:cs typeface="Times New Roman" panose="02020603050405020304" pitchFamily="18" charset="0"/>
              </a:rPr>
              <a:t>”</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a:latin typeface="Calibri" panose="020F0502020204030204" pitchFamily="34" charset="0"/>
                <a:ea typeface="Times New Roman" panose="02020603050405020304" pitchFamily="18" charset="0"/>
                <a:cs typeface="Times New Roman" panose="02020603050405020304" pitchFamily="18" charset="0"/>
              </a:rPr>
              <a:t>–</a:t>
            </a:r>
            <a:r>
              <a:rPr lang="en-US" sz="1600" dirty="0">
                <a:latin typeface="AcadNusx" pitchFamily="2" charset="0"/>
                <a:ea typeface="Times New Roman" panose="02020603050405020304" pitchFamily="18" charset="0"/>
                <a:cs typeface="Times New Roman" panose="02020603050405020304" pitchFamily="18" charset="0"/>
              </a:rPr>
              <a:t>Si </a:t>
            </a:r>
            <a:r>
              <a:rPr lang="en-US" sz="1600" dirty="0" err="1">
                <a:latin typeface="AcadNusx" pitchFamily="2" charset="0"/>
                <a:ea typeface="Times New Roman" panose="02020603050405020304" pitchFamily="18" charset="0"/>
                <a:cs typeface="Times New Roman" panose="02020603050405020304" pitchFamily="18" charset="0"/>
              </a:rPr>
              <a:t>Seadgens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daaxloebiT</a:t>
            </a:r>
            <a:r>
              <a:rPr lang="en-US" sz="1600" dirty="0">
                <a:latin typeface="AcadNusx" pitchFamily="2" charset="0"/>
                <a:ea typeface="Times New Roman" panose="02020603050405020304" pitchFamily="18" charset="0"/>
                <a:cs typeface="Times New Roman" panose="02020603050405020304" pitchFamily="18" charset="0"/>
              </a:rPr>
              <a:t> 300 km/</a:t>
            </a:r>
            <a:r>
              <a:rPr lang="en-US" sz="1600" dirty="0" err="1">
                <a:latin typeface="AcadNusx" pitchFamily="2" charset="0"/>
                <a:ea typeface="Times New Roman" panose="02020603050405020304" pitchFamily="18" charset="0"/>
                <a:cs typeface="Times New Roman" panose="02020603050405020304" pitchFamily="18" charset="0"/>
              </a:rPr>
              <a:t>sT.</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aris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sportuli</a:t>
            </a:r>
            <a:r>
              <a:rPr lang="en-US" sz="1600" dirty="0">
                <a:latin typeface="AcadNusx" pitchFamily="2" charset="0"/>
                <a:ea typeface="Times New Roman" panose="02020603050405020304" pitchFamily="18" charset="0"/>
                <a:cs typeface="Times New Roman" panose="02020603050405020304" pitchFamily="18" charset="0"/>
              </a:rPr>
              <a:t> a/</a:t>
            </a:r>
            <a:r>
              <a:rPr lang="en-US" sz="1600" dirty="0" err="1">
                <a:latin typeface="AcadNusx" pitchFamily="2" charset="0"/>
                <a:ea typeface="Times New Roman" panose="02020603050405020304" pitchFamily="18" charset="0"/>
                <a:cs typeface="Times New Roman" panose="02020603050405020304" pitchFamily="18" charset="0"/>
              </a:rPr>
              <a:t>manqanebi</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romelTa</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siCqarec</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aWarbebs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bgeris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siCqares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maTi</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gamocda</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xdeba</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damSrali</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mlaSe</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tbebis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fskerze</a:t>
            </a:r>
            <a:r>
              <a:rPr lang="en-US" sz="1600" dirty="0">
                <a:latin typeface="AcadNusx" pitchFamily="2" charset="0"/>
                <a:ea typeface="Times New Roman" panose="02020603050405020304" pitchFamily="18"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0" algn="just" eaLnBrk="0" fontAlgn="base" hangingPunct="0">
              <a:lnSpc>
                <a:spcPct val="107000"/>
              </a:lnSpc>
              <a:spcAft>
                <a:spcPts val="0"/>
              </a:spcAft>
              <a:buNone/>
            </a:pP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08787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146D769-56FE-421F-8F23-F6A1D41C952A}"/>
              </a:ext>
            </a:extLst>
          </p:cNvPr>
          <p:cNvSpPr/>
          <p:nvPr/>
        </p:nvSpPr>
        <p:spPr>
          <a:xfrm>
            <a:off x="251520" y="332656"/>
            <a:ext cx="8712968" cy="6536661"/>
          </a:xfrm>
          <a:prstGeom prst="rect">
            <a:avLst/>
          </a:prstGeom>
        </p:spPr>
        <p:txBody>
          <a:bodyPr wrap="square">
            <a:spAutoFit/>
          </a:bodyPr>
          <a:lstStyle/>
          <a:p>
            <a:pPr lvl="1" eaLnBrk="0" fontAlgn="base" hangingPunct="0">
              <a:lnSpc>
                <a:spcPct val="115000"/>
              </a:lnSpc>
              <a:spcAft>
                <a:spcPts val="0"/>
              </a:spcAft>
            </a:pPr>
            <a:r>
              <a:rPr lang="ka-GE" sz="1600"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1.4. </a:t>
            </a:r>
            <a:r>
              <a:rPr lang="en-US" sz="1600"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sarkinigzo</a:t>
            </a:r>
            <a:r>
              <a:rPr lang="en-US" sz="1600"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 </a:t>
            </a:r>
            <a:r>
              <a:rPr lang="en-US" sz="1600"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transportis</a:t>
            </a:r>
            <a:r>
              <a:rPr lang="en-US" sz="1600"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 </a:t>
            </a:r>
            <a:r>
              <a:rPr lang="en-US" sz="1600"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mokle</a:t>
            </a:r>
            <a:r>
              <a:rPr lang="en-US" sz="1600"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 </a:t>
            </a:r>
            <a:r>
              <a:rPr lang="en-US" sz="1600"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istoriuli</a:t>
            </a:r>
            <a:r>
              <a:rPr lang="en-US" sz="1600"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 </a:t>
            </a:r>
            <a:r>
              <a:rPr lang="en-US" sz="1600"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mimoxilva</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eaLnBrk="0" fontAlgn="base" hangingPunct="0">
              <a:lnSpc>
                <a:spcPct val="107000"/>
              </a:lnSpc>
              <a:spcAft>
                <a:spcPts val="0"/>
              </a:spcAft>
            </a:pPr>
            <a:r>
              <a:rPr lang="en-US" sz="1600" dirty="0" err="1">
                <a:latin typeface="AcadNusx" pitchFamily="2" charset="0"/>
                <a:ea typeface="Times New Roman" panose="02020603050405020304" pitchFamily="18" charset="0"/>
                <a:cs typeface="Times New Roman" panose="02020603050405020304" pitchFamily="18" charset="0"/>
              </a:rPr>
              <a:t>pirveli</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sarkinigzo</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xazi</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orTqlis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wevaze</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amuSavda</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inglisSi</a:t>
            </a:r>
            <a:r>
              <a:rPr lang="en-US" sz="1600" dirty="0">
                <a:latin typeface="AcadNusx" pitchFamily="2" charset="0"/>
                <a:ea typeface="Times New Roman" panose="02020603050405020304" pitchFamily="18" charset="0"/>
                <a:cs typeface="Times New Roman" panose="02020603050405020304" pitchFamily="18" charset="0"/>
              </a:rPr>
              <a:t>, 1815 </a:t>
            </a:r>
            <a:r>
              <a:rPr lang="en-US" sz="1600" dirty="0" err="1">
                <a:latin typeface="AcadNusx" pitchFamily="2" charset="0"/>
                <a:ea typeface="Times New Roman" panose="02020603050405020304" pitchFamily="18" charset="0"/>
                <a:cs typeface="Times New Roman" panose="02020603050405020304" pitchFamily="18" charset="0"/>
              </a:rPr>
              <a:t>wels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misi</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saeqspluatacio</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sigrZe</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iyo</a:t>
            </a:r>
            <a:r>
              <a:rPr lang="en-US" sz="1600" dirty="0">
                <a:latin typeface="AcadNusx" pitchFamily="2" charset="0"/>
                <a:ea typeface="Times New Roman" panose="02020603050405020304" pitchFamily="18" charset="0"/>
                <a:cs typeface="Times New Roman" panose="02020603050405020304" pitchFamily="18" charset="0"/>
              </a:rPr>
              <a:t> 21 km. </a:t>
            </a:r>
            <a:r>
              <a:rPr lang="en-US" sz="1600" dirty="0" err="1">
                <a:latin typeface="AcadNusx" pitchFamily="2" charset="0"/>
                <a:ea typeface="Times New Roman" panose="02020603050405020304" pitchFamily="18" charset="0"/>
                <a:cs typeface="Times New Roman" panose="02020603050405020304" pitchFamily="18" charset="0"/>
              </a:rPr>
              <a:t>inJineri</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a:latin typeface="Calibri" panose="020F0502020204030204" pitchFamily="34" charset="0"/>
                <a:ea typeface="Times New Roman" panose="02020603050405020304" pitchFamily="18" charset="0"/>
                <a:cs typeface="Times New Roman" panose="02020603050405020304" pitchFamily="18" charset="0"/>
              </a:rPr>
              <a:t>–</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stefensoni</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pirveli</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sarkinigzo</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xazi</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amerikaSi</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gayvanili</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iqna</a:t>
            </a:r>
            <a:r>
              <a:rPr lang="en-US" sz="1600" dirty="0">
                <a:latin typeface="AcadNusx" pitchFamily="2" charset="0"/>
                <a:ea typeface="Times New Roman" panose="02020603050405020304" pitchFamily="18" charset="0"/>
                <a:cs typeface="Times New Roman" panose="02020603050405020304" pitchFamily="18" charset="0"/>
              </a:rPr>
              <a:t> 1830 </a:t>
            </a:r>
            <a:r>
              <a:rPr lang="en-US" sz="1600" dirty="0" err="1">
                <a:latin typeface="AcadNusx" pitchFamily="2" charset="0"/>
                <a:ea typeface="Times New Roman" panose="02020603050405020304" pitchFamily="18" charset="0"/>
                <a:cs typeface="Times New Roman" panose="02020603050405020304" pitchFamily="18" charset="0"/>
              </a:rPr>
              <a:t>wels</a:t>
            </a:r>
            <a:r>
              <a:rPr lang="en-US" sz="1600" dirty="0">
                <a:latin typeface="AcadNusx" pitchFamily="2" charset="0"/>
                <a:ea typeface="Times New Roman" panose="02020603050405020304" pitchFamily="18" charset="0"/>
                <a:cs typeface="Times New Roman" panose="02020603050405020304" pitchFamily="18" charset="0"/>
              </a:rPr>
              <a:t>, </a:t>
            </a:r>
            <a:r>
              <a:rPr lang="en-US" sz="1600" dirty="0" err="1">
                <a:latin typeface="AcadNusx" pitchFamily="2" charset="0"/>
                <a:ea typeface="Times New Roman" panose="02020603050405020304" pitchFamily="18" charset="0"/>
                <a:cs typeface="Times New Roman" panose="02020603050405020304" pitchFamily="18" charset="0"/>
              </a:rPr>
              <a:t>ruseTSi</a:t>
            </a:r>
            <a:r>
              <a:rPr lang="en-US" sz="1600" dirty="0">
                <a:latin typeface="AcadNusx" pitchFamily="2" charset="0"/>
                <a:ea typeface="Times New Roman" panose="02020603050405020304" pitchFamily="18" charset="0"/>
                <a:cs typeface="Times New Roman" panose="02020603050405020304" pitchFamily="18" charset="0"/>
              </a:rPr>
              <a:t> 1837 </a:t>
            </a:r>
            <a:r>
              <a:rPr lang="en-US" sz="1600" dirty="0" err="1">
                <a:latin typeface="AcadNusx" pitchFamily="2" charset="0"/>
                <a:ea typeface="Times New Roman" panose="02020603050405020304" pitchFamily="18" charset="0"/>
                <a:cs typeface="Times New Roman" panose="02020603050405020304" pitchFamily="18" charset="0"/>
              </a:rPr>
              <a:t>wels</a:t>
            </a:r>
            <a:r>
              <a:rPr lang="en-US" sz="1600" dirty="0">
                <a:latin typeface="AcadNusx" pitchFamily="2" charset="0"/>
                <a:ea typeface="Times New Roman" panose="02020603050405020304" pitchFamily="18"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ka-GE" sz="1600" dirty="0">
                <a:effectLst>
                  <a:outerShdw blurRad="38100" dist="38100" dir="2700000" algn="tl">
                    <a:srgbClr val="000000">
                      <a:alpha val="43000"/>
                    </a:srgbClr>
                  </a:outerShdw>
                </a:effectLst>
                <a:latin typeface="Sylfaen" panose="010A0502050306030303" pitchFamily="18" charset="0"/>
                <a:ea typeface="Times New Roman" panose="02020603050405020304" pitchFamily="18" charset="0"/>
                <a:cs typeface="Times New Roman" panose="02020603050405020304" pitchFamily="18" charset="0"/>
              </a:rPr>
              <a:t>სარკინიგზო ტრანსპორტით განვითარებული მაქსიმალური სიჩქარეები: რუსეთში 1984 წლის მარტში - 200 კმ/სთ;  გერმანიაში 1998 წლის მაისში - 406,9 კმ/სთ; იაპონიაში 1998 წლის დეკემბერში -550 კმ/სთ და 2014 წლის დეკემბერში - 574 კმ/სთ.</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530225" algn="just" eaLnBrk="0" fontAlgn="base" hangingPunct="0">
              <a:lnSpc>
                <a:spcPct val="107000"/>
              </a:lnSpc>
              <a:spcAft>
                <a:spcPts val="0"/>
              </a:spcAft>
            </a:pPr>
            <a:r>
              <a:rPr lang="ka-GE" sz="1600" dirty="0">
                <a:effectLst>
                  <a:outerShdw blurRad="38100" dist="38100" dir="2700000" algn="tl">
                    <a:srgbClr val="000000">
                      <a:alpha val="43000"/>
                    </a:srgbClr>
                  </a:outerShdw>
                </a:effectLst>
                <a:latin typeface="Sylfaen" panose="010A0502050306030303" pitchFamily="18" charset="0"/>
                <a:ea typeface="Times New Roman" panose="02020603050405020304" pitchFamily="18"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530225" algn="just" fontAlgn="base">
              <a:lnSpc>
                <a:spcPct val="107000"/>
              </a:lnSpc>
              <a:spcAft>
                <a:spcPts val="0"/>
              </a:spcAft>
            </a:pPr>
            <a:r>
              <a:rPr lang="ka-GE" sz="1600" dirty="0">
                <a:latin typeface="Sylfaen" panose="010A0502050306030303" pitchFamily="18" charset="0"/>
                <a:ea typeface="Times New Roman" panose="02020603050405020304" pitchFamily="18"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lvl="1" fontAlgn="base">
              <a:lnSpc>
                <a:spcPct val="115000"/>
              </a:lnSpc>
              <a:spcAft>
                <a:spcPts val="0"/>
              </a:spcAft>
            </a:pPr>
            <a:r>
              <a:rPr lang="ka-GE" sz="1600"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1.5. </a:t>
            </a:r>
            <a:r>
              <a:rPr lang="en-US" sz="1600"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saaviacio</a:t>
            </a:r>
            <a:r>
              <a:rPr lang="en-US" sz="1600"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 </a:t>
            </a:r>
            <a:r>
              <a:rPr lang="en-US" sz="1600"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transportis</a:t>
            </a:r>
            <a:r>
              <a:rPr lang="en-US" sz="1600"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 </a:t>
            </a:r>
            <a:r>
              <a:rPr lang="en-US" sz="1600"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mokle</a:t>
            </a:r>
            <a:r>
              <a:rPr lang="en-US" sz="1600"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 </a:t>
            </a:r>
            <a:r>
              <a:rPr lang="en-US" sz="1600"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istoriuli</a:t>
            </a:r>
            <a:r>
              <a:rPr lang="en-US" sz="1600" b="1" dirty="0">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 </a:t>
            </a:r>
            <a:r>
              <a:rPr lang="en-US" sz="1600" b="1" dirty="0" err="1">
                <a:effectLst>
                  <a:outerShdw blurRad="38100" dist="38100" dir="2700000" algn="tl">
                    <a:srgbClr val="000000">
                      <a:alpha val="43000"/>
                    </a:srgbClr>
                  </a:outerShdw>
                </a:effectLst>
                <a:latin typeface="AcadNusx" pitchFamily="2" charset="0"/>
                <a:ea typeface="Calibri" panose="020F0502020204030204" pitchFamily="34" charset="0"/>
                <a:cs typeface="Times New Roman" panose="02020603050405020304" pitchFamily="18" charset="0"/>
              </a:rPr>
              <a:t>mimoxilva</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530225" algn="just" eaLnBrk="0" fontAlgn="base" hangingPunct="0">
              <a:lnSpc>
                <a:spcPct val="107000"/>
              </a:lnSpc>
              <a:spcAft>
                <a:spcPts val="0"/>
              </a:spcAft>
            </a:pPr>
            <a:r>
              <a:rPr lang="ka-GE"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adamiani mudam iswrafvoda cisken (zRaprebSi </a:t>
            </a:r>
            <a:r>
              <a:rPr lang="ka-GE" sz="1600" dirty="0">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Times New Roman" panose="02020603050405020304" pitchFamily="18" charset="0"/>
              </a:rPr>
              <a:t>–</a:t>
            </a:r>
            <a:r>
              <a:rPr lang="ka-GE"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mfrinavi xaliCebi, CineTSi </a:t>
            </a:r>
            <a:r>
              <a:rPr lang="ka-GE" sz="1600" dirty="0">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ka-GE"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franebi). sityva </a:t>
            </a:r>
            <a:r>
              <a:rPr lang="ka-GE" sz="1600" dirty="0">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Times New Roman" panose="02020603050405020304" pitchFamily="18" charset="0"/>
              </a:rPr>
              <a:t>“</a:t>
            </a:r>
            <a:r>
              <a:rPr lang="ka-GE"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avion</a:t>
            </a:r>
            <a:r>
              <a:rPr lang="ka-GE" sz="1600" dirty="0">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Times New Roman" panose="02020603050405020304" pitchFamily="18" charset="0"/>
              </a:rPr>
              <a:t>”</a:t>
            </a:r>
            <a:r>
              <a:rPr lang="ka-GE"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laTinuri warmoSobisaa da niSnavs Cits.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530225" algn="just" eaLnBrk="0" fontAlgn="base" hangingPunct="0">
              <a:lnSpc>
                <a:spcPct val="107000"/>
              </a:lnSpc>
              <a:spcAft>
                <a:spcPts val="0"/>
              </a:spcAft>
            </a:pP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jer</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kidev</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leonardo</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da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vinCis</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kalams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ekuTvnis</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mfrinavi</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aparatebis</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TviTmfrinavebis</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vertmfrenebis</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eskizebi</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530225" algn="just" eaLnBrk="0" fontAlgn="base" hangingPunct="0">
              <a:lnSpc>
                <a:spcPct val="107000"/>
              </a:lnSpc>
              <a:spcAft>
                <a:spcPts val="0"/>
              </a:spcAft>
            </a:pP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1754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wels</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lomonosovma</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gamoigona</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vertmfrenis</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modeli</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romelic</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zambariT</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imarTeboda</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1881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wels</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rusma</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sazRvao</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oficerma</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moJaiskma</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miiRo</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patenti</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TviTmfrinavze</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1885 w.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aaSena</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magram</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afrenis</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dros</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moxvda</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avariaSi</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da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daiRu</a:t>
            </a:r>
            <a:r>
              <a:rPr lang="ka-GE" sz="1600" dirty="0">
                <a:effectLst>
                  <a:outerShdw blurRad="38100" dist="38100" dir="2700000" algn="tl">
                    <a:srgbClr val="000000">
                      <a:alpha val="43000"/>
                    </a:srgbClr>
                  </a:outerShdw>
                </a:effectLst>
                <a:latin typeface="Sylfaen" panose="010A0502050306030303" pitchFamily="18" charset="0"/>
                <a:ea typeface="Times New Roman" panose="02020603050405020304" pitchFamily="18" charset="0"/>
                <a:cs typeface="Times New Roman" panose="02020603050405020304" pitchFamily="18" charset="0"/>
              </a:rPr>
              <a:t>პ</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a;</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804545" indent="-804545" algn="just" eaLnBrk="0" fontAlgn="base" hangingPunct="0">
              <a:lnSpc>
                <a:spcPct val="107000"/>
              </a:lnSpc>
              <a:spcAft>
                <a:spcPts val="0"/>
              </a:spcAft>
            </a:pP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1903 w.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pirveli</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gafrena</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moawyves</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Zmebma</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raitebma</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afrindnen</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 </a:t>
            </a:r>
            <a:r>
              <a:rPr lang="en-US" sz="1600" dirty="0" err="1">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sarkinigzorelsebidan</a:t>
            </a:r>
            <a:r>
              <a:rPr lang="en-US"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eaLnBrk="0" fontAlgn="base" hangingPunct="0">
              <a:lnSpc>
                <a:spcPct val="107000"/>
              </a:lnSpc>
              <a:spcAft>
                <a:spcPts val="0"/>
              </a:spcAft>
            </a:pPr>
            <a:r>
              <a:rPr lang="ka-GE" sz="1600" dirty="0">
                <a:effectLst>
                  <a:outerShdw blurRad="38100" dist="38100" dir="2700000" algn="tl">
                    <a:srgbClr val="000000">
                      <a:alpha val="43000"/>
                    </a:srgbClr>
                  </a:outerShdw>
                </a:effectLst>
                <a:latin typeface="Sylfaen" panose="010A0502050306030303" pitchFamily="18" charset="0"/>
                <a:ea typeface="Times New Roman" panose="02020603050405020304" pitchFamily="18" charset="0"/>
                <a:cs typeface="Times New Roman" panose="02020603050405020304" pitchFamily="18" charset="0"/>
              </a:rPr>
              <a:t>               </a:t>
            </a:r>
            <a:r>
              <a:rPr lang="ka-GE" sz="1600" dirty="0">
                <a:effectLst>
                  <a:outerShdw blurRad="38100" dist="38100" dir="2700000" algn="tl">
                    <a:srgbClr val="000000">
                      <a:alpha val="43000"/>
                    </a:srgbClr>
                  </a:outerShdw>
                </a:effectLst>
                <a:latin typeface="AcadNusx" pitchFamily="2" charset="0"/>
                <a:ea typeface="Times New Roman" panose="02020603050405020304" pitchFamily="18" charset="0"/>
                <a:cs typeface="Times New Roman" panose="02020603050405020304" pitchFamily="18" charset="0"/>
              </a:rPr>
              <a:t>dReisaTvis aviacia Zalzed ganviTarebulia (siCqare, simaRle, siSore). </a:t>
            </a:r>
            <a:r>
              <a:rPr lang="ka-GE" sz="1600" dirty="0">
                <a:effectLst>
                  <a:outerShdw blurRad="38100" dist="38100" dir="2700000" algn="tl">
                    <a:srgbClr val="000000">
                      <a:alpha val="43000"/>
                    </a:srgbClr>
                  </a:outerShdw>
                </a:effectLst>
                <a:latin typeface="Sylfaen" panose="010A0502050306030303" pitchFamily="18" charset="0"/>
                <a:ea typeface="Times New Roman" panose="02020603050405020304" pitchFamily="18" charset="0"/>
                <a:cs typeface="Times New Roman" panose="02020603050405020304" pitchFamily="18" charset="0"/>
              </a:rPr>
              <a:t>მაგ. </a:t>
            </a:r>
            <a:r>
              <a:rPr lang="en-US" sz="1600" dirty="0">
                <a:effectLst>
                  <a:outerShdw blurRad="38100" dist="38100" dir="2700000" algn="tl">
                    <a:srgbClr val="000000">
                      <a:alpha val="43000"/>
                    </a:srgbClr>
                  </a:outerShdw>
                </a:effectLst>
                <a:latin typeface="Sylfaen" panose="010A0502050306030303" pitchFamily="18" charset="0"/>
                <a:ea typeface="Times New Roman" panose="02020603050405020304" pitchFamily="18" charset="0"/>
                <a:cs typeface="Times New Roman" panose="02020603050405020304" pitchFamily="18" charset="0"/>
              </a:rPr>
              <a:t>A-380.</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eaLnBrk="0" fontAlgn="base" hangingPunct="0">
              <a:lnSpc>
                <a:spcPct val="107000"/>
              </a:lnSpc>
              <a:spcAft>
                <a:spcPts val="0"/>
              </a:spcAft>
            </a:pPr>
            <a:r>
              <a:rPr lang="en-US" sz="1400" dirty="0">
                <a:effectLst>
                  <a:outerShdw blurRad="38100" dist="38100" dir="2700000" algn="tl">
                    <a:srgbClr val="000000">
                      <a:alpha val="43000"/>
                    </a:srgbClr>
                  </a:outerShdw>
                </a:effectLst>
                <a:latin typeface="Sylfaen" panose="010A0502050306030303" pitchFamily="18" charset="0"/>
                <a:ea typeface="Times New Roman" panose="02020603050405020304" pitchFamily="18"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19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9419"/>
            <a:ext cx="8208912" cy="701309"/>
          </a:xfrm>
        </p:spPr>
        <p:txBody>
          <a:bodyPr>
            <a:normAutofit/>
          </a:bodyPr>
          <a:lstStyle/>
          <a:p>
            <a:pPr lvl="0" algn="just">
              <a:lnSpc>
                <a:spcPct val="107000"/>
              </a:lnSpc>
              <a:spcAft>
                <a:spcPts val="800"/>
              </a:spcAft>
            </a:pPr>
            <a:r>
              <a:rPr lang="ka-GE" sz="1600" dirty="0">
                <a:latin typeface="Sylfaen" panose="010A0502050306030303" pitchFamily="18" charset="0"/>
                <a:ea typeface="Calibri" panose="020F0502020204030204" pitchFamily="34" charset="0"/>
                <a:cs typeface="Times New Roman" panose="02020603050405020304" pitchFamily="18" charset="0"/>
              </a:rPr>
              <a:t>        2. </a:t>
            </a:r>
            <a:r>
              <a:rPr lang="ka-GE" sz="1800" dirty="0">
                <a:latin typeface="Sylfaen" panose="010A0502050306030303" pitchFamily="18" charset="0"/>
                <a:ea typeface="Calibri" panose="020F0502020204030204" pitchFamily="34" charset="0"/>
                <a:cs typeface="Times New Roman" panose="02020603050405020304" pitchFamily="18" charset="0"/>
              </a:rPr>
              <a:t>ტრანსპორტის როლი საერთაშორისო ტურისტულ გადაზიდვებში</a:t>
            </a:r>
            <a:endParaRPr lang="ru-RU"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p:cNvSpPr>
            <a:spLocks noGrp="1"/>
          </p:cNvSpPr>
          <p:nvPr>
            <p:ph type="body" idx="1"/>
          </p:nvPr>
        </p:nvSpPr>
        <p:spPr>
          <a:xfrm>
            <a:off x="81638" y="980728"/>
            <a:ext cx="8966830" cy="2620931"/>
          </a:xfrm>
        </p:spPr>
        <p:txBody>
          <a:bodyPr>
            <a:noAutofit/>
          </a:bodyPr>
          <a:lstStyle/>
          <a:p>
            <a:pPr algn="just">
              <a:lnSpc>
                <a:spcPct val="150000"/>
              </a:lnSpc>
            </a:pPr>
            <a:r>
              <a:rPr lang="ka-GE" sz="1600" dirty="0">
                <a:solidFill>
                  <a:schemeClr val="tx1"/>
                </a:solidFill>
              </a:rPr>
              <a:t>საქართველოს, როგორც მდიდარი ტურისტული პოტენციალის მქონე ქვეყანას, ბევრი რამის შეთავაზება შეუძლია ტურისტებისათვის: ულამაზესი ბუნება, მრავალფეროვანი ლანდშაფტები, კავკასიონი (688 მყინვარი), შავი ზღვისპირეთის სუბტროპიკული ზონა (სნაპირო ზოლი - 320კმ); მდინარეები, ტბები და ჩანჩქერები 25000 მდინარე და 860 ტბა);მინერალური წყლები (1400 მინერალური წყალი, საიდანაც ნახევარზე მეტი თერმულია); კლდეში ნაკვეთი ქალაქები; ისტორიული ძეგლები; ტრადიციული ქართული სტუმართმოყვარეობა და ცნობილი ქართული სამზარეულო -აქცევენ საქართველოს ტურიტულად მიმზიდველ ქვეყნად. </a:t>
            </a:r>
          </a:p>
        </p:txBody>
      </p:sp>
      <p:pic>
        <p:nvPicPr>
          <p:cNvPr id="4" name="Picture 3"/>
          <p:cNvPicPr>
            <a:picLocks noChangeAspect="1"/>
          </p:cNvPicPr>
          <p:nvPr/>
        </p:nvPicPr>
        <p:blipFill>
          <a:blip r:embed="rId2"/>
          <a:stretch>
            <a:fillRect/>
          </a:stretch>
        </p:blipFill>
        <p:spPr>
          <a:xfrm>
            <a:off x="81637" y="3645024"/>
            <a:ext cx="2508275" cy="3062849"/>
          </a:xfrm>
          <a:prstGeom prst="rect">
            <a:avLst/>
          </a:prstGeom>
        </p:spPr>
      </p:pic>
      <p:pic>
        <p:nvPicPr>
          <p:cNvPr id="5" name="Picture 4"/>
          <p:cNvPicPr>
            <a:picLocks noChangeAspect="1"/>
          </p:cNvPicPr>
          <p:nvPr/>
        </p:nvPicPr>
        <p:blipFill>
          <a:blip r:embed="rId3"/>
          <a:stretch>
            <a:fillRect/>
          </a:stretch>
        </p:blipFill>
        <p:spPr>
          <a:xfrm>
            <a:off x="2671551" y="3645024"/>
            <a:ext cx="3817961" cy="3062848"/>
          </a:xfrm>
          <a:prstGeom prst="rect">
            <a:avLst/>
          </a:prstGeom>
        </p:spPr>
      </p:pic>
      <p:pic>
        <p:nvPicPr>
          <p:cNvPr id="7" name="Picture 6"/>
          <p:cNvPicPr>
            <a:picLocks noChangeAspect="1"/>
          </p:cNvPicPr>
          <p:nvPr/>
        </p:nvPicPr>
        <p:blipFill>
          <a:blip r:embed="rId4"/>
          <a:stretch>
            <a:fillRect/>
          </a:stretch>
        </p:blipFill>
        <p:spPr>
          <a:xfrm>
            <a:off x="6571151" y="3645024"/>
            <a:ext cx="2477316" cy="3062848"/>
          </a:xfrm>
          <a:prstGeom prst="rect">
            <a:avLst/>
          </a:prstGeom>
        </p:spPr>
      </p:pic>
    </p:spTree>
    <p:extLst>
      <p:ext uri="{BB962C8B-B14F-4D97-AF65-F5344CB8AC3E}">
        <p14:creationId xmlns:p14="http://schemas.microsoft.com/office/powerpoint/2010/main" val="154123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3" y="0"/>
            <a:ext cx="8715436" cy="1857364"/>
          </a:xfrm>
        </p:spPr>
        <p:txBody>
          <a:bodyPr>
            <a:noAutofit/>
          </a:bodyPr>
          <a:lstStyle/>
          <a:p>
            <a:pPr algn="just"/>
            <a:br>
              <a:rPr lang="ru-RU" sz="1800" dirty="0">
                <a:latin typeface="Times New Roman" pitchFamily="18" charset="0"/>
                <a:cs typeface="Times New Roman" pitchFamily="18" charset="0"/>
              </a:rPr>
            </a:br>
            <a:r>
              <a:rPr lang="ka-GE" sz="1800" dirty="0">
                <a:latin typeface="Times New Roman" pitchFamily="18" charset="0"/>
                <a:cs typeface="Times New Roman" pitchFamily="18" charset="0"/>
              </a:rPr>
              <a:t>საქართველო იმ საინტერესო ქვეყანათა რიცხვს მიეკუთვნება, სადაც შედარებით მცირე ტერიტორიაზე წარმოდგენილია ბუნება, რომელიც სხვადასხვა კლიმატურ ზონას ახასიათებს.  აქ არის ხშირი ტყეები, გაშლილი მდელოები, ქვიშიანი ნახევარუდაბნოები, ალპური მდელოები და ჭაობები. სულ რამოდენიმე საათში, ხოლო ზოგ შემთხვევაში რამოდენი წუთში ტურისტს შეუძლია აღმოჩნდეს უდაბნოდან სუბტროპიკებში, ან იბანაოს ზღვაში, ხოლო შემდეგ დაკავდეს სამთო-სათხილამურო სპორტით. </a:t>
            </a:r>
            <a:endParaRPr lang="ru-RU" sz="1800" dirty="0">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00240"/>
            <a:ext cx="3071803" cy="214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3242" y="2000240"/>
            <a:ext cx="3025215"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5074" y="2000241"/>
            <a:ext cx="2928927" cy="212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7" y="4214818"/>
            <a:ext cx="3024336" cy="264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4214818"/>
            <a:ext cx="3024336" cy="264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8185" y="4214818"/>
            <a:ext cx="2808312" cy="264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9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ოფისის თემა">
  <a:themeElements>
    <a:clrScheme name="აპექსი">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ოფისი">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ოფის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ის თემა">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Opulent</Template>
  <TotalTime>6306</TotalTime>
  <Words>1572</Words>
  <Application>Microsoft Office PowerPoint</Application>
  <PresentationFormat>Экран (4:3)</PresentationFormat>
  <Paragraphs>219</Paragraphs>
  <Slides>19</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Acad Nusx Geo</vt:lpstr>
      <vt:lpstr>AcadNusx</vt:lpstr>
      <vt:lpstr>Arial</vt:lpstr>
      <vt:lpstr>Calibri</vt:lpstr>
      <vt:lpstr>Sylfaen</vt:lpstr>
      <vt:lpstr>Times New Roman</vt:lpstr>
      <vt:lpstr>Times New Roman CYR</vt:lpstr>
      <vt:lpstr>ოფისის თემა</vt:lpstr>
      <vt:lpstr>ბათუმის შოთა რუსთაველის სახელობის სახელმწიფო უნივერსიტეტი </vt:lpstr>
      <vt:lpstr>   სატრანსპორტო ინფრასტრუქტურის გავლენა საერთაშორისო ტურიზმის განვითარებაზე  </vt:lpstr>
      <vt:lpstr>  transportis warmoSobis da ganviTarebis mokle istoriuli mimoxilva </vt:lpstr>
      <vt:lpstr>Презентация PowerPoint</vt:lpstr>
      <vt:lpstr>Презентация PowerPoint</vt:lpstr>
      <vt:lpstr>Презентация PowerPoint</vt:lpstr>
      <vt:lpstr>Презентация PowerPoint</vt:lpstr>
      <vt:lpstr>        2. ტრანსპორტის როლი საერთაშორისო ტურისტულ გადაზიდვებში</vt:lpstr>
      <vt:lpstr> საქართველო იმ საინტერესო ქვეყანათა რიცხვს მიეკუთვნება, სადაც შედარებით მცირე ტერიტორიაზე წარმოდგენილია ბუნება, რომელიც სხვადასხვა კლიმატურ ზონას ახასიათებს.  აქ არის ხშირი ტყეები, გაშლილი მდელოები, ქვიშიანი ნახევარუდაბნოები, ალპური მდელოები და ჭაობები. სულ რამოდენიმე საათში, ხოლო ზოგ შემთხვევაში რამოდენი წუთში ტურისტს შეუძლია აღმოჩნდეს უდაბნოდან სუბტროპიკებში, ან იბანაოს ზღვაში, ხოლო შემდეგ დაკავდეს სამთო-სათხილამურო სპორტით. </vt:lpstr>
      <vt:lpstr>Презентация PowerPoint</vt:lpstr>
      <vt:lpstr>საერთაშორისო ტურისტების რაოდენობისა და შემოსავლების დინამიკა 2011-2017 წწ. </vt:lpstr>
      <vt:lpstr>Презентация PowerPoint</vt:lpstr>
      <vt:lpstr>შსს-ს მონაცემებით, 2017 წელს საერთაშორისო ტურისტებმა საქართველოს სახელმწიფო ტრანსპორტი გადმოკვეთეს სხვადასხვა სახის ტრანსპორტით. </vt:lpstr>
      <vt:lpstr>   ფრენები საქართველოს აეროპორტებიდან და გადაყვანილი მგზავრების რაოდენობა 2012-2017 წწ.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Hgjmrzk3k$K64</dc:title>
  <dc:creator>ANZORI</dc:creator>
  <cp:lastModifiedBy>BSUadmin</cp:lastModifiedBy>
  <cp:revision>249</cp:revision>
  <dcterms:created xsi:type="dcterms:W3CDTF">2013-08-31T17:50:38Z</dcterms:created>
  <dcterms:modified xsi:type="dcterms:W3CDTF">2018-07-04T17:55:46Z</dcterms:modified>
</cp:coreProperties>
</file>