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327" r:id="rId2"/>
    <p:sldId id="334" r:id="rId3"/>
    <p:sldId id="336" r:id="rId4"/>
    <p:sldId id="355" r:id="rId5"/>
    <p:sldId id="342" r:id="rId6"/>
    <p:sldId id="329" r:id="rId7"/>
    <p:sldId id="331" r:id="rId8"/>
    <p:sldId id="332" r:id="rId9"/>
    <p:sldId id="323" r:id="rId10"/>
    <p:sldId id="322" r:id="rId11"/>
    <p:sldId id="314" r:id="rId12"/>
    <p:sldId id="307" r:id="rId13"/>
    <p:sldId id="320" r:id="rId14"/>
    <p:sldId id="315" r:id="rId15"/>
    <p:sldId id="326" r:id="rId16"/>
    <p:sldId id="351" r:id="rId17"/>
    <p:sldId id="348" r:id="rId18"/>
    <p:sldId id="352" r:id="rId19"/>
    <p:sldId id="350" r:id="rId20"/>
    <p:sldId id="34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14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CB53-0115-4343-B68D-3BBCE42E259F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1D01-46EB-4306-B934-29ECBF4A5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57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jeir.org/administrator/components/com_jresearch/files/publications/IJERI_2300_FINAL1.pdf" TargetMode="External"/><Relationship Id="rId2" Type="http://schemas.openxmlformats.org/officeDocument/2006/relationships/hyperlink" Target="http://www.science-sd.com/457-2474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journals.gisap.eu/index.php/Physchemath/article/view/555" TargetMode="External"/><Relationship Id="rId4" Type="http://schemas.openxmlformats.org/officeDocument/2006/relationships/hyperlink" Target="http://www.ijerms.com/DOC/Isues%20pdf/Archive-2018/June-2018/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071678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ka-GE" sz="2400" b="1" dirty="0" smtClean="0"/>
              <a:t>          შოთა   რუსთაველის </a:t>
            </a:r>
          </a:p>
          <a:p>
            <a:pPr>
              <a:buFont typeface="Wingdings 2" pitchFamily="18" charset="2"/>
              <a:buNone/>
            </a:pPr>
            <a:r>
              <a:rPr lang="ka-GE" sz="2400" b="1" dirty="0" smtClean="0"/>
              <a:t>ბათუმის    სახელმწიფო     უნივერსიტეტი </a:t>
            </a:r>
          </a:p>
          <a:p>
            <a:pPr>
              <a:buFont typeface="Wingdings 2" pitchFamily="18" charset="2"/>
              <a:buNone/>
            </a:pPr>
            <a:r>
              <a:rPr lang="ka-GE" sz="24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ka-GE" sz="2400" b="1" dirty="0" smtClean="0"/>
              <a:t>  </a:t>
            </a:r>
            <a:r>
              <a:rPr lang="ka-GE" sz="2400" b="1" dirty="0" smtClean="0">
                <a:solidFill>
                  <a:srgbClr val="C00000"/>
                </a:solidFill>
              </a:rPr>
              <a:t>ტექნოლოგიური  ფაკულტეტი</a:t>
            </a:r>
          </a:p>
          <a:p>
            <a:pPr>
              <a:buFont typeface="Wingdings" pitchFamily="2" charset="2"/>
              <a:buChar char="§"/>
            </a:pPr>
            <a:r>
              <a:rPr lang="ka-GE" sz="2400" b="1" dirty="0" smtClean="0"/>
              <a:t>საგანმანათლებლო პროგრამა:</a:t>
            </a:r>
          </a:p>
          <a:p>
            <a:pPr>
              <a:buFont typeface="Wingdings" pitchFamily="2" charset="2"/>
              <a:buChar char="§"/>
            </a:pPr>
            <a:r>
              <a:rPr lang="ka-GE" sz="2400" b="1" dirty="0" smtClean="0"/>
              <a:t>ნავთობის და გაზის  მოპოვების </a:t>
            </a:r>
          </a:p>
          <a:p>
            <a:r>
              <a:rPr lang="ka-GE" sz="2000" b="1" dirty="0" smtClean="0"/>
              <a:t>ტრანსპორტირების  და   შენახვის  ტექნოლოგი</a:t>
            </a:r>
            <a:r>
              <a:rPr lang="ka-GE" b="1" dirty="0" smtClean="0"/>
              <a:t>ები.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ასფპ ნადების შემცველობა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2060575"/>
          <a:ext cx="7008440" cy="4445198"/>
        </p:xfrm>
        <a:graphic>
          <a:graphicData uri="http://schemas.openxmlformats.org/drawingml/2006/table">
            <a:tbl>
              <a:tblPr/>
              <a:tblGrid>
                <a:gridCol w="447901"/>
                <a:gridCol w="3891272"/>
                <a:gridCol w="2669267"/>
              </a:tblGrid>
              <a:tr h="120741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latin typeface="AcadMtavr"/>
                          <a:ea typeface="Calibri"/>
                          <a:cs typeface="Times New Roman"/>
                        </a:rPr>
                        <a:t>#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კომპონენტების დასახელება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შემცველობა % მასური წილი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7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latin typeface="Sylfae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ასფალტენები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4,07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37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ფისები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9,08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7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latin typeface="Sylfae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პარაფინები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3,20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7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latin typeface="Sylfae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>
                          <a:latin typeface="Sylfaen"/>
                          <a:ea typeface="Calibri"/>
                          <a:cs typeface="Times New Roman"/>
                        </a:rPr>
                        <a:t>ნახშირწყალბადოვანის ნარევის ნარჩენი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83,65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7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a-GE" sz="120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სულ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latin typeface="Sylfae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r>
              <a:rPr lang="ka-GE" b="1" dirty="0" smtClean="0"/>
              <a:t>.</a:t>
            </a:r>
            <a:r>
              <a:rPr lang="ka-GE" dirty="0" smtClean="0"/>
              <a:t>   </a:t>
            </a:r>
            <a:r>
              <a:rPr lang="ka-GE" sz="2400" dirty="0" smtClean="0"/>
              <a:t>სუფსის საბადოს  ჭაბურღილი 15 -ის  </a:t>
            </a:r>
            <a:br>
              <a:rPr lang="ka-GE" sz="2400" dirty="0" smtClean="0"/>
            </a:br>
            <a:r>
              <a:rPr lang="ka-GE" sz="2400" dirty="0" smtClean="0"/>
              <a:t>           მდგომარეობის  მონაცემები.</a:t>
            </a:r>
            <a:endParaRPr lang="ru-RU" sz="2400" dirty="0" smtClean="0"/>
          </a:p>
        </p:txBody>
      </p:sp>
      <p:pic>
        <p:nvPicPr>
          <p:cNvPr id="9219" name="Picture 2" descr="C:\Users\Admin\Desktop\DSCF82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85860"/>
            <a:ext cx="6913562" cy="4071966"/>
          </a:xfrm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187450" y="5300663"/>
            <a:ext cx="6192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/>
              <a:t>    </a:t>
            </a:r>
            <a:r>
              <a:rPr lang="ka-GE"/>
              <a:t>ჭაბურღილის სიღრმე </a:t>
            </a:r>
            <a:r>
              <a:rPr lang="en-US"/>
              <a:t>H=</a:t>
            </a:r>
            <a:r>
              <a:rPr lang="ka-GE"/>
              <a:t>779 მ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/>
              <a:t>     </a:t>
            </a:r>
            <a:r>
              <a:rPr lang="ka-GE"/>
              <a:t>ჰიდროსტატიკული ფენის წნევა </a:t>
            </a:r>
            <a:r>
              <a:rPr lang="en-US"/>
              <a:t>P=</a:t>
            </a:r>
            <a:r>
              <a:rPr lang="ka-GE"/>
              <a:t>30</a:t>
            </a:r>
            <a:r>
              <a:rPr lang="en-US"/>
              <a:t> </a:t>
            </a:r>
            <a:r>
              <a:rPr lang="ka-GE"/>
              <a:t>ატმ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ka-GE"/>
              <a:t>    მწარმოებლურობა </a:t>
            </a:r>
            <a:r>
              <a:rPr lang="en-US"/>
              <a:t> v=</a:t>
            </a:r>
            <a:r>
              <a:rPr lang="ka-GE"/>
              <a:t>300–400 ლ   დღ/ღ</a:t>
            </a:r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928670"/>
          <a:ext cx="8572565" cy="5481064"/>
        </p:xfrm>
        <a:graphic>
          <a:graphicData uri="http://schemas.openxmlformats.org/drawingml/2006/table">
            <a:tbl>
              <a:tblPr/>
              <a:tblGrid>
                <a:gridCol w="365995"/>
                <a:gridCol w="202973"/>
                <a:gridCol w="108366"/>
                <a:gridCol w="311339"/>
                <a:gridCol w="440087"/>
                <a:gridCol w="133761"/>
                <a:gridCol w="108366"/>
                <a:gridCol w="257939"/>
                <a:gridCol w="88048"/>
                <a:gridCol w="311339"/>
                <a:gridCol w="480673"/>
                <a:gridCol w="481160"/>
                <a:gridCol w="481160"/>
                <a:gridCol w="86446"/>
                <a:gridCol w="276133"/>
                <a:gridCol w="81057"/>
                <a:gridCol w="281522"/>
                <a:gridCol w="147106"/>
                <a:gridCol w="164233"/>
                <a:gridCol w="367459"/>
                <a:gridCol w="311339"/>
                <a:gridCol w="85663"/>
                <a:gridCol w="226652"/>
                <a:gridCol w="130538"/>
                <a:gridCol w="180801"/>
                <a:gridCol w="311339"/>
                <a:gridCol w="293678"/>
                <a:gridCol w="313873"/>
                <a:gridCol w="311339"/>
                <a:gridCol w="312315"/>
                <a:gridCol w="312315"/>
                <a:gridCol w="607551"/>
              </a:tblGrid>
              <a:tr h="500066">
                <a:tc rowSpan="6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+mj-lt"/>
                          <a:ea typeface="Times New Roman"/>
                          <a:cs typeface="Sylfaen"/>
                        </a:rPr>
                        <a:t>რიგითი</a:t>
                      </a: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 #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+mj-lt"/>
                          <a:ea typeface="Times New Roman"/>
                          <a:cs typeface="Sylfaen"/>
                        </a:rPr>
                        <a:t>ჭაბურღილის</a:t>
                      </a: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 #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+mj-lt"/>
                          <a:ea typeface="Times New Roman"/>
                          <a:cs typeface="Sylfaen"/>
                        </a:rPr>
                        <a:t>ექსპლუატაციისმეთოდი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latin typeface="+mj-lt"/>
                          <a:ea typeface="Times New Roman"/>
                          <a:cs typeface="Sylfaen"/>
                        </a:rPr>
                        <a:t>ექსპლუატაციისდღეთარაოდენობა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წნევები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შტუცერიმმ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მოპოვება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შ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გ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81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 smtClean="0">
                          <a:latin typeface="+mj-lt"/>
                          <a:ea typeface="Times New Roman"/>
                          <a:cs typeface="Sylfaen"/>
                        </a:rPr>
                        <a:t>ნავთობი</a:t>
                      </a: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ka-GE" sz="11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 smtClean="0">
                          <a:latin typeface="+mj-lt"/>
                          <a:ea typeface="Times New Roman"/>
                          <a:cs typeface="Sylfaen"/>
                        </a:rPr>
                        <a:t>ტონა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 smtClean="0">
                          <a:latin typeface="+mj-lt"/>
                          <a:ea typeface="Times New Roman"/>
                          <a:cs typeface="Sylfaen"/>
                        </a:rPr>
                        <a:t>წყალი</a:t>
                      </a:r>
                      <a:endParaRPr lang="ka-GE" sz="1100" dirty="0" smtClean="0">
                        <a:latin typeface="+mj-lt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Sylfaen"/>
                        </a:rPr>
                        <a:t>მ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გაზი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წყლის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საშუალო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გაზისფაქტორიმ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Sylfaen"/>
                        </a:rPr>
                        <a:t>ტ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ექსპლუატაციისსაათებისრაოდენობა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+mj-lt"/>
                          <a:ea typeface="Times New Roman"/>
                          <a:cs typeface="Sylfaen"/>
                        </a:rPr>
                        <a:t>შენიშვნა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883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თვისგანმავლობაში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წლისდასაწყისიდან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დამუშავებისდაწყებიდან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თვისგანმავლობაში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+mj-lt"/>
                          <a:ea typeface="Times New Roman"/>
                          <a:cs typeface="Sylfaen"/>
                        </a:rPr>
                        <a:t>წლისდასაწყისიდან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თვისგანმავლობაშიათასიმ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+mj-lt"/>
                          <a:ea typeface="Times New Roman"/>
                          <a:cs typeface="Sylfaen"/>
                        </a:rPr>
                        <a:t>დ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Sylfaen"/>
                        </a:rPr>
                        <a:t>ღ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+mj-lt"/>
                          <a:ea typeface="Times New Roman"/>
                          <a:cs typeface="Sylfaen"/>
                        </a:rPr>
                        <a:t>მუშაობა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+mj-lt"/>
                          <a:ea typeface="Times New Roman"/>
                          <a:cs typeface="Sylfaen"/>
                        </a:rPr>
                        <a:t>დაგროვება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გაჩერება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სულ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დებიტი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3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+mj-lt"/>
                          <a:ea typeface="Times New Roman"/>
                          <a:cs typeface="Sylfaen"/>
                        </a:rPr>
                        <a:t>ნავთობით</a:t>
                      </a:r>
                      <a:r>
                        <a:rPr lang="en-US" sz="110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latin typeface="+mj-lt"/>
                          <a:ea typeface="Times New Roman"/>
                          <a:cs typeface="Sylfaen"/>
                        </a:rPr>
                        <a:t>დღ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ფლუიდიკუბ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1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 err="1">
                          <a:latin typeface="+mj-lt"/>
                          <a:ea typeface="Times New Roman"/>
                          <a:cs typeface="Sylfaen"/>
                        </a:rPr>
                        <a:t>დღ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844">
                <a:tc gridSpan="3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latin typeface="Sylfaen"/>
                          <a:ea typeface="Times New Roman"/>
                          <a:cs typeface="Sylfaen"/>
                        </a:rPr>
                        <a:t>სუფსა</a:t>
                      </a:r>
                      <a:r>
                        <a:rPr lang="en-US" sz="12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 err="1">
                          <a:latin typeface="Sylfaen"/>
                          <a:ea typeface="Times New Roman"/>
                          <a:cs typeface="Sylfaen"/>
                        </a:rPr>
                        <a:t>ქვსარმატი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Sylfaen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000" dirty="0">
                          <a:latin typeface="Sylfaen"/>
                          <a:ea typeface="Times New Roman"/>
                          <a:cs typeface="Sylfaen"/>
                        </a:rPr>
                        <a:t>ტ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2.574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20,849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5129,3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9.72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704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-420 </a:t>
                      </a:r>
                      <a:r>
                        <a:rPr lang="en-US" sz="1000" dirty="0" smtClean="0">
                          <a:latin typeface="Sylfaen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Sylfaen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000">
                          <a:latin typeface="Sylfaen"/>
                          <a:ea typeface="Times New Roman"/>
                          <a:cs typeface="Sylfaen"/>
                        </a:rPr>
                        <a:t>ტ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7,98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62,808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2687,4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3.72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0,239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-476 </a:t>
                      </a:r>
                      <a:r>
                        <a:rPr lang="en-US" sz="1000" dirty="0">
                          <a:latin typeface="Sylfaen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 dirty="0" err="1">
                          <a:latin typeface="Sylfaen"/>
                          <a:ea typeface="Times New Roman"/>
                          <a:cs typeface="Sylfaen"/>
                        </a:rPr>
                        <a:t>ზე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000" b="1">
                          <a:solidFill>
                            <a:srgbClr val="C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ტ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4,587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35,944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14989,52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0,138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-472 </a:t>
                      </a: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 b="1" dirty="0" err="1">
                          <a:solidFill>
                            <a:srgbClr val="C000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ზე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Sylfaen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000">
                          <a:latin typeface="Sylfaen"/>
                          <a:ea typeface="Times New Roman"/>
                          <a:cs typeface="Sylfaen"/>
                        </a:rPr>
                        <a:t>ტ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1,323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16,912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3955,65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2,16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528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libri"/>
                          <a:ea typeface="Times New Roman"/>
                          <a:cs typeface="Times New Roman"/>
                        </a:rPr>
                        <a:t>-393 </a:t>
                      </a:r>
                      <a:r>
                        <a:rPr lang="en-US" sz="1000" dirty="0">
                          <a:latin typeface="Sylfaen"/>
                          <a:ea typeface="Times New Roman"/>
                          <a:cs typeface="Sylfaen"/>
                        </a:rPr>
                        <a:t>მ</a:t>
                      </a: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000" dirty="0" err="1">
                          <a:latin typeface="Sylfaen"/>
                          <a:ea typeface="Times New Roman"/>
                          <a:cs typeface="Sylfaen"/>
                        </a:rPr>
                        <a:t>ზე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Sylfaen"/>
                          <a:ea typeface="Times New Roman"/>
                          <a:cs typeface="Sylfaen"/>
                        </a:rPr>
                        <a:t>ს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latin typeface="Sylfaen"/>
                          <a:ea typeface="Times New Roman"/>
                          <a:cs typeface="Sylfaen"/>
                        </a:rPr>
                        <a:t>ტ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1165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4,707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35,89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5139,227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2,88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21,96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0,141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684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-421 </a:t>
                      </a:r>
                      <a:r>
                        <a:rPr lang="en-US" sz="1100" dirty="0" smtClean="0">
                          <a:latin typeface="Sylfaen"/>
                          <a:ea typeface="Times New Roman"/>
                          <a:cs typeface="Sylfaen"/>
                        </a:rPr>
                        <a:t>მ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83" marR="4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42846" y="428605"/>
            <a:ext cx="122822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აგვისტო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2016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ylfaen" pitchFamily="18" charset="0"/>
              </a:rPr>
              <a:t>წ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/>
          <a:lstStyle/>
          <a:p>
            <a:r>
              <a:rPr lang="ka-GE" dirty="0" smtClean="0">
                <a:solidFill>
                  <a:srgbClr val="FF0000"/>
                </a:solidFill>
              </a:rPr>
              <a:t>   ქმედითი ღონისძიებები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7772400" cy="4712510"/>
          </a:xfrm>
        </p:spPr>
        <p:txBody>
          <a:bodyPr/>
          <a:lstStyle/>
          <a:p>
            <a:r>
              <a:rPr lang="ka-GE" dirty="0" smtClean="0"/>
              <a:t>სანგრევისპირა ზონის გამოშრობა, ანუ მასში არსებული წყლის, წყალგაჯერების მაქსიმუმამდე </a:t>
            </a:r>
            <a:r>
              <a:rPr lang="en-US" dirty="0" smtClean="0"/>
              <a:t>  </a:t>
            </a:r>
            <a:r>
              <a:rPr lang="ka-GE" dirty="0" smtClean="0"/>
              <a:t>შემცირება.</a:t>
            </a:r>
            <a:endParaRPr lang="ru-RU" dirty="0" smtClean="0"/>
          </a:p>
          <a:p>
            <a:r>
              <a:rPr lang="ka-GE" dirty="0" smtClean="0"/>
              <a:t>ფენის სანგრევისპირა ზონაში, წყალგაჯერებული ზონის ფორმირების საწინააღმდეგო პირობების შექმნა.</a:t>
            </a:r>
          </a:p>
          <a:p>
            <a:r>
              <a:rPr lang="ka-GE" dirty="0" smtClean="0"/>
              <a:t>ეფექტური ტექნოლოგიური რეჟიმებისა და ქიმიური რეაგენტების ზემოქმედება, ზან–ის</a:t>
            </a:r>
            <a:r>
              <a:rPr lang="en-US" dirty="0" smtClean="0"/>
              <a:t> </a:t>
            </a:r>
            <a:r>
              <a:rPr lang="ka-GE" dirty="0" smtClean="0"/>
              <a:t> ხსნარის  შერჩევა და გამოყენება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ზანის ხსნარის  შეყვანა.</a:t>
            </a:r>
            <a:endParaRPr lang="ru-RU" dirty="0"/>
          </a:p>
        </p:txBody>
      </p:sp>
      <p:pic>
        <p:nvPicPr>
          <p:cNvPr id="23961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0007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მოცემულია კვარცის სილის კაპილარული დატენიანება    ნავთობით, ზან</a:t>
            </a:r>
            <a:r>
              <a:rPr lang="ka-GE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a-GE" sz="2000" b="1" dirty="0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ის  ხსნარის   კომპოზიციური   ნარევის   თანაობისას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2071678"/>
          <a:ext cx="8072494" cy="4347618"/>
        </p:xfrm>
        <a:graphic>
          <a:graphicData uri="http://schemas.openxmlformats.org/drawingml/2006/table">
            <a:tbl>
              <a:tblPr/>
              <a:tblGrid>
                <a:gridCol w="1909268"/>
                <a:gridCol w="2159897"/>
                <a:gridCol w="2159897"/>
                <a:gridCol w="1843432"/>
              </a:tblGrid>
              <a:tr h="57284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ნავთობის </a:t>
                      </a:r>
                      <a:r>
                        <a:rPr lang="ka-GE" sz="1400" dirty="0" smtClean="0">
                          <a:latin typeface="Sylfaen"/>
                          <a:ea typeface="Calibri"/>
                          <a:cs typeface="Times New Roman"/>
                        </a:rPr>
                        <a:t>ამოწევის </a:t>
                      </a: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სიმაღლე %–ში მას. წილი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სულფანოლი 0,05% მას. წილი </a:t>
                      </a:r>
                      <a:r>
                        <a:rPr lang="en-US" sz="1400" dirty="0" smtClean="0">
                          <a:latin typeface="Sylfaen"/>
                          <a:ea typeface="Calibri"/>
                          <a:cs typeface="Times New Roman"/>
                        </a:rPr>
                        <a:t>D202</a:t>
                      </a:r>
                      <a:r>
                        <a:rPr lang="ka-GE" sz="1400" dirty="0" smtClean="0"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– 0,05 % მას. წილი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 smtClean="0">
                          <a:latin typeface="Sylfaen"/>
                          <a:ea typeface="Calibri"/>
                          <a:cs typeface="Times New Roman"/>
                        </a:rPr>
                        <a:t>სულფანოლი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 smtClean="0"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0,05%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en-US" sz="1400" dirty="0" err="1" smtClean="0">
                          <a:latin typeface="Sylfaen"/>
                          <a:ea typeface="Calibri"/>
                          <a:cs typeface="Times New Roman"/>
                        </a:rPr>
                        <a:t>Alkan</a:t>
                      </a:r>
                      <a:r>
                        <a:rPr lang="en-US" sz="1400" dirty="0" smtClean="0">
                          <a:latin typeface="Sylfaen"/>
                          <a:ea typeface="Calibri"/>
                          <a:cs typeface="Times New Roman"/>
                        </a:rPr>
                        <a:t> D202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0,05%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9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10,8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10,0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9,5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4,8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3,5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9,4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9,2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4,9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2,9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8,1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4,2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2,7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1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საშუალო სიჩქარე მმ/წთ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>
                          <a:latin typeface="Sylfaen"/>
                          <a:ea typeface="Calibri"/>
                          <a:cs typeface="Times New Roman"/>
                        </a:rPr>
                        <a:t>7,7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6,9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69690" algn="l"/>
                        </a:tabLst>
                      </a:pPr>
                      <a:r>
                        <a:rPr lang="ka-GE" sz="1400" dirty="0">
                          <a:latin typeface="Sylfaen"/>
                          <a:ea typeface="Calibri"/>
                          <a:cs typeface="Times New Roman"/>
                        </a:rPr>
                        <a:t>6,6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6" marR="61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Desktop\DSC_02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500989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AutoShape 6"/>
          <p:cNvSpPr>
            <a:spLocks noChangeArrowheads="1"/>
          </p:cNvSpPr>
          <p:nvPr/>
        </p:nvSpPr>
        <p:spPr bwMode="auto">
          <a:xfrm rot="5400000">
            <a:off x="1322361" y="2035169"/>
            <a:ext cx="914400" cy="1558923"/>
          </a:xfrm>
          <a:prstGeom prst="flowChartMagneticDisk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286514" y="928671"/>
            <a:ext cx="825500" cy="1041400"/>
          </a:xfrm>
          <a:prstGeom prst="flowChartMagneticDisk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/>
          <p:cNvSpPr>
            <a:spLocks noChangeShapeType="1"/>
          </p:cNvSpPr>
          <p:nvPr/>
        </p:nvSpPr>
        <p:spPr bwMode="auto">
          <a:xfrm flipH="1">
            <a:off x="3302000" y="679452"/>
            <a:ext cx="76200" cy="61913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8" name="AutoShape 12"/>
          <p:cNvSpPr>
            <a:spLocks noChangeShapeType="1"/>
          </p:cNvSpPr>
          <p:nvPr/>
        </p:nvSpPr>
        <p:spPr bwMode="auto">
          <a:xfrm flipV="1">
            <a:off x="5857887" y="928670"/>
            <a:ext cx="257175" cy="798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6429388" y="2714620"/>
            <a:ext cx="1143008" cy="1204914"/>
          </a:xfrm>
          <a:prstGeom prst="can">
            <a:avLst>
              <a:gd name="adj" fmla="val 607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571870" y="2143116"/>
            <a:ext cx="2071703" cy="107157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ShapeType="1"/>
          </p:cNvSpPr>
          <p:nvPr/>
        </p:nvSpPr>
        <p:spPr bwMode="auto">
          <a:xfrm>
            <a:off x="2428862" y="2571744"/>
            <a:ext cx="742951" cy="412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1" name="AutoShape 5"/>
          <p:cNvSpPr>
            <a:spLocks noChangeShapeType="1"/>
          </p:cNvSpPr>
          <p:nvPr/>
        </p:nvSpPr>
        <p:spPr bwMode="auto">
          <a:xfrm>
            <a:off x="796925" y="62547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4" name="AutoShape 8"/>
          <p:cNvSpPr>
            <a:spLocks noChangeShapeType="1"/>
          </p:cNvSpPr>
          <p:nvPr/>
        </p:nvSpPr>
        <p:spPr bwMode="auto">
          <a:xfrm flipH="1" flipV="1">
            <a:off x="1571606" y="1857365"/>
            <a:ext cx="133351" cy="561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5" name="AutoShape 9"/>
          <p:cNvSpPr>
            <a:spLocks noChangeShapeType="1"/>
          </p:cNvSpPr>
          <p:nvPr/>
        </p:nvSpPr>
        <p:spPr bwMode="auto">
          <a:xfrm flipH="1" flipV="1">
            <a:off x="387353" y="695327"/>
            <a:ext cx="733425" cy="47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7" name="AutoShape 1"/>
          <p:cNvSpPr>
            <a:spLocks noChangeShapeType="1"/>
          </p:cNvSpPr>
          <p:nvPr/>
        </p:nvSpPr>
        <p:spPr bwMode="auto">
          <a:xfrm>
            <a:off x="5929323" y="2714620"/>
            <a:ext cx="419100" cy="152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2" y="457202"/>
            <a:ext cx="762580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ka-G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ka-G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ნავთობი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857224" y="357166"/>
            <a:ext cx="762618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ka-G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სუფსის ნედლი  ნავთობი                                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ka-GE" sz="12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75-80</a:t>
            </a:r>
            <a:r>
              <a:rPr lang="ka-GE" sz="1200" b="1" baseline="300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ka-GE" sz="1200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97188" y="1928804"/>
            <a:ext cx="2286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ka-GE" sz="1100" dirty="0" smtClean="0">
                <a:solidFill>
                  <a:prstClr val="black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დეემულგატორი                                 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6587632" y="3964666"/>
            <a:ext cx="1550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წყალი</a:t>
            </a:r>
            <a:endParaRPr lang="ru-RU" dirty="0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571472" y="2"/>
            <a:ext cx="8572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a-G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xzi axali11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8072494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კვლევის  შედეგები.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a-GE" sz="3200" dirty="0" smtClean="0">
                <a:solidFill>
                  <a:srgbClr val="FF0000"/>
                </a:solidFill>
              </a:rPr>
              <a:t>განსაზღვრულია </a:t>
            </a:r>
            <a:r>
              <a:rPr lang="ka-GE" sz="3200" dirty="0" smtClean="0"/>
              <a:t> სუფსის ნავთობის  ჭაბურღილი </a:t>
            </a:r>
            <a:r>
              <a:rPr lang="ru-RU" sz="3200" dirty="0" smtClean="0"/>
              <a:t>№</a:t>
            </a:r>
            <a:r>
              <a:rPr lang="ka-GE" sz="3200" dirty="0" smtClean="0"/>
              <a:t> 15–ის  ფიზიკური პარამეტრები და კომპონენტური შემადგენლობა.</a:t>
            </a:r>
          </a:p>
          <a:p>
            <a:r>
              <a:rPr lang="ka-GE" sz="3200" dirty="0" smtClean="0"/>
              <a:t> </a:t>
            </a:r>
            <a:r>
              <a:rPr lang="ka-GE" sz="3200" dirty="0" smtClean="0">
                <a:solidFill>
                  <a:srgbClr val="FF0000"/>
                </a:solidFill>
              </a:rPr>
              <a:t>შესწავლილია</a:t>
            </a:r>
            <a:r>
              <a:rPr lang="ka-GE" sz="3200" dirty="0" smtClean="0"/>
              <a:t> ჭაბურღილის სანგრევის პირა ზონაში ნავთობის მოდინების ხელშემშლელი ფაქტორები.</a:t>
            </a:r>
          </a:p>
          <a:p>
            <a:r>
              <a:rPr lang="ka-GE" sz="3200" dirty="0" smtClean="0">
                <a:solidFill>
                  <a:srgbClr val="FF0000"/>
                </a:solidFill>
              </a:rPr>
              <a:t>შესწავლილია</a:t>
            </a:r>
            <a:r>
              <a:rPr lang="ka-GE" sz="3200" dirty="0" smtClean="0"/>
              <a:t> ზედაპირული დაჭიმულობის ცვლილება ფაზათა შორის (წყალი/ ნავთობი) გამყოფ ზედაპირზე შერჩეული ზან–ის თანაობისას ლაბორატორიულ პირობებში.</a:t>
            </a:r>
          </a:p>
          <a:p>
            <a:r>
              <a:rPr lang="ka-GE" sz="3200" dirty="0" smtClean="0">
                <a:solidFill>
                  <a:srgbClr val="FF0000"/>
                </a:solidFill>
              </a:rPr>
              <a:t> შესწავლილია </a:t>
            </a:r>
            <a:r>
              <a:rPr lang="ka-GE" sz="3200" dirty="0" smtClean="0"/>
              <a:t>საკვლევი ზან–ების ადსორბციული  თვისებები </a:t>
            </a:r>
          </a:p>
          <a:p>
            <a:r>
              <a:rPr lang="ka-GE" sz="3200" dirty="0" smtClean="0"/>
              <a:t>გამოკვლეულია  დეემულგირების  ეფექტი.</a:t>
            </a:r>
          </a:p>
          <a:p>
            <a:r>
              <a:rPr lang="ka-GE" sz="3200" dirty="0" smtClean="0">
                <a:solidFill>
                  <a:srgbClr val="FF0000"/>
                </a:solidFill>
              </a:rPr>
              <a:t>გამოკვლეულია</a:t>
            </a:r>
            <a:r>
              <a:rPr lang="ka-GE" sz="3200" dirty="0" smtClean="0"/>
              <a:t>   კაპილარული დატენიანების პროცესის დინამიკა, კვარცის სილის ნავთობით გაჟღენთვის დროს ზან–ის თანაობისას ლაბორატორიულ პირობებში.</a:t>
            </a:r>
          </a:p>
          <a:p>
            <a:r>
              <a:rPr lang="ka-GE" sz="3200" dirty="0" smtClean="0">
                <a:solidFill>
                  <a:srgbClr val="FF0000"/>
                </a:solidFill>
              </a:rPr>
              <a:t>გაანგარიშებულია </a:t>
            </a:r>
            <a:r>
              <a:rPr lang="ka-GE" sz="3200" dirty="0" smtClean="0"/>
              <a:t> კაპილარული დატენიანების საშუალო სიჩქარის ცვლილება კომპოზიციური    ზან–ების გამოყენების დროს.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2880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ka-GE" dirty="0" smtClean="0">
                <a:solidFill>
                  <a:srgbClr val="FF0000"/>
                </a:solidFill>
              </a:rPr>
              <a:t>სამეცნიერო  ნაშრომის </a:t>
            </a:r>
            <a:r>
              <a:rPr lang="ka-GE" dirty="0" smtClean="0"/>
              <a:t>(მონოგრაფიის</a:t>
            </a:r>
            <a:r>
              <a:rPr lang="ka-GE" dirty="0" smtClean="0">
                <a:solidFill>
                  <a:srgbClr val="FF0000"/>
                </a:solidFill>
              </a:rPr>
              <a:t>) </a:t>
            </a:r>
            <a:r>
              <a:rPr lang="ka-GE" dirty="0" smtClean="0"/>
              <a:t>, </a:t>
            </a:r>
            <a:r>
              <a:rPr lang="ka-GE" b="1" dirty="0" smtClean="0"/>
              <a:t>სუფსის  საბადოს დაბალდებიტიანი    ჭაბურღილის</a:t>
            </a:r>
            <a:r>
              <a:rPr lang="ru-RU" b="1" dirty="0" smtClean="0"/>
              <a:t> </a:t>
            </a:r>
            <a:r>
              <a:rPr lang="ka-GE" b="1" dirty="0" smtClean="0"/>
              <a:t>  მოდინების </a:t>
            </a:r>
          </a:p>
          <a:p>
            <a:pPr>
              <a:buFont typeface="Wingdings 2" pitchFamily="18" charset="2"/>
              <a:buNone/>
            </a:pPr>
            <a:r>
              <a:rPr lang="ka-GE" b="1" dirty="0" smtClean="0"/>
              <a:t>ინტენსიფიკაცია  ზანის კომპოზიციური  ხსნარების  გამოყენებით    </a:t>
            </a:r>
            <a:r>
              <a:rPr lang="ka-GE" dirty="0" smtClean="0">
                <a:solidFill>
                  <a:srgbClr val="FF0000"/>
                </a:solidFill>
              </a:rPr>
              <a:t>პრეზენტაცია.</a:t>
            </a:r>
          </a:p>
          <a:p>
            <a:pPr>
              <a:buFont typeface="Wingdings 2" pitchFamily="18" charset="2"/>
              <a:buNone/>
            </a:pPr>
            <a:r>
              <a:rPr lang="ka-GE" dirty="0" smtClean="0">
                <a:solidFill>
                  <a:srgbClr val="FF0000"/>
                </a:solidFill>
              </a:rPr>
              <a:t>მომხსენებელი: </a:t>
            </a:r>
            <a:r>
              <a:rPr lang="ka-GE" dirty="0" smtClean="0"/>
              <a:t>ნ. მამულაიშვილი</a:t>
            </a:r>
          </a:p>
          <a:p>
            <a:pPr>
              <a:buFont typeface="Wingdings 2" pitchFamily="18" charset="2"/>
              <a:buNone/>
            </a:pPr>
            <a:r>
              <a:rPr lang="ka-GE" dirty="0" smtClean="0"/>
              <a:t>               ბათუმი 2019წ.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გამოყენებული ლიტერატურა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a-GE" sz="1100" dirty="0" smtClean="0"/>
              <a:t>1.   N. Mamulaishvili</a:t>
            </a:r>
            <a:r>
              <a:rPr lang="ka-GE" sz="1100" baseline="30000" dirty="0" smtClean="0"/>
              <a:t>1</a:t>
            </a:r>
            <a:r>
              <a:rPr lang="ka-GE" sz="1100" dirty="0" smtClean="0"/>
              <a:t>  </a:t>
            </a:r>
            <a:r>
              <a:rPr lang="en-US" sz="1100" dirty="0" smtClean="0"/>
              <a:t> N. </a:t>
            </a:r>
            <a:r>
              <a:rPr lang="ka-GE" sz="1100" dirty="0" smtClean="0"/>
              <a:t>Salimov</a:t>
            </a:r>
            <a:r>
              <a:rPr lang="ka-GE" sz="1100" baseline="30000" dirty="0" smtClean="0"/>
              <a:t>a2</a:t>
            </a:r>
            <a:r>
              <a:rPr lang="ka-GE" sz="1100" dirty="0" smtClean="0"/>
              <a:t> , . </a:t>
            </a:r>
            <a:r>
              <a:rPr lang="en-US" sz="1100" dirty="0" smtClean="0"/>
              <a:t> T.</a:t>
            </a:r>
            <a:r>
              <a:rPr lang="ka-GE" sz="1100" dirty="0" smtClean="0"/>
              <a:t>Khitarishvil</a:t>
            </a:r>
            <a:r>
              <a:rPr lang="ka-GE" sz="1100" baseline="30000" dirty="0" smtClean="0"/>
              <a:t>i3 </a:t>
            </a:r>
            <a:r>
              <a:rPr lang="ka-GE" sz="1100" dirty="0" smtClean="0"/>
              <a:t>REAGENT TREATMENT OF THE SURFACE OF THE </a:t>
            </a:r>
            <a:r>
              <a:rPr lang="en-US" sz="1100" dirty="0" smtClean="0"/>
              <a:t>­</a:t>
            </a:r>
            <a:r>
              <a:rPr lang="ka-GE" sz="1100" dirty="0" smtClean="0"/>
              <a:t>PETRO</a:t>
            </a:r>
            <a:endParaRPr lang="ru-RU" sz="1100" dirty="0" smtClean="0"/>
          </a:p>
          <a:p>
            <a:pPr>
              <a:buNone/>
            </a:pPr>
            <a:r>
              <a:rPr lang="en-US" sz="1100" dirty="0" smtClean="0"/>
              <a:t>­</a:t>
            </a:r>
            <a:r>
              <a:rPr lang="ka-GE" sz="1100" dirty="0" smtClean="0"/>
              <a:t>LEUM LAYER, WITH THE USE OF A SURFA</a:t>
            </a:r>
            <a:r>
              <a:rPr lang="en-US" sz="1100" dirty="0" smtClean="0"/>
              <a:t>­</a:t>
            </a:r>
            <a:r>
              <a:rPr lang="ka-GE" sz="1100" dirty="0" smtClean="0"/>
              <a:t>CTANT COMPOSITE.(SAW)</a:t>
            </a:r>
            <a:endParaRPr lang="ru-RU" sz="1100" dirty="0" smtClean="0"/>
          </a:p>
          <a:p>
            <a:pPr>
              <a:buNone/>
            </a:pPr>
            <a:r>
              <a:rPr lang="ka-GE" sz="1100" dirty="0" smtClean="0"/>
              <a:t> International Journal of Engineering Researches and Management </a:t>
            </a:r>
            <a:r>
              <a:rPr lang="ka-GE" sz="1200" dirty="0" smtClean="0"/>
              <a:t>Studies   5(6) June, 2018]  ISSN: 2394-7659 </a:t>
            </a:r>
          </a:p>
          <a:p>
            <a:pPr>
              <a:buNone/>
            </a:pPr>
            <a:r>
              <a:rPr lang="ka-GE" sz="1200" dirty="0" smtClean="0"/>
              <a:t>2. N. Mamulaishvili1,  G. Partskhaladze2, .  G.Chavleshvili3, R.Zoidze4, T. Khitarishvili5</a:t>
            </a:r>
          </a:p>
          <a:p>
            <a:pPr>
              <a:buNone/>
            </a:pPr>
            <a:r>
              <a:rPr lang="ka-GE" sz="1200" dirty="0" smtClean="0"/>
              <a:t>Supsa Crude Oil Demulsification Technology  Development by Usingnon-ionogenic Surfactant Solution</a:t>
            </a:r>
          </a:p>
          <a:p>
            <a:pPr>
              <a:buNone/>
            </a:pPr>
            <a:r>
              <a:rPr lang="en-US" sz="1200" dirty="0" smtClean="0"/>
              <a:t>I</a:t>
            </a:r>
            <a:r>
              <a:rPr lang="ka-GE" sz="1200" dirty="0" smtClean="0"/>
              <a:t>nternational Journal of Engineering Innovation &amp; Research  Volume 6, Issue 6, 2017  </a:t>
            </a:r>
            <a:r>
              <a:rPr lang="en-US" sz="1200" dirty="0" smtClean="0"/>
              <a:t>   </a:t>
            </a:r>
            <a:r>
              <a:rPr lang="ka-GE" sz="1200" dirty="0" smtClean="0"/>
              <a:t>ISSN 2277 – 5668</a:t>
            </a:r>
          </a:p>
          <a:p>
            <a:pPr>
              <a:buNone/>
            </a:pPr>
            <a:r>
              <a:rPr lang="ka-GE" sz="1200" dirty="0" smtClean="0"/>
              <a:t>3. Mamulayshvili1 N.D .Salimova2 N.A.  Hitarishvili3 T.D .Baladze4 D.A.</a:t>
            </a:r>
          </a:p>
          <a:p>
            <a:pPr>
              <a:buNone/>
            </a:pPr>
            <a:r>
              <a:rPr lang="ka-GE" sz="1200" dirty="0" smtClean="0"/>
              <a:t>Effect of various classes SAS on hydrophobic surface of oil stratum.</a:t>
            </a:r>
          </a:p>
          <a:p>
            <a:pPr>
              <a:buNone/>
            </a:pPr>
            <a:r>
              <a:rPr lang="ka-GE" sz="1200" dirty="0" smtClean="0"/>
              <a:t>INTERNATIONAL JOURNAL OF APPLIED AND FUNDAMENTAL RESEARCH» №2, 2014</a:t>
            </a:r>
          </a:p>
          <a:p>
            <a:pPr>
              <a:buNone/>
            </a:pPr>
            <a:r>
              <a:rPr lang="ka-GE" sz="1200" dirty="0" smtClean="0"/>
              <a:t>4. Nora Mamulaishvili, Taran Mamedova, Tea Hitarishvili</a:t>
            </a:r>
          </a:p>
          <a:p>
            <a:pPr>
              <a:buNone/>
            </a:pPr>
            <a:r>
              <a:rPr lang="ka-GE" sz="1200" dirty="0" smtClean="0"/>
              <a:t>CONCRETION OF ASPHALTIC-RESINOUS COMPOUNDS OF THE WORKED-OUT MOTOR OIL WITH USE </a:t>
            </a:r>
          </a:p>
          <a:p>
            <a:pPr>
              <a:buNone/>
            </a:pPr>
            <a:r>
              <a:rPr lang="ka-GE" sz="1200" dirty="0" smtClean="0"/>
              <a:t>OF  CHEMICAL  REAGENTS. GISAP: Physics, Mathematics and Chemistry</a:t>
            </a:r>
            <a:r>
              <a:rPr lang="en-US" sz="1200" dirty="0" smtClean="0"/>
              <a:t>  </a:t>
            </a:r>
            <a:r>
              <a:rPr lang="ka-GE" sz="1200" dirty="0" smtClean="0"/>
              <a:t>2014./8/1  </a:t>
            </a:r>
            <a:r>
              <a:rPr lang="en-US" sz="1200" dirty="0" smtClean="0"/>
              <a:t>ISSN </a:t>
            </a:r>
            <a:r>
              <a:rPr lang="ka-GE" sz="1200" dirty="0" smtClean="0"/>
              <a:t>  </a:t>
            </a:r>
            <a:r>
              <a:rPr lang="ru-RU" sz="1200" dirty="0" smtClean="0"/>
              <a:t>2054- 6483</a:t>
            </a:r>
            <a:r>
              <a:rPr lang="ka-GE" sz="1200" dirty="0" smtClean="0"/>
              <a:t>   2014.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endParaRPr lang="ru-RU" sz="1200" dirty="0" smtClean="0"/>
          </a:p>
          <a:p>
            <a:endParaRPr lang="ka-GE" baseline="30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C:\Windows\system32\config\systemprofile\Desktop\Treatment of Supsa Oilfield Low Debit Boreholes with SAS. Composite Solution for Intensification of Petroleum Influx. Mamulaishvili Nora and Khitarishvili Tea_files\978-613-9-99450-2-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37143"/>
            <a:ext cx="9144000" cy="672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 აბსტრაქტი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>
            <a:normAutofit fontScale="32500" lnSpcReduction="20000"/>
          </a:bodyPr>
          <a:lstStyle/>
          <a:p>
            <a:endParaRPr lang="ru-RU" sz="3200" dirty="0" smtClean="0"/>
          </a:p>
          <a:p>
            <a:pPr algn="just">
              <a:lnSpc>
                <a:spcPct val="120000"/>
              </a:lnSpc>
            </a:pPr>
            <a:r>
              <a:rPr lang="ka-GE" sz="4300" dirty="0" smtClean="0"/>
              <a:t> </a:t>
            </a:r>
            <a:r>
              <a:rPr lang="ka-GE" sz="4300" dirty="0" smtClean="0"/>
              <a:t>მონოგრაფია </a:t>
            </a:r>
            <a:r>
              <a:rPr lang="ka-GE" sz="4300" dirty="0" smtClean="0"/>
              <a:t>გამოცემულია: </a:t>
            </a:r>
            <a:r>
              <a:rPr lang="ka-GE" sz="4300" dirty="0" smtClean="0"/>
              <a:t>გამომცემლობა</a:t>
            </a:r>
            <a:r>
              <a:rPr lang="ka-GE" sz="4300" dirty="0" smtClean="0"/>
              <a:t> </a:t>
            </a:r>
            <a:r>
              <a:rPr lang="en-US" sz="4300" dirty="0" smtClean="0"/>
              <a:t>Academi</a:t>
            </a:r>
            <a:r>
              <a:rPr lang="en-US" sz="4300" dirty="0" smtClean="0"/>
              <a:t>c</a:t>
            </a:r>
            <a:r>
              <a:rPr lang="en-US" sz="4300" dirty="0" smtClean="0"/>
              <a:t> </a:t>
            </a:r>
            <a:r>
              <a:rPr lang="en-US" sz="4300" dirty="0" smtClean="0"/>
              <a:t>Publishing</a:t>
            </a:r>
            <a:r>
              <a:rPr lang="ka-GE" sz="4300" dirty="0" smtClean="0"/>
              <a:t> -ის  მიერ</a:t>
            </a:r>
            <a:r>
              <a:rPr lang="ka-GE" sz="4300" dirty="0" smtClean="0"/>
              <a:t>,, გერმანიაში</a:t>
            </a:r>
            <a:r>
              <a:rPr lang="en-US" sz="4300" dirty="0" smtClean="0"/>
              <a:t>,</a:t>
            </a:r>
            <a:r>
              <a:rPr lang="ka-GE" sz="4300" dirty="0" smtClean="0"/>
              <a:t> ქ.დუსელდორფში</a:t>
            </a:r>
            <a:r>
              <a:rPr lang="en-US" sz="4300" dirty="0" smtClean="0"/>
              <a:t>,</a:t>
            </a:r>
            <a:r>
              <a:rPr lang="ka-GE" sz="4300" dirty="0" smtClean="0"/>
              <a:t> ინგლისურ ენაზე</a:t>
            </a:r>
            <a:r>
              <a:rPr lang="en-US" sz="4300" dirty="0" smtClean="0"/>
              <a:t>.</a:t>
            </a:r>
            <a:r>
              <a:rPr lang="ka-GE" sz="4300" dirty="0" smtClean="0"/>
              <a:t> </a:t>
            </a:r>
            <a:r>
              <a:rPr lang="en-US" sz="4300" dirty="0" smtClean="0"/>
              <a:t>: </a:t>
            </a:r>
            <a:r>
              <a:rPr lang="ka-GE" sz="4300" dirty="0" smtClean="0"/>
              <a:t>12.05.2019 </a:t>
            </a:r>
            <a:r>
              <a:rPr lang="ka-GE" sz="4300" dirty="0" smtClean="0"/>
              <a:t>წ.</a:t>
            </a:r>
            <a:r>
              <a:rPr lang="ka-GE" sz="4300" dirty="0" smtClean="0"/>
              <a:t>  მონოგრაფიაში </a:t>
            </a:r>
            <a:r>
              <a:rPr lang="ka-GE" sz="4300" dirty="0" smtClean="0"/>
              <a:t>  განხილულია   ნავთობის  მოპოვების   პრობლემური  საკითხები და  მათი  ინჰიბირების  მეთოდები.</a:t>
            </a:r>
            <a:endParaRPr lang="en-US" sz="4300" dirty="0" smtClean="0"/>
          </a:p>
          <a:p>
            <a:pPr algn="just">
              <a:lnSpc>
                <a:spcPct val="120000"/>
              </a:lnSpc>
            </a:pPr>
            <a:r>
              <a:rPr lang="ka-GE" sz="4300" dirty="0" smtClean="0"/>
              <a:t>ნავთობსარეწაო  </a:t>
            </a:r>
            <a:r>
              <a:rPr lang="ka-GE" sz="4300" dirty="0" smtClean="0"/>
              <a:t>ტექნოლოგიის  ერთ-ერთ  მნიშვნელოვან  პრობლემას </a:t>
            </a:r>
            <a:r>
              <a:rPr lang="en-US" sz="4300" dirty="0" err="1" smtClean="0"/>
              <a:t>დაბა</a:t>
            </a:r>
            <a:r>
              <a:rPr lang="ka-GE" sz="4300" dirty="0" smtClean="0"/>
              <a:t>ლ</a:t>
            </a:r>
            <a:r>
              <a:rPr lang="en-US" sz="4300" dirty="0" err="1" smtClean="0"/>
              <a:t>დებიტიანი</a:t>
            </a:r>
            <a:r>
              <a:rPr lang="en-US" sz="4300" dirty="0" smtClean="0"/>
              <a:t> </a:t>
            </a:r>
            <a:r>
              <a:rPr lang="ka-GE" sz="4300" dirty="0" smtClean="0"/>
              <a:t> ჭაბურღილების ექსპლუატაცია წარმოადგენს. ნაშრომში განხილულია საბადოს დებიტის  </a:t>
            </a:r>
            <a:r>
              <a:rPr lang="ka-GE" sz="4300" dirty="0" smtClean="0"/>
              <a:t>შემცირების მიზეზები </a:t>
            </a:r>
            <a:r>
              <a:rPr lang="ka-GE" sz="4300" dirty="0" smtClean="0"/>
              <a:t>და </a:t>
            </a:r>
            <a:r>
              <a:rPr lang="ka-GE" sz="4300" dirty="0" smtClean="0"/>
              <a:t>მ</a:t>
            </a:r>
            <a:r>
              <a:rPr lang="ka-GE" sz="4300" dirty="0" smtClean="0"/>
              <a:t>ათი</a:t>
            </a:r>
            <a:r>
              <a:rPr lang="ka-GE" sz="4300" dirty="0" smtClean="0"/>
              <a:t> აღდგენის ქმედითი </a:t>
            </a:r>
            <a:r>
              <a:rPr lang="ka-GE" sz="4300" dirty="0" smtClean="0"/>
              <a:t>ღონისძიებები. ნაშრომში განხილულია  საბადოს  დამუშავების  და ნავთობის მოდინების  ინტენსიფიკაციის მეთოდი, ,ქიმიური  რეაგენტების</a:t>
            </a:r>
            <a:r>
              <a:rPr lang="ka-GE" sz="4300" dirty="0" smtClean="0"/>
              <a:t>, კერძოდ , </a:t>
            </a:r>
            <a:r>
              <a:rPr lang="ka-GE" sz="4300" dirty="0" smtClean="0"/>
              <a:t>ზედაპირულად  აქტიური  ნივთიერებების (ზანის ) ხსნარების  გამოყენებით. ზანის ხსნარის  სახით ჩვენს მიერ შერჩეული იქნა,  მრავალფუნქციური, </a:t>
            </a:r>
            <a:r>
              <a:rPr lang="ka-GE" sz="4300" dirty="0" smtClean="0"/>
              <a:t>არაიონოგენური </a:t>
            </a:r>
            <a:r>
              <a:rPr lang="ka-GE" sz="4300" dirty="0" smtClean="0"/>
              <a:t>ზან-ის ხსნარი. ‘’ALKAN DE 202’’, რომლის სამრეწველო  ბაზას,  აზერბაიჯანის  ნავთობ-კომპანია   წარმოადგენს.</a:t>
            </a:r>
            <a:endParaRPr lang="ru-RU" sz="4300" dirty="0" smtClean="0"/>
          </a:p>
          <a:p>
            <a:pPr algn="just">
              <a:lnSpc>
                <a:spcPct val="120000"/>
              </a:lnSpc>
            </a:pPr>
            <a:r>
              <a:rPr lang="ka-GE" sz="4300" dirty="0" smtClean="0"/>
              <a:t>     ზანის </a:t>
            </a:r>
            <a:r>
              <a:rPr lang="ka-GE" sz="4300" dirty="0" smtClean="0"/>
              <a:t>ხსნარის  </a:t>
            </a:r>
            <a:r>
              <a:rPr lang="ka-GE" sz="4300" dirty="0" smtClean="0"/>
              <a:t>ეფექტურობის  </a:t>
            </a:r>
            <a:r>
              <a:rPr lang="ka-GE" sz="4300" dirty="0" smtClean="0"/>
              <a:t>დადგენის  მიზნით, სისტემაში (წყალი  ნავთობი),  განსაზღვრლი</a:t>
            </a:r>
            <a:r>
              <a:rPr lang="en-US" sz="4300" dirty="0" smtClean="0"/>
              <a:t> </a:t>
            </a:r>
            <a:r>
              <a:rPr lang="ka-GE" sz="4300" dirty="0" smtClean="0"/>
              <a:t>იქნა </a:t>
            </a:r>
            <a:r>
              <a:rPr lang="ka-GE" sz="4300" dirty="0" smtClean="0"/>
              <a:t>პროცესის  ფიზიკური  და  ტექნოლოგიური პრამეტრები</a:t>
            </a:r>
            <a:r>
              <a:rPr lang="en-US" sz="4300" dirty="0" smtClean="0"/>
              <a:t>.</a:t>
            </a:r>
            <a:r>
              <a:rPr lang="ka-GE" sz="4300" dirty="0" smtClean="0"/>
              <a:t> როგორიცაა:  სითხის  ზედაპირული   დაჭიმულობა</a:t>
            </a:r>
            <a:r>
              <a:rPr lang="ka-GE" sz="4300" dirty="0" smtClean="0"/>
              <a:t>, კაპილარული </a:t>
            </a:r>
            <a:r>
              <a:rPr lang="en-US" sz="4300" dirty="0" smtClean="0"/>
              <a:t>  </a:t>
            </a:r>
            <a:r>
              <a:rPr lang="ka-GE" sz="4300" dirty="0" smtClean="0"/>
              <a:t>დასველების სიჩქარე, </a:t>
            </a:r>
            <a:endParaRPr lang="ru-RU" sz="4300" dirty="0" smtClean="0"/>
          </a:p>
          <a:p>
            <a:pPr algn="just">
              <a:lnSpc>
                <a:spcPct val="120000"/>
              </a:lnSpc>
              <a:buNone/>
            </a:pPr>
            <a:r>
              <a:rPr lang="ka-GE" sz="4300" dirty="0" smtClean="0"/>
              <a:t>         წყლის </a:t>
            </a:r>
            <a:r>
              <a:rPr lang="ka-GE" sz="4300" dirty="0" smtClean="0"/>
              <a:t>გამოყოფის რაოდენობრივი </a:t>
            </a:r>
            <a:r>
              <a:rPr lang="ka-GE" sz="4300" dirty="0" smtClean="0"/>
              <a:t>მაჩვენებელი და დეემულგატორის  </a:t>
            </a:r>
            <a:r>
              <a:rPr lang="ka-GE" sz="4300" dirty="0" smtClean="0"/>
              <a:t>ეფექტურობის  კოეფიციენტი.</a:t>
            </a:r>
            <a:endParaRPr lang="ru-RU" sz="4300" dirty="0" smtClean="0"/>
          </a:p>
          <a:p>
            <a:pPr algn="just">
              <a:lnSpc>
                <a:spcPct val="120000"/>
              </a:lnSpc>
            </a:pPr>
            <a:r>
              <a:rPr lang="ka-GE" sz="4300" dirty="0" smtClean="0"/>
              <a:t>ჩატარებული ცდების საფუძველზე </a:t>
            </a:r>
            <a:r>
              <a:rPr lang="ka-GE" sz="4300" dirty="0" smtClean="0"/>
              <a:t>დადგენილ</a:t>
            </a:r>
            <a:r>
              <a:rPr lang="ka-GE" sz="4300" dirty="0" smtClean="0"/>
              <a:t> </a:t>
            </a:r>
            <a:r>
              <a:rPr lang="ka-GE" sz="4300" dirty="0" smtClean="0"/>
              <a:t> </a:t>
            </a:r>
            <a:r>
              <a:rPr lang="ka-GE" sz="4300" dirty="0" smtClean="0"/>
              <a:t>იქნა,  </a:t>
            </a:r>
            <a:r>
              <a:rPr lang="ka-GE" sz="4300" dirty="0" smtClean="0"/>
              <a:t> სისტემაში </a:t>
            </a:r>
            <a:r>
              <a:rPr lang="ka-GE" sz="4300" dirty="0" smtClean="0"/>
              <a:t>(</a:t>
            </a:r>
            <a:r>
              <a:rPr lang="ka-GE" sz="4300" dirty="0" smtClean="0"/>
              <a:t>წყალი-ნავთობი, ქანი) </a:t>
            </a:r>
            <a:r>
              <a:rPr lang="ka-GE" sz="4300" dirty="0" smtClean="0"/>
              <a:t>არაიონოგენური დეემულგატორის მოქმედების </a:t>
            </a:r>
            <a:r>
              <a:rPr lang="ka-GE" sz="4300" dirty="0" smtClean="0"/>
              <a:t> </a:t>
            </a:r>
            <a:r>
              <a:rPr lang="ka-GE" sz="4300" dirty="0" smtClean="0"/>
              <a:t>ეფექტურობა</a:t>
            </a:r>
            <a:r>
              <a:rPr lang="ka-GE" sz="4300" dirty="0" smtClean="0"/>
              <a:t> </a:t>
            </a:r>
            <a:r>
              <a:rPr lang="ka-GE" sz="4300" dirty="0" smtClean="0"/>
              <a:t>და </a:t>
            </a:r>
            <a:r>
              <a:rPr lang="ka-GE" sz="4300" dirty="0" smtClean="0"/>
              <a:t>  ნავთობიანი ფენის  კოლექტორული  და  ფილტრაციული  თვისებების  გაუმჯობესება.</a:t>
            </a:r>
            <a:endParaRPr lang="ru-RU" sz="4300" dirty="0" smtClean="0"/>
          </a:p>
          <a:p>
            <a:endParaRPr lang="ru-RU" sz="4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857256"/>
          </a:xfrm>
        </p:spPr>
        <p:txBody>
          <a:bodyPr/>
          <a:lstStyle/>
          <a:p>
            <a:r>
              <a:rPr lang="en-US" sz="1600" dirty="0" smtClean="0"/>
              <a:t> </a:t>
            </a:r>
            <a:r>
              <a:rPr lang="ka-GE" sz="1600" dirty="0" smtClean="0"/>
              <a:t> მონოგრაფია მოიცავს </a:t>
            </a:r>
            <a:r>
              <a:rPr lang="ka-GE" sz="1600" dirty="0" smtClean="0"/>
              <a:t>რამდენიმე   სამეცნიერო სტატიას:</a:t>
            </a:r>
            <a:br>
              <a:rPr lang="ka-GE" sz="1600" dirty="0" smtClean="0"/>
            </a:br>
            <a:r>
              <a:rPr lang="ka-GE" sz="1600" dirty="0" smtClean="0"/>
              <a:t/>
            </a:r>
            <a:br>
              <a:rPr lang="ka-GE" sz="1600" dirty="0" smtClean="0"/>
            </a:br>
            <a:r>
              <a:rPr lang="ka-GE" sz="2000" dirty="0" smtClean="0"/>
              <a:t>1.</a:t>
            </a:r>
            <a:r>
              <a:rPr lang="en-US" sz="2000" b="1" dirty="0" smtClean="0"/>
              <a:t>Effect of various classes SAS on hydrophobic surface of oil stratum</a:t>
            </a:r>
            <a:r>
              <a:rPr lang="en-US" sz="2000" dirty="0" smtClean="0"/>
              <a:t>.</a:t>
            </a:r>
            <a:r>
              <a:rPr lang="ka-GE" sz="2000" dirty="0" smtClean="0"/>
              <a:t> </a:t>
            </a:r>
            <a:r>
              <a:rPr lang="en-US" sz="2000" dirty="0" smtClean="0"/>
              <a:t> INTERNATIONAL JOURNAL OF APPLIED AND FUNDAMENTAL RESEARCH» №2, 2014</a:t>
            </a:r>
            <a:r>
              <a:rPr lang="ka-GE" sz="2000" dirty="0" smtClean="0"/>
              <a:t>.</a:t>
            </a:r>
            <a:br>
              <a:rPr lang="ka-GE" sz="2000" dirty="0" smtClean="0"/>
            </a:br>
            <a:r>
              <a:rPr lang="ka-GE" sz="2000" dirty="0" smtClean="0"/>
              <a:t> </a:t>
            </a:r>
            <a:r>
              <a:rPr lang="en-US" sz="2000" dirty="0" smtClean="0"/>
              <a:t>http:/  </a:t>
            </a:r>
            <a:r>
              <a:rPr lang="en-US" sz="2000" dirty="0" smtClean="0">
                <a:hlinkClick r:id="rId2"/>
              </a:rPr>
              <a:t>www.</a:t>
            </a:r>
            <a:r>
              <a:rPr lang="en-US" sz="2000" b="1" dirty="0" smtClean="0">
                <a:hlinkClick r:id="rId2"/>
              </a:rPr>
              <a:t>science</a:t>
            </a:r>
            <a:r>
              <a:rPr lang="en-US" sz="2000" dirty="0" smtClean="0">
                <a:hlinkClick r:id="rId2"/>
              </a:rPr>
              <a:t>-</a:t>
            </a:r>
            <a:r>
              <a:rPr lang="en-US" sz="2000" b="1" dirty="0" smtClean="0">
                <a:hlinkClick r:id="rId2"/>
              </a:rPr>
              <a:t>sd.com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b="1" dirty="0" smtClean="0">
                <a:hlinkClick r:id="rId2"/>
              </a:rPr>
              <a:t>457-24744</a:t>
            </a:r>
            <a:r>
              <a:rPr lang="ka-GE" sz="2000" b="1" dirty="0" smtClean="0"/>
              <a:t>  </a:t>
            </a:r>
            <a:r>
              <a:rPr lang="en-US" sz="2000" dirty="0" smtClean="0"/>
              <a:t> </a:t>
            </a:r>
            <a:r>
              <a:rPr lang="ka-GE" sz="2000" dirty="0" smtClean="0"/>
              <a:t>2014.</a:t>
            </a:r>
            <a:r>
              <a:rPr lang="ka-GE" sz="2000" b="1" dirty="0" smtClean="0"/>
              <a:t> </a:t>
            </a:r>
            <a:br>
              <a:rPr lang="ka-GE" sz="2000" b="1" dirty="0" smtClean="0"/>
            </a:br>
            <a:r>
              <a:rPr lang="ka-GE" sz="1600" u="sng" dirty="0" smtClean="0"/>
              <a:t>2</a:t>
            </a:r>
            <a:r>
              <a:rPr lang="ka-GE" sz="3200" u="sng" dirty="0" smtClean="0"/>
              <a:t>.</a:t>
            </a:r>
            <a:r>
              <a:rPr lang="ka-GE" sz="1800" dirty="0" smtClean="0"/>
              <a:t> Supsa Crude Oil Demulsification Technology</a:t>
            </a:r>
            <a:br>
              <a:rPr lang="ka-GE" sz="1800" dirty="0" smtClean="0"/>
            </a:br>
            <a:r>
              <a:rPr lang="ka-GE" sz="1800" dirty="0" smtClean="0"/>
              <a:t>Development by Usingnon-ionogenic Surfactant Solution</a:t>
            </a:r>
            <a:br>
              <a:rPr lang="ka-GE" sz="1800" dirty="0" smtClean="0"/>
            </a:br>
            <a:r>
              <a:rPr lang="en-US" sz="1800" dirty="0" smtClean="0"/>
              <a:t> I</a:t>
            </a:r>
            <a:r>
              <a:rPr lang="ka-GE" sz="1800" dirty="0" smtClean="0"/>
              <a:t>nternational Journal of Engineering Innovation &amp; Research</a:t>
            </a:r>
            <a:br>
              <a:rPr lang="ka-GE" sz="1800" dirty="0" smtClean="0"/>
            </a:br>
            <a:r>
              <a:rPr lang="ka-GE" sz="1800" dirty="0" smtClean="0"/>
              <a:t>Volume 6, Issue 6, 2017  </a:t>
            </a:r>
            <a:r>
              <a:rPr lang="en-US" sz="1800" dirty="0" smtClean="0"/>
              <a:t>   </a:t>
            </a:r>
            <a:r>
              <a:rPr lang="ka-GE" sz="1800" dirty="0" smtClean="0"/>
              <a:t>ISSN 2277 – 5668 </a:t>
            </a:r>
            <a:r>
              <a:rPr lang="en-US" sz="1800" u="sng" dirty="0" smtClean="0">
                <a:hlinkClick r:id="rId3"/>
              </a:rPr>
              <a:t> tps://ijeir.org/administrator/components/com_jresearch/files/publications/IJERI_2300_FINAL1.pdf</a:t>
            </a:r>
            <a:r>
              <a:rPr lang="ka-GE" sz="1800" u="sng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a-GE" sz="1800" u="sng" dirty="0" smtClean="0">
                <a:solidFill>
                  <a:schemeClr val="tx1"/>
                </a:solidFill>
              </a:rPr>
              <a:t>3. </a:t>
            </a:r>
            <a:r>
              <a:rPr lang="ka-GE" sz="1800" dirty="0" smtClean="0"/>
              <a:t>REAGENT TREATMENT OF THE SURFACE OF THE </a:t>
            </a:r>
            <a:r>
              <a:rPr lang="en-US" sz="1800" dirty="0" smtClean="0"/>
              <a:t>­</a:t>
            </a:r>
            <a:r>
              <a:rPr lang="ka-GE" sz="1800" dirty="0" smtClean="0"/>
              <a:t>PETROLEUM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a-GE" sz="1800" dirty="0" smtClean="0"/>
              <a:t>LAYER, WITH THE USE OF A SURFA</a:t>
            </a:r>
            <a:r>
              <a:rPr lang="en-US" sz="1800" dirty="0" smtClean="0"/>
              <a:t>­</a:t>
            </a:r>
            <a:r>
              <a:rPr lang="ka-GE" sz="1800" dirty="0" smtClean="0"/>
              <a:t>CTANT COMPOSITE.(SAW)</a:t>
            </a:r>
            <a:br>
              <a:rPr lang="ka-GE" sz="1800" dirty="0" smtClean="0"/>
            </a:br>
            <a:r>
              <a:rPr lang="ka-GE" sz="1800" dirty="0" smtClean="0"/>
              <a:t> International Journal of Engineering Researches and Management Studies  5(6) June, 2018]  ISSN: 2394-7659 </a:t>
            </a:r>
            <a:br>
              <a:rPr lang="ka-GE" sz="1800" dirty="0" smtClean="0"/>
            </a:br>
            <a:r>
              <a:rPr lang="ka-GE" sz="1800" u="sng" dirty="0" smtClean="0">
                <a:hlinkClick r:id="rId4"/>
              </a:rPr>
              <a:t> http://www.ijerms.com/DOC/Isues%20pdf/Archive-2018/June-2018/1.pdf </a:t>
            </a:r>
            <a:r>
              <a:rPr lang="ka-GE" sz="1800" dirty="0" smtClean="0"/>
              <a:t/>
            </a:r>
            <a:br>
              <a:rPr lang="ka-GE" sz="1800" dirty="0" smtClean="0"/>
            </a:br>
            <a:r>
              <a:rPr lang="ka-GE" sz="1800" dirty="0" smtClean="0"/>
              <a:t>4. CONCRETION OF ASPHALTIC-RESINOUS COMPOUNDS OF THE WORKED-OUT MOTOR OIL WITH USE OF CHEMICAL REAGENTS</a:t>
            </a:r>
            <a:r>
              <a:rPr lang="en-US" sz="1800" dirty="0" smtClean="0"/>
              <a:t> </a:t>
            </a:r>
            <a:r>
              <a:rPr lang="ka-GE" sz="1800" dirty="0" smtClean="0"/>
              <a:t>.  GISAP: Physics, Mathematics and Chemistry  2014./8/1  </a:t>
            </a:r>
            <a:r>
              <a:rPr lang="en-US" sz="1800" dirty="0" smtClean="0"/>
              <a:t>ISSN </a:t>
            </a:r>
            <a:r>
              <a:rPr lang="ka-GE" sz="1800" dirty="0" smtClean="0"/>
              <a:t> </a:t>
            </a:r>
            <a:r>
              <a:rPr lang="ru-RU" sz="1800" dirty="0" smtClean="0"/>
              <a:t>2054- 6483</a:t>
            </a:r>
            <a:r>
              <a:rPr lang="ka-GE" sz="1800" dirty="0" smtClean="0"/>
              <a:t/>
            </a:r>
            <a:br>
              <a:rPr lang="ka-GE" sz="1800" dirty="0" smtClean="0"/>
            </a:br>
            <a:r>
              <a:rPr lang="ka-GE" sz="1800" u="sng" dirty="0" smtClean="0">
                <a:hlinkClick r:id="rId5"/>
              </a:rPr>
              <a:t> https://journals.gisap.eu/index.php/Physchemath/article/view/555 </a:t>
            </a:r>
            <a:r>
              <a:rPr lang="ka-GE" sz="1800" dirty="0" smtClean="0"/>
              <a:t/>
            </a:r>
            <a:br>
              <a:rPr lang="ka-GE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ka-GE" sz="1800" u="sng" dirty="0" smtClean="0">
                <a:solidFill>
                  <a:schemeClr val="tx1"/>
                </a:solidFill>
              </a:rPr>
              <a:t/>
            </a:r>
            <a:br>
              <a:rPr lang="ka-GE" sz="1800" u="sng" dirty="0" smtClean="0">
                <a:solidFill>
                  <a:schemeClr val="tx1"/>
                </a:solidFill>
              </a:rPr>
            </a:br>
            <a:r>
              <a:rPr lang="ka-GE" sz="1800" u="sng" dirty="0" smtClean="0">
                <a:solidFill>
                  <a:schemeClr val="tx1"/>
                </a:solidFill>
              </a:rPr>
              <a:t/>
            </a:r>
            <a:br>
              <a:rPr lang="ka-GE" sz="1800" u="sng" dirty="0" smtClean="0">
                <a:solidFill>
                  <a:schemeClr val="tx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r>
              <a:rPr lang="ka-GE" sz="2000" dirty="0" smtClean="0">
                <a:solidFill>
                  <a:schemeClr val="tx2">
                    <a:lumMod val="90000"/>
                  </a:schemeClr>
                </a:solidFill>
              </a:rPr>
              <a:t>     ნავთობიანი ფენის  დებიტის შემცირების მიზეზები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90035"/>
            <a:ext cx="7358114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 საბადოს გაწყლიანება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ფენის წნევის   და ტემპერატურის  შემცირება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ნავთობიანი  ფენის  კოლექტორული  და  ფილტრაციული  თვისებების  გაუარესება.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ფენის ნავთობის  მაღალი  სიბლანტე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ფენის  წყლის  მაღალი  მინერალიზაცია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ასფალტ-ფისოვან–პარაფინული  ნადების  წარმოქმნა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ka-GE" sz="2000" dirty="0" smtClean="0"/>
              <a:t>კოლექტორებში  ფორის  არხების   გაჭექვა.  სილით  და მექანიკური   მინარევებით.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ჩასატარებელი  კვლევები: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 smtClean="0"/>
              <a:t>სხვადასხვა კლასის ზან–ის  ხსნარების გავლენა ფაზათა შორის არსებულ ზედაპირულ დაჭიმულობაზე</a:t>
            </a:r>
          </a:p>
          <a:p>
            <a:r>
              <a:rPr lang="ka-GE" dirty="0" smtClean="0"/>
              <a:t>ზან–ის  ხსნარების  გავლენა ჰიდროფობური ზედაპირის დატენიანებაზე</a:t>
            </a:r>
          </a:p>
          <a:p>
            <a:r>
              <a:rPr lang="ka-GE" dirty="0" smtClean="0"/>
              <a:t>   საკვლევი ზან–ის ხსნარების  ადსორბციული პროცესების შესწავლა კვარცის სილაზე.</a:t>
            </a:r>
          </a:p>
          <a:p>
            <a:r>
              <a:rPr lang="ka-GE" dirty="0" smtClean="0"/>
              <a:t>   კაპილარული დატენიანების პროცესის დინამიკის კვლევა, კვარცის სილის ნავთობით გაჟღენთვის დროს ზან–ის  ხსნარის თანაობისას ლაბორატორიულ პირობებში.</a:t>
            </a:r>
          </a:p>
          <a:p>
            <a:r>
              <a:rPr lang="ka-GE" dirty="0" smtClean="0"/>
              <a:t>კაპილარული დატენიანების საშუალო სიჩქარის განსაზღვრა  კომპოზიციური    ზან–ის ხსნარის გამოყენების დროს</a:t>
            </a:r>
          </a:p>
          <a:p>
            <a:r>
              <a:rPr lang="ka-GE" dirty="0" smtClean="0"/>
              <a:t>ნედლი  ნავთობის  დეემულგირება ზანის ხსნარის  გამოყენებით.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კერნის  ნიმუშის  ანალიზი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ka-GE" sz="2000" b="1" dirty="0" smtClean="0"/>
              <a:t>ქანის კოლექტორული  და  ფილტრაციული თვისებების  შესწავლა,  </a:t>
            </a:r>
          </a:p>
          <a:p>
            <a:pPr lvl="0">
              <a:buNone/>
            </a:pPr>
            <a:r>
              <a:rPr lang="ka-GE" sz="2000" b="1" dirty="0" smtClean="0"/>
              <a:t>რაც  გულისხმობს  საკვლევი კერნის ნიმუშების ფიზიკურ-ქიმიური</a:t>
            </a:r>
            <a:endParaRPr lang="en-US" sz="2000" b="1" dirty="0" smtClean="0"/>
          </a:p>
          <a:p>
            <a:pPr lvl="0">
              <a:buNone/>
            </a:pPr>
            <a:r>
              <a:rPr lang="ka-GE" sz="2000" b="1" dirty="0" smtClean="0"/>
              <a:t>პარამეტრების :</a:t>
            </a:r>
          </a:p>
          <a:p>
            <a:pPr lvl="0">
              <a:buFont typeface="Arial" pitchFamily="34" charset="0"/>
              <a:buChar char="•"/>
            </a:pPr>
            <a:r>
              <a:rPr lang="ka-GE" sz="2000" b="1" dirty="0" smtClean="0"/>
              <a:t>ქანის  კოლექტორების  ფორიანობის განსაზღვრას  </a:t>
            </a:r>
          </a:p>
          <a:p>
            <a:pPr lvl="0">
              <a:buFont typeface="Arial" pitchFamily="34" charset="0"/>
              <a:buChar char="•"/>
            </a:pPr>
            <a:r>
              <a:rPr lang="ka-GE" sz="2000" b="1" dirty="0" smtClean="0"/>
              <a:t>კერნში  ნავთობგაჯერების ,წყალგაჯერების და გაზგაჯერების  კოეფიციენტის განსაზღვრას </a:t>
            </a:r>
          </a:p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მოცულობითი  გაფართოების  კოეფიციენტის განსაზღვრას </a:t>
            </a:r>
          </a:p>
          <a:p>
            <a:pPr lvl="0">
              <a:buFont typeface="Arial" pitchFamily="34" charset="0"/>
              <a:buChar char="•"/>
            </a:pPr>
            <a:r>
              <a:rPr lang="ka-GE" sz="2000" b="1" dirty="0" smtClean="0"/>
              <a:t>ფენის  ნავთობის  სიმკვრივის და სიბლანტის განსაზვრას</a:t>
            </a:r>
          </a:p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 ფენის ნავთობში  წყლის  შემცველობის განსაზღვრას </a:t>
            </a:r>
          </a:p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 ფენის  ნავთობში ასფალტფისოვანი  ნაერთების  შემცველობის განსაზღვრას</a:t>
            </a:r>
          </a:p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ფენის  ნავთობში  პარაფინის  შემცველობის  განსაზღვრას.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a-GE" sz="2000" b="1" dirty="0" smtClean="0"/>
              <a:t>ზედაპირული  დაჭიმულობის  განსაზღვრა  ფაზათა შორის  ნ/წ გამყოფ  ზედაპირზე.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2205038"/>
          <a:ext cx="8604250" cy="4010044"/>
        </p:xfrm>
        <a:graphic>
          <a:graphicData uri="http://schemas.openxmlformats.org/drawingml/2006/table">
            <a:tbl>
              <a:tblPr/>
              <a:tblGrid>
                <a:gridCol w="342285"/>
                <a:gridCol w="5393591"/>
                <a:gridCol w="2868374"/>
              </a:tblGrid>
              <a:tr h="58077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a-GE" sz="1200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0" algn="l"/>
                        </a:tabLs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	პარამეტრის დასახელება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latin typeface="Sylfaen"/>
                          <a:ea typeface="Calibri"/>
                          <a:cs typeface="Times New Roman"/>
                        </a:rPr>
                        <a:t>მაჩვენებლები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2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latin typeface="Sylfae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latin typeface="Sylfae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latin typeface="Sylfae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latin typeface="Sylfae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სიმკვრივე 20 </a:t>
                      </a:r>
                      <a:r>
                        <a:rPr lang="en-US" sz="2000" baseline="30000" dirty="0">
                          <a:latin typeface="Sylfae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000" dirty="0">
                          <a:latin typeface="Sylfae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–ზე კგ/მ</a:t>
                      </a:r>
                      <a:r>
                        <a:rPr lang="ka-GE" sz="2000" baseline="30000" dirty="0">
                          <a:latin typeface="Sylfae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კინემატიკური სიბლანტე 20 </a:t>
                      </a:r>
                      <a:r>
                        <a:rPr lang="en-US" sz="2000" baseline="30000" dirty="0">
                          <a:latin typeface="Sylfae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000" dirty="0">
                          <a:latin typeface="Sylfae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–ზე, მმ</a:t>
                      </a:r>
                      <a:r>
                        <a:rPr lang="ka-GE" sz="2000" baseline="30000" dirty="0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/წ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გამყარების ტემპერატურა, </a:t>
                      </a:r>
                      <a:r>
                        <a:rPr lang="en-US" sz="2000" baseline="30000" dirty="0">
                          <a:latin typeface="Sylfae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000" dirty="0">
                          <a:latin typeface="Sylfaen"/>
                          <a:ea typeface="Calibri"/>
                          <a:cs typeface="Times New Roman"/>
                        </a:rPr>
                        <a:t>C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წყლის შემცველობა % მას. წ.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მექანიკური მინარევების შემცველობა % მას.წილი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868,6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5,85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Sylfaen"/>
                          <a:ea typeface="Calibri"/>
                          <a:cs typeface="Times New Roman"/>
                        </a:rPr>
                        <a:t>-0</a:t>
                      </a:r>
                      <a:r>
                        <a:rPr lang="ka-GE" sz="2000" dirty="0" smtClean="0">
                          <a:latin typeface="Sylfaen"/>
                          <a:ea typeface="Calibri"/>
                          <a:cs typeface="Times New Roman"/>
                        </a:rPr>
                        <a:t>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latin typeface="Sylfaen"/>
                          <a:ea typeface="Calibri"/>
                          <a:cs typeface="Times New Roman"/>
                        </a:rPr>
                        <a:t>30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latin typeface="Sylfaen"/>
                          <a:ea typeface="Calibri"/>
                          <a:cs typeface="Times New Roman"/>
                        </a:rPr>
                        <a:t>0,016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88963" eaLnBrk="0" hangingPunct="0">
              <a:tabLst>
                <a:tab pos="901700" algn="l"/>
              </a:tabLst>
              <a:defRPr/>
            </a:pPr>
            <a:r>
              <a:rPr lang="ka-GE" sz="2000" b="1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სუფსის  ნავთობის საბადოს </a:t>
            </a:r>
            <a:r>
              <a:rPr lang="ka-GE" sz="2000" b="1" dirty="0">
                <a:latin typeface="AcadMtavr" pitchFamily="2" charset="0"/>
                <a:ea typeface="Calibri" pitchFamily="34" charset="0"/>
                <a:cs typeface="Times New Roman" pitchFamily="18" charset="0"/>
              </a:rPr>
              <a:t>#</a:t>
            </a:r>
            <a:r>
              <a:rPr lang="ka-GE" sz="2000" b="1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15 ჭაბურღილის ნავთობის სინჯის </a:t>
            </a:r>
            <a:endParaRPr lang="ru-RU" sz="2000" dirty="0">
              <a:cs typeface="+mn-cs"/>
            </a:endParaRPr>
          </a:p>
          <a:p>
            <a:pPr indent="449263" eaLnBrk="0" hangingPunct="0">
              <a:tabLst>
                <a:tab pos="901700" algn="l"/>
              </a:tabLst>
              <a:defRPr/>
            </a:pPr>
            <a:r>
              <a:rPr lang="ka-GE" sz="2000" b="1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ფიზიკოური  პარამეტრები</a:t>
            </a:r>
            <a:endParaRPr lang="ru-RU" sz="2000" dirty="0">
              <a:cs typeface="+mn-cs"/>
            </a:endParaRPr>
          </a:p>
          <a:p>
            <a:pPr indent="449263" eaLnBrk="0" hangingPunct="0">
              <a:tabLst>
                <a:tab pos="901700" algn="l"/>
              </a:tabLst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1086</TotalTime>
  <Words>872</Words>
  <Application>Microsoft Office PowerPoint</Application>
  <PresentationFormat>Экран (4:3)</PresentationFormat>
  <Paragraphs>303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 აბსტრაქტი</vt:lpstr>
      <vt:lpstr>  მონოგრაფია მოიცავს რამდენიმე   სამეცნიერო სტატიას:  1.Effect of various classes SAS on hydrophobic surface of oil stratum.  INTERNATIONAL JOURNAL OF APPLIED AND FUNDAMENTAL RESEARCH» №2, 2014.  http:/  www.science-sd.com/457-24744   2014.  2. Supsa Crude Oil Demulsification Technology Development by Usingnon-ionogenic Surfactant Solution  International Journal of Engineering Innovation &amp; Research Volume 6, Issue 6, 2017     ISSN 2277 – 5668  tps://ijeir.org/administrator/components/com_jresearch/files/publications/IJERI_2300_FINAL1.pdf  3. REAGENT TREATMENT OF THE SURFACE OF THE ­PETROLEUM  LAYER, WITH THE USE OF A SURFA­CTANT COMPOSITE.(SAW)  International Journal of Engineering Researches and Management Studies  5(6) June, 2018]  ISSN: 2394-7659   http://www.ijerms.com/DOC/Isues%20pdf/Archive-2018/June-2018/1.pdf  4. CONCRETION OF ASPHALTIC-RESINOUS COMPOUNDS OF THE WORKED-OUT MOTOR OIL WITH USE OF CHEMICAL REAGENTS .  GISAP: Physics, Mathematics and Chemistry  2014./8/1  ISSN  2054- 6483  https://journals.gisap.eu/index.php/Physchemath/article/view/555             </vt:lpstr>
      <vt:lpstr>     ნავთობიანი ფენის  დებიტის შემცირების მიზეზები</vt:lpstr>
      <vt:lpstr>ჩასატარებელი  კვლევები:</vt:lpstr>
      <vt:lpstr>კერნის  ნიმუშის  ანალიზი</vt:lpstr>
      <vt:lpstr>Слайд 9</vt:lpstr>
      <vt:lpstr>  ასფპ ნადების შემცველობა</vt:lpstr>
      <vt:lpstr>.   სუფსის საბადოს  ჭაბურღილი 15 -ის              მდგომარეობის  მონაცემები.</vt:lpstr>
      <vt:lpstr>Слайд 12</vt:lpstr>
      <vt:lpstr>   ქმედითი ღონისძიებები</vt:lpstr>
      <vt:lpstr>  ზანის ხსნარის  შეყვანა.</vt:lpstr>
      <vt:lpstr>მოცემულია კვარცის სილის კაპილარული დატენიანება    ნავთობით, ზან–ის  ხსნარის   კომპოზიციური   ნარევის   თანაობისას </vt:lpstr>
      <vt:lpstr>Слайд 16</vt:lpstr>
      <vt:lpstr>Слайд 17</vt:lpstr>
      <vt:lpstr>Слайд 18</vt:lpstr>
      <vt:lpstr>   კვლევის  შედეგები.</vt:lpstr>
      <vt:lpstr>გამოყენებული ლიტერატურა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ბათუმის შოთა რუსთაველის სახელმწიფო უნივერსიტეტის  სტუდენტთა  სამეცნიერო კონფერენცია რეფერატი 2015 წ.</dc:title>
  <dc:creator>caspera</dc:creator>
  <cp:lastModifiedBy>admin</cp:lastModifiedBy>
  <cp:revision>136</cp:revision>
  <dcterms:created xsi:type="dcterms:W3CDTF">2006-08-16T00:00:00Z</dcterms:created>
  <dcterms:modified xsi:type="dcterms:W3CDTF">2019-06-07T11:57:57Z</dcterms:modified>
</cp:coreProperties>
</file>