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76" r:id="rId6"/>
    <p:sldId id="277" r:id="rId7"/>
    <p:sldId id="262" r:id="rId8"/>
    <p:sldId id="278" r:id="rId9"/>
    <p:sldId id="279" r:id="rId10"/>
    <p:sldId id="272" r:id="rId11"/>
    <p:sldId id="298" r:id="rId12"/>
    <p:sldId id="281" r:id="rId13"/>
    <p:sldId id="282" r:id="rId14"/>
    <p:sldId id="284" r:id="rId15"/>
    <p:sldId id="292" r:id="rId16"/>
    <p:sldId id="286" r:id="rId17"/>
    <p:sldId id="288" r:id="rId18"/>
    <p:sldId id="290" r:id="rId19"/>
    <p:sldId id="297" r:id="rId20"/>
    <p:sldId id="299" r:id="rId21"/>
  </p:sldIdLst>
  <p:sldSz cx="12192000" cy="6858000"/>
  <p:notesSz cx="6858000" cy="9144000"/>
  <p:defaultTextStyle>
    <a:defPPr>
      <a:defRPr lang="ka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55454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30660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ვეული სათაურ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ვეულ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97074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371554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36518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2040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8409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70826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6656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48096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18509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ს ჩანაცვლების ველ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F321-4429-4608-9DF5-C7464AE643FD}" type="datetimeFigureOut">
              <a:rPr lang="ka-GE" smtClean="0"/>
              <a:pPr/>
              <a:t>03.10.2018</a:t>
            </a:fld>
            <a:endParaRPr lang="ka-GE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F440E-2C50-427C-95E6-E3354EFCD243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8988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a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artenadze.nino@gmail.com" TargetMode="External"/><Relationship Id="rId2" Type="http://schemas.openxmlformats.org/officeDocument/2006/relationships/hyperlink" Target="mailto:ketevan.svanidze@bsu.edu.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1430480" y="117727"/>
            <a:ext cx="9144000" cy="2650154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002060"/>
                </a:solidFill>
              </a:rPr>
              <a:t>Inter-cultural and Inter-semiotic Transformation of Universal Values </a:t>
            </a:r>
            <a:r>
              <a:rPr lang="ka-GE" sz="4700" dirty="0">
                <a:solidFill>
                  <a:srgbClr val="002060"/>
                </a:solidFill>
              </a:rPr>
              <a:t/>
            </a:r>
            <a:br>
              <a:rPr lang="ka-GE" sz="4700" dirty="0">
                <a:solidFill>
                  <a:srgbClr val="002060"/>
                </a:solidFill>
              </a:rPr>
            </a:br>
            <a:r>
              <a:rPr lang="en-US" sz="4700" b="1" dirty="0">
                <a:solidFill>
                  <a:srgbClr val="002060"/>
                </a:solidFill>
              </a:rPr>
              <a:t>In Western and Oriental Contexts</a:t>
            </a:r>
            <a:r>
              <a:rPr lang="ka-GE" dirty="0">
                <a:solidFill>
                  <a:srgbClr val="002060"/>
                </a:solidFill>
              </a:rPr>
              <a:t/>
            </a:r>
            <a:br>
              <a:rPr lang="ka-GE" dirty="0">
                <a:solidFill>
                  <a:srgbClr val="002060"/>
                </a:solidFill>
              </a:rPr>
            </a:b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666014" y="3678382"/>
            <a:ext cx="9144000" cy="2712027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/>
              <a:t>Ketevan Svanidze                                                                             </a:t>
            </a:r>
            <a:endParaRPr lang="ka-GE" sz="4800" b="1" dirty="0" smtClean="0"/>
          </a:p>
          <a:p>
            <a:r>
              <a:rPr lang="en-US" sz="4800" b="1" dirty="0" smtClean="0"/>
              <a:t>Batumi </a:t>
            </a:r>
            <a:r>
              <a:rPr lang="en-US" sz="4800" b="1" dirty="0"/>
              <a:t>Shota Rustaveli State University,                                       </a:t>
            </a:r>
            <a:endParaRPr lang="ka-GE" sz="4800" b="1" dirty="0"/>
          </a:p>
          <a:p>
            <a:r>
              <a:rPr lang="en-US" sz="4800" b="1" dirty="0" smtClean="0"/>
              <a:t>PhD, Associate professor                                                                 </a:t>
            </a:r>
            <a:endParaRPr lang="ka-GE" sz="4800" b="1" dirty="0" smtClean="0"/>
          </a:p>
          <a:p>
            <a:r>
              <a:rPr lang="en-US" sz="4800" b="1" dirty="0" smtClean="0">
                <a:hlinkClick r:id="rId2"/>
              </a:rPr>
              <a:t>ketevan.svanidze@bsu.edu.ge</a:t>
            </a:r>
            <a:r>
              <a:rPr lang="en-US" sz="4800" b="1" dirty="0" smtClean="0"/>
              <a:t>    </a:t>
            </a:r>
            <a:endParaRPr lang="ka-GE" sz="4800" b="1" dirty="0"/>
          </a:p>
          <a:p>
            <a:r>
              <a:rPr lang="en-US" sz="4800" b="1" dirty="0"/>
              <a:t> </a:t>
            </a:r>
            <a:endParaRPr lang="en-US" sz="4800" b="1" dirty="0" smtClean="0"/>
          </a:p>
          <a:p>
            <a:r>
              <a:rPr lang="en-US" sz="4800" b="1" dirty="0" smtClean="0"/>
              <a:t>Nino </a:t>
            </a:r>
            <a:r>
              <a:rPr lang="en-US" sz="4800" b="1" dirty="0" err="1" smtClean="0"/>
              <a:t>Phartenadze</a:t>
            </a:r>
            <a:r>
              <a:rPr lang="en-US" sz="4800" b="1" dirty="0" smtClean="0"/>
              <a:t>                            </a:t>
            </a:r>
            <a:endParaRPr lang="ka-GE" sz="4800" b="1" dirty="0" smtClean="0"/>
          </a:p>
          <a:p>
            <a:r>
              <a:rPr lang="en-US" sz="4800" b="1" dirty="0" smtClean="0"/>
              <a:t>Batumi Shota Rustaveli State University, PhD</a:t>
            </a:r>
            <a:endParaRPr lang="ka-GE" sz="4800" b="1" dirty="0" smtClean="0"/>
          </a:p>
          <a:p>
            <a:r>
              <a:rPr lang="en-US" sz="4800" b="1" dirty="0" smtClean="0">
                <a:hlinkClick r:id="rId3"/>
              </a:rPr>
              <a:t>Phartenadze.nino@gmail.com</a:t>
            </a:r>
            <a:r>
              <a:rPr lang="en-US" sz="4800" b="1" dirty="0" smtClean="0"/>
              <a:t>  </a:t>
            </a:r>
          </a:p>
          <a:p>
            <a:endParaRPr lang="en-US" sz="4800" b="1" dirty="0"/>
          </a:p>
          <a:p>
            <a:r>
              <a:rPr lang="en-US" sz="4800" b="1" dirty="0" smtClean="0"/>
              <a:t> </a:t>
            </a:r>
            <a:endParaRPr lang="ka-GE" sz="4800" b="1" dirty="0"/>
          </a:p>
          <a:p>
            <a:r>
              <a:rPr lang="en-US" b="1" dirty="0"/>
              <a:t> </a:t>
            </a:r>
            <a:endParaRPr lang="ka-GE" b="1" dirty="0"/>
          </a:p>
          <a:p>
            <a:endParaRPr lang="ka-G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17220" y="2513311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Financed by Ministry of </a:t>
            </a:r>
            <a:r>
              <a:rPr lang="en-US" sz="1600" b="1" smtClean="0">
                <a:solidFill>
                  <a:srgbClr val="002060"/>
                </a:solidFill>
                <a:latin typeface="+mj-lt"/>
              </a:rPr>
              <a:t>Education, Culture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and Sport 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Autonomous Republic of Adjara 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77334" y="712695"/>
            <a:ext cx="8896972" cy="5328668"/>
          </a:xfrm>
        </p:spPr>
        <p:txBody>
          <a:bodyPr>
            <a:normAutofit/>
          </a:bodyPr>
          <a:lstStyle/>
          <a:p>
            <a:endParaRPr lang="ka-GE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8727" y="42315"/>
            <a:ext cx="1499755" cy="1569460"/>
          </a:xfrm>
          <a:prstGeom prst="rect">
            <a:avLst/>
          </a:prstGeom>
        </p:spPr>
      </p:pic>
      <p:sp>
        <p:nvSpPr>
          <p:cNvPr id="4" name="სათაური 1"/>
          <p:cNvSpPr>
            <a:spLocks noGrp="1"/>
          </p:cNvSpPr>
          <p:nvPr>
            <p:ph type="title"/>
          </p:nvPr>
        </p:nvSpPr>
        <p:spPr>
          <a:xfrm>
            <a:off x="2036619" y="42315"/>
            <a:ext cx="7969827" cy="518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/>
              <a:t>Over 70 Screenings of Don Quixote Around the Globe </a:t>
            </a:r>
            <a:r>
              <a:rPr lang="ka-GE" sz="2200" dirty="0" smtClean="0"/>
              <a:t>1903 - 2018</a:t>
            </a:r>
            <a:r>
              <a:rPr lang="en-US" sz="2200" dirty="0" smtClean="0"/>
              <a:t> </a:t>
            </a:r>
            <a:endParaRPr lang="ka-GE" sz="2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7100" y="4010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91" y="583377"/>
            <a:ext cx="9653154" cy="61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624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55" y="0"/>
            <a:ext cx="596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789" y="100722"/>
            <a:ext cx="4747352" cy="53825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+mn-lt"/>
              </a:rPr>
              <a:t>Dulcinea</a:t>
            </a:r>
            <a:r>
              <a:rPr lang="en-US" sz="3200" dirty="0" smtClean="0">
                <a:latin typeface="+mn-lt"/>
              </a:rPr>
              <a:t> Del </a:t>
            </a:r>
            <a:r>
              <a:rPr lang="en-US" sz="3200" dirty="0" err="1" smtClean="0">
                <a:latin typeface="+mn-lt"/>
              </a:rPr>
              <a:t>Toboso</a:t>
            </a:r>
            <a:endParaRPr lang="en-US" sz="32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9893" y="760164"/>
            <a:ext cx="5971144" cy="738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Peasant </a:t>
            </a:r>
            <a:r>
              <a:rPr lang="en-US" sz="2400" dirty="0"/>
              <a:t>M</a:t>
            </a:r>
            <a:r>
              <a:rPr lang="en-US" sz="2400" dirty="0" smtClean="0"/>
              <a:t>istress of Don Quixote, 1839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892" y="1393635"/>
            <a:ext cx="5971145" cy="528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28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046" y="166823"/>
            <a:ext cx="6716158" cy="72554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female world in Don Quixote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21" y="892367"/>
            <a:ext cx="11577809" cy="694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The quixotic world of women covers a broad spectrum of the society of his time that includes peasants, prostitutes, shepherdesses, duchesses, men disguised as women, serving wenches or land ladies with beards.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7" y="1617911"/>
            <a:ext cx="4434862" cy="515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900" y="1779739"/>
            <a:ext cx="4329629" cy="43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3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50" y="89704"/>
            <a:ext cx="6884624" cy="92384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General Perception of </a:t>
            </a:r>
            <a:r>
              <a:rPr lang="en-US" sz="2400" b="1" dirty="0" err="1" smtClean="0"/>
              <a:t>Dulcinea’s</a:t>
            </a:r>
            <a:r>
              <a:rPr lang="en-US" sz="2400" b="1" dirty="0" smtClean="0"/>
              <a:t> Beauty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92" y="1013552"/>
            <a:ext cx="4516916" cy="5486399"/>
          </a:xfrm>
        </p:spPr>
      </p:pic>
      <p:sp>
        <p:nvSpPr>
          <p:cNvPr id="6" name="TextBox 5"/>
          <p:cNvSpPr txBox="1"/>
          <p:nvPr/>
        </p:nvSpPr>
        <p:spPr>
          <a:xfrm>
            <a:off x="4947576" y="1013552"/>
            <a:ext cx="6972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“Oh, how our good gentleman enjoyed the delivery of his speech,  especially when he had thought of some one to call his lady! There was, so the story goes, in a village near his own a very good-looking farm-girl with whom he had been at one time in love, though, So far is known, she never knew it nor gave a thought to the matter. Her name was</a:t>
            </a:r>
            <a:r>
              <a:rPr lang="en-US" sz="1600" dirty="0"/>
              <a:t> </a:t>
            </a:r>
            <a:r>
              <a:rPr lang="en-US" sz="1600" dirty="0" smtClean="0"/>
              <a:t>Aldonza Lorenzo, and upon her he thought fit to confer the title of Lady of his Thoughts; and after some search for a name which should not be out of harmony with her own, Should suggest and indicate that of a princess and great lady, he decided upon calling her </a:t>
            </a:r>
            <a:r>
              <a:rPr lang="en-US" sz="1600" b="1" dirty="0" err="1" smtClean="0"/>
              <a:t>Dulcinea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Toboso</a:t>
            </a:r>
            <a:r>
              <a:rPr lang="en-US" sz="1600" b="1" dirty="0" smtClean="0"/>
              <a:t> </a:t>
            </a:r>
            <a:r>
              <a:rPr lang="en-US" sz="1600" dirty="0" smtClean="0"/>
              <a:t>– she being of </a:t>
            </a:r>
            <a:r>
              <a:rPr lang="en-US" sz="1600" i="1" dirty="0" smtClean="0"/>
              <a:t>El </a:t>
            </a:r>
            <a:r>
              <a:rPr lang="en-US" sz="1600" i="1" dirty="0" err="1" smtClean="0"/>
              <a:t>Toboso</a:t>
            </a:r>
            <a:r>
              <a:rPr lang="en-US" sz="1600" dirty="0" smtClean="0"/>
              <a:t> – a name, to his mind, </a:t>
            </a:r>
            <a:r>
              <a:rPr lang="en-US" sz="1600" i="1" dirty="0" smtClean="0"/>
              <a:t>musical, uncommon, and significant</a:t>
            </a:r>
            <a:r>
              <a:rPr lang="en-US" sz="1600" dirty="0" smtClean="0"/>
              <a:t>, like all those he had already bestowed upon himself and the things belonging to him.”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087" y="3756751"/>
            <a:ext cx="4858439" cy="28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6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745" y="144788"/>
            <a:ext cx="7272510" cy="8467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Verbal Text Compression – Semiotic Null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99" y="856139"/>
            <a:ext cx="3075852" cy="50709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883" y="1908881"/>
            <a:ext cx="4724859" cy="310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00970" y="5742408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The verbal text is not sounded in entirety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40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7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Different Perception of Beauty, </a:t>
            </a:r>
            <a:br>
              <a:rPr lang="en-US" sz="2800" b="1" dirty="0" smtClean="0"/>
            </a:br>
            <a:r>
              <a:rPr lang="en-US" sz="2800" b="1" dirty="0" smtClean="0"/>
              <a:t>Eastern Culture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728" y="3079366"/>
            <a:ext cx="4889651" cy="360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6" y="214943"/>
            <a:ext cx="2526697" cy="2604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36" y="3007714"/>
            <a:ext cx="4640997" cy="375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1630" y="214943"/>
            <a:ext cx="2936750" cy="2557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057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89" y="187230"/>
            <a:ext cx="6523363" cy="10340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Visualization &amp; cultural adaptation   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9" y="914400"/>
            <a:ext cx="3801856" cy="420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00" y="1140407"/>
            <a:ext cx="4274849" cy="380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674" y="3221442"/>
            <a:ext cx="3441657" cy="3300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1685" y="1302085"/>
            <a:ext cx="423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Verbal text = intersemiotic translation with </a:t>
            </a:r>
          </a:p>
          <a:p>
            <a:r>
              <a:rPr lang="en-US" dirty="0"/>
              <a:t> </a:t>
            </a:r>
            <a:r>
              <a:rPr lang="en-US" dirty="0" smtClean="0"/>
              <a:t>            cultural  adaptation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4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5" y="193072"/>
            <a:ext cx="3799901" cy="82469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Female Virtue difference in </a:t>
            </a:r>
            <a:br>
              <a:rPr lang="en-US" sz="2400" b="1" dirty="0" smtClean="0"/>
            </a:br>
            <a:r>
              <a:rPr lang="en-US" sz="2400" b="1" dirty="0" smtClean="0"/>
              <a:t>W &amp; E culture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0396" y="3082098"/>
            <a:ext cx="3134416" cy="356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42347" y="6111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672" y="1333914"/>
            <a:ext cx="3980594" cy="4905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148" y="193072"/>
            <a:ext cx="4516913" cy="252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542248" y="980502"/>
            <a:ext cx="836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/>
              <a:t>≠</a:t>
            </a:r>
            <a:endParaRPr lang="en-US" sz="8000" dirty="0"/>
          </a:p>
        </p:txBody>
      </p:sp>
      <p:sp>
        <p:nvSpPr>
          <p:cNvPr id="11" name="Rectangle 10"/>
          <p:cNvSpPr/>
          <p:nvPr/>
        </p:nvSpPr>
        <p:spPr>
          <a:xfrm>
            <a:off x="5676734" y="3673992"/>
            <a:ext cx="9093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‗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423625" y="90600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hinese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3625" y="378645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</a:t>
            </a:r>
            <a:r>
              <a:rPr lang="en-US" b="1" dirty="0" smtClean="0"/>
              <a:t>apanese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716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177" y="136527"/>
            <a:ext cx="4367645" cy="10584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Conclusion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9" y="1316471"/>
            <a:ext cx="4326082" cy="12916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Everything </a:t>
            </a:r>
            <a:r>
              <a:rPr lang="en-US" sz="2000" dirty="0"/>
              <a:t>in West is similar</a:t>
            </a:r>
          </a:p>
          <a:p>
            <a:r>
              <a:rPr lang="en-US" sz="2000" dirty="0" smtClean="0"/>
              <a:t>Everything </a:t>
            </a:r>
            <a:r>
              <a:rPr lang="en-US" sz="2000" dirty="0"/>
              <a:t>in East is similar</a:t>
            </a:r>
          </a:p>
          <a:p>
            <a:r>
              <a:rPr lang="en-US" sz="2000" dirty="0" smtClean="0"/>
              <a:t>West </a:t>
            </a:r>
            <a:r>
              <a:rPr lang="en-US" sz="2000" dirty="0"/>
              <a:t>differs from/ not same to East.  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53891" y="3249178"/>
            <a:ext cx="6629401" cy="28585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Japanese 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(Eastern) values match to western values – western values </a:t>
            </a:r>
            <a:r>
              <a:rPr lang="en-US" sz="2400" dirty="0">
                <a:solidFill>
                  <a:schemeClr val="tx1"/>
                </a:solidFill>
                <a:ea typeface="Sylfaen" panose="010A0502050306030303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 clearly outlined in Japanese screening adapted by eastern </a:t>
            </a:r>
            <a:r>
              <a:rPr lang="en-US" sz="2400" dirty="0" smtClean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culture.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Sylfaen" panose="010A0502050306030303" pitchFamily="18" charset="0"/>
                <a:ea typeface="Sylfaen" panose="010A0502050306030303" pitchFamily="18" charset="0"/>
                <a:cs typeface="Times New Roman" panose="02020603050405020304" pitchFamily="18" charset="0"/>
              </a:rPr>
              <a:t>ignorance of western values is revealed in Chinese screening. They are used as vital representing tool (art of fighting) and element of Chinese Culture.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2404" y="254923"/>
            <a:ext cx="1658712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2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3" y="1086695"/>
            <a:ext cx="12079713" cy="5752830"/>
          </a:xfr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სათაური 1"/>
          <p:cNvSpPr>
            <a:spLocks noGrp="1"/>
          </p:cNvSpPr>
          <p:nvPr>
            <p:ph type="title"/>
          </p:nvPr>
        </p:nvSpPr>
        <p:spPr>
          <a:xfrm>
            <a:off x="3259862" y="125515"/>
            <a:ext cx="6073487" cy="7363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Translation</a:t>
            </a:r>
            <a:r>
              <a:rPr lang="ka-GE" sz="3200" b="1" dirty="0" smtClean="0"/>
              <a:t> – </a:t>
            </a:r>
            <a:r>
              <a:rPr lang="en-US" sz="3200" b="1" dirty="0"/>
              <a:t>I</a:t>
            </a:r>
            <a:r>
              <a:rPr lang="en-US" sz="3200" b="1" dirty="0" smtClean="0"/>
              <a:t>ntercultural </a:t>
            </a:r>
            <a:r>
              <a:rPr lang="en-US" sz="3200" b="1" dirty="0"/>
              <a:t>D</a:t>
            </a:r>
            <a:r>
              <a:rPr lang="en-US" sz="3200" b="1" dirty="0" smtClean="0"/>
              <a:t>ialogue </a:t>
            </a:r>
            <a:endParaRPr lang="ka-GE" sz="3200" b="1" dirty="0"/>
          </a:p>
        </p:txBody>
      </p:sp>
      <p:sp>
        <p:nvSpPr>
          <p:cNvPr id="6" name="შიგთავსის ჩანაცვლების ველი 2"/>
          <p:cNvSpPr txBox="1">
            <a:spLocks/>
          </p:cNvSpPr>
          <p:nvPr/>
        </p:nvSpPr>
        <p:spPr>
          <a:xfrm>
            <a:off x="1081056" y="1086695"/>
            <a:ext cx="10723017" cy="5511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ka-GE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0" y="2967335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a-GE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7736" y="4135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8302" y="2653537"/>
            <a:ext cx="281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Unsuccessful communication </a:t>
            </a:r>
            <a:r>
              <a:rPr lang="en-US" sz="1200" dirty="0">
                <a:solidFill>
                  <a:schemeClr val="bg1"/>
                </a:solidFill>
              </a:rPr>
              <a:t>- </a:t>
            </a:r>
            <a:r>
              <a:rPr lang="ka-GE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source text fails cultural transformation, metamorphism, after which target reader only learns about foreign culture and its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838" y="1406826"/>
            <a:ext cx="48775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Successful </a:t>
            </a:r>
            <a:r>
              <a:rPr lang="en-US" sz="1600" dirty="0">
                <a:solidFill>
                  <a:schemeClr val="bg1"/>
                </a:solidFill>
              </a:rPr>
              <a:t>Communication</a:t>
            </a:r>
            <a:r>
              <a:rPr lang="ka-GE" sz="1600" dirty="0">
                <a:solidFill>
                  <a:schemeClr val="bg1"/>
                </a:solidFill>
              </a:rPr>
              <a:t> </a:t>
            </a:r>
            <a:r>
              <a:rPr lang="ka-GE" sz="1300" dirty="0">
                <a:solidFill>
                  <a:schemeClr val="bg1"/>
                </a:solidFill>
              </a:rPr>
              <a:t>– </a:t>
            </a:r>
            <a:r>
              <a:rPr lang="en-US" sz="1300" dirty="0">
                <a:solidFill>
                  <a:schemeClr val="bg1"/>
                </a:solidFill>
              </a:rPr>
              <a:t>target texts maintains cultural </a:t>
            </a:r>
          </a:p>
          <a:p>
            <a:pPr algn="just"/>
            <a:r>
              <a:rPr lang="en-US" sz="1300" dirty="0" smtClean="0">
                <a:solidFill>
                  <a:schemeClr val="bg1"/>
                </a:solidFill>
              </a:rPr>
              <a:t>     and </a:t>
            </a:r>
            <a:r>
              <a:rPr lang="en-US" sz="1300" dirty="0">
                <a:solidFill>
                  <a:schemeClr val="bg1"/>
                </a:solidFill>
              </a:rPr>
              <a:t>linguistic specifications ensuring the target reader </a:t>
            </a:r>
          </a:p>
          <a:p>
            <a:pPr algn="just"/>
            <a:r>
              <a:rPr lang="en-US" sz="1300" dirty="0" smtClean="0">
                <a:solidFill>
                  <a:schemeClr val="bg1"/>
                </a:solidFill>
              </a:rPr>
              <a:t>     to </a:t>
            </a:r>
            <a:r>
              <a:rPr lang="en-US" sz="1300" dirty="0">
                <a:solidFill>
                  <a:schemeClr val="bg1"/>
                </a:solidFill>
              </a:rPr>
              <a:t>experience the source text culture</a:t>
            </a:r>
          </a:p>
        </p:txBody>
      </p:sp>
    </p:spTree>
    <p:extLst>
      <p:ext uri="{BB962C8B-B14F-4D97-AF65-F5344CB8AC3E}">
        <p14:creationId xmlns:p14="http://schemas.microsoft.com/office/powerpoint/2010/main" xmlns="" val="8154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031" y="998971"/>
            <a:ext cx="3276600" cy="132556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968" y="2928937"/>
            <a:ext cx="263366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2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376795" y="780762"/>
            <a:ext cx="9438409" cy="61162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Translation as means of national and universal value manifesto </a:t>
            </a:r>
            <a:endParaRPr lang="ka-GE" sz="28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Values</a:t>
            </a:r>
            <a:r>
              <a:rPr lang="ka-GE" dirty="0" smtClean="0"/>
              <a:t>: </a:t>
            </a:r>
            <a:endParaRPr lang="ka-GE" dirty="0"/>
          </a:p>
          <a:p>
            <a:pPr lvl="1">
              <a:buFontTx/>
              <a:buChar char="-"/>
            </a:pPr>
            <a:r>
              <a:rPr lang="en-US" sz="2800" dirty="0" smtClean="0"/>
              <a:t>world vision</a:t>
            </a:r>
            <a:endParaRPr lang="ka-GE" sz="2800" dirty="0" smtClean="0"/>
          </a:p>
          <a:p>
            <a:pPr lvl="1">
              <a:buFontTx/>
              <a:buChar char="-"/>
            </a:pPr>
            <a:r>
              <a:rPr lang="ka-GE" sz="2800" dirty="0" smtClean="0"/>
              <a:t> </a:t>
            </a:r>
            <a:r>
              <a:rPr lang="en-US" sz="2800" dirty="0" smtClean="0"/>
              <a:t>Social Norms</a:t>
            </a:r>
            <a:endParaRPr lang="ka-GE" sz="2800" dirty="0" smtClean="0"/>
          </a:p>
          <a:p>
            <a:pPr lvl="1">
              <a:buFontTx/>
              <a:buChar char="-"/>
            </a:pPr>
            <a:r>
              <a:rPr lang="en-US" sz="2800" dirty="0"/>
              <a:t>V</a:t>
            </a:r>
            <a:r>
              <a:rPr lang="en-US" sz="2800" dirty="0" smtClean="0"/>
              <a:t>erbal and nonverbal forms of interrelation</a:t>
            </a:r>
            <a:endParaRPr lang="ka-GE" sz="2800" dirty="0"/>
          </a:p>
          <a:p>
            <a:pPr lvl="1">
              <a:buFontTx/>
              <a:buChar char="-"/>
            </a:pPr>
            <a:r>
              <a:rPr lang="en-US" sz="2800" dirty="0" smtClean="0"/>
              <a:t>Behavior, chivalry, heroism</a:t>
            </a:r>
            <a:endParaRPr lang="ka-GE" sz="2800" dirty="0" smtClean="0"/>
          </a:p>
          <a:p>
            <a:pPr lvl="1">
              <a:buFontTx/>
              <a:buChar char="-"/>
            </a:pPr>
            <a:r>
              <a:rPr lang="en-US" sz="2800" dirty="0" smtClean="0"/>
              <a:t>Affection, love and etc.</a:t>
            </a:r>
            <a:endParaRPr lang="ka-G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0106" y="4852555"/>
            <a:ext cx="4679258" cy="17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7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241" y="546245"/>
            <a:ext cx="8285018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Roman Jakobson “On Linguistics aspects of Translation”, 1959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9402" y="1898514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3332" y="5367379"/>
            <a:ext cx="129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Intralingual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2269" y="5367379"/>
            <a:ext cx="130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Interlingual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88257" y="5238085"/>
            <a:ext cx="14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Intersemiotic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64212" y="3526269"/>
            <a:ext cx="1328992" cy="1122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37449" y="3624846"/>
            <a:ext cx="10482" cy="1304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88135" y="3528033"/>
            <a:ext cx="1111850" cy="972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904486" y="1855764"/>
            <a:ext cx="2486891" cy="139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500" y="5736711"/>
            <a:ext cx="2659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rewording</a:t>
            </a:r>
            <a:r>
              <a:rPr lang="en-US" sz="1400" dirty="0"/>
              <a:t> is an interpretation of verbal signs by means of other signs of the same language.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8697" y="5829044"/>
            <a:ext cx="23121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Proper Translation</a:t>
            </a:r>
          </a:p>
          <a:p>
            <a:r>
              <a:rPr lang="en-US" sz="1200" dirty="0"/>
              <a:t>interpretation of verbal signs by means of some other language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4060" y="5736711"/>
            <a:ext cx="211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Transmutation</a:t>
            </a:r>
            <a:r>
              <a:rPr lang="en-US" sz="1400" dirty="0" smtClean="0"/>
              <a:t>, </a:t>
            </a:r>
            <a:r>
              <a:rPr lang="en-US" sz="1000" dirty="0"/>
              <a:t>interpretation of the verbal signs by means of signs of nonverbal sign system. as we know Semiotics is study of signs and symbols </a:t>
            </a:r>
            <a:r>
              <a:rPr lang="en-US" sz="1000" dirty="0" smtClean="0"/>
              <a:t>one sign to another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58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167699"/>
            <a:ext cx="4824845" cy="65318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Intersemiotic Translation: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90" y="1449903"/>
            <a:ext cx="9854045" cy="1728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Illustration (graphical design of the book, comics, full illustration without the verbal text);</a:t>
            </a:r>
          </a:p>
          <a:p>
            <a:r>
              <a:rPr lang="en-US" sz="2000" dirty="0" smtClean="0"/>
              <a:t>Screening (animated films, parody movies, TV series, ballet movies); </a:t>
            </a:r>
          </a:p>
          <a:p>
            <a:r>
              <a:rPr lang="en-US" sz="2000" dirty="0" smtClean="0"/>
              <a:t>Stage Performance (a puppet show, a play, a musical, opera and ballet performances);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833" y="167699"/>
            <a:ext cx="2020824" cy="1347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55" y="3357147"/>
            <a:ext cx="1843071" cy="1557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590" y="3735531"/>
            <a:ext cx="3585263" cy="2702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8287" y="3699164"/>
            <a:ext cx="1898720" cy="277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70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3" y="338066"/>
            <a:ext cx="5798127" cy="2062233"/>
          </a:xfrm>
        </p:spPr>
      </p:pic>
      <p:sp>
        <p:nvSpPr>
          <p:cNvPr id="7" name="TextBox 6"/>
          <p:cNvSpPr txBox="1"/>
          <p:nvPr/>
        </p:nvSpPr>
        <p:spPr>
          <a:xfrm>
            <a:off x="519544" y="355369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Verbal Text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3973479" y="5226626"/>
            <a:ext cx="401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Intersemiotic Translation/ Screening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80699" y="350365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Comparative analysis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018" y="256946"/>
            <a:ext cx="5174673" cy="26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4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974522" y="417080"/>
            <a:ext cx="4242955" cy="7363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/>
              <a:t> </a:t>
            </a:r>
            <a:r>
              <a:rPr lang="en-US" sz="1800" dirty="0" smtClean="0"/>
              <a:t>        </a:t>
            </a:r>
            <a:r>
              <a:rPr lang="en-US" sz="2800" dirty="0" smtClean="0"/>
              <a:t> 1. </a:t>
            </a:r>
            <a:r>
              <a:rPr lang="en-US" sz="2800" b="1" dirty="0" smtClean="0"/>
              <a:t>Verbal Text Analysis </a:t>
            </a:r>
            <a:endParaRPr lang="ka-GE" sz="2800" b="1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64484"/>
          </a:xfrm>
        </p:spPr>
        <p:txBody>
          <a:bodyPr/>
          <a:lstStyle/>
          <a:p>
            <a:r>
              <a:rPr lang="en-US" sz="1800" dirty="0" smtClean="0"/>
              <a:t>Familiarized with the verbal text – </a:t>
            </a:r>
            <a:r>
              <a:rPr lang="en-US" sz="1800" i="1" dirty="0" smtClean="0"/>
              <a:t>not the source Text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NO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Interlingual Translation</a:t>
            </a:r>
            <a:r>
              <a:rPr lang="en-US" sz="1800" dirty="0" smtClean="0"/>
              <a:t>);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Distinguished the values that were and are characteristic for the European World;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17" y="4122593"/>
            <a:ext cx="2784764" cy="25483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3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6" y="1814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2. Screening – Intersemiotic </a:t>
            </a:r>
            <a:r>
              <a:rPr lang="en-US" sz="3200" b="1" dirty="0"/>
              <a:t>T</a:t>
            </a:r>
            <a:r>
              <a:rPr lang="en-US" sz="3200" b="1" dirty="0" smtClean="0"/>
              <a:t>ransformation Product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3" y="1868848"/>
            <a:ext cx="10737273" cy="1447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Screening – secondary text as a intersemiotic transformation (so called Intersemiotic Translation) product, i.e. the interpretation of verbal sign by means of signs of non verbal sign system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783" y="3406634"/>
            <a:ext cx="4660431" cy="31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5" y="20206"/>
            <a:ext cx="8108373" cy="115194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Variety of Intersemiotic Translation </a:t>
            </a:r>
            <a:br>
              <a:rPr lang="en-US" sz="2800" b="1" dirty="0" smtClean="0"/>
            </a:br>
            <a:r>
              <a:rPr lang="en-US" sz="2800" b="1" dirty="0" smtClean="0"/>
              <a:t>Don Quixote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1208" y="1073211"/>
            <a:ext cx="1287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Animated films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90" y="1411652"/>
            <a:ext cx="2752725" cy="23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3217" y="2450742"/>
            <a:ext cx="2983403" cy="4272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3217" y="3680665"/>
            <a:ext cx="113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Drama, 1972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227" y="412784"/>
            <a:ext cx="3013364" cy="190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972677" y="105007"/>
            <a:ext cx="2301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New Jersey Film Ballet, 2011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89" y="4447310"/>
            <a:ext cx="4186309" cy="227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4952" y="4078206"/>
            <a:ext cx="245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Film Opera, Royal Opera House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5121" y="2807652"/>
            <a:ext cx="3259408" cy="163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930985" y="2450742"/>
            <a:ext cx="1587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Stage Performance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759782" y="1350781"/>
            <a:ext cx="10279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Silent Films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ის თემ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715</Words>
  <Application>Microsoft Office PowerPoint</Application>
  <PresentationFormat>ინდივიდუალური</PresentationFormat>
  <Paragraphs>84</Paragraphs>
  <Slides>20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20</vt:i4>
      </vt:variant>
    </vt:vector>
  </HeadingPairs>
  <TitlesOfParts>
    <vt:vector size="21" baseType="lpstr">
      <vt:lpstr>Office-ის თემა</vt:lpstr>
      <vt:lpstr>Inter-cultural and Inter-semiotic Transformation of Universal Values  In Western and Oriental Contexts </vt:lpstr>
      <vt:lpstr>Translation – Intercultural Dialogue </vt:lpstr>
      <vt:lpstr>Translation as means of national and universal value manifesto </vt:lpstr>
      <vt:lpstr>Roman Jakobson “On Linguistics aspects of Translation”, 1959</vt:lpstr>
      <vt:lpstr>Intersemiotic Translation:</vt:lpstr>
      <vt:lpstr>სლაიდი 6</vt:lpstr>
      <vt:lpstr>          1. Verbal Text Analysis </vt:lpstr>
      <vt:lpstr>2. Screening – Intersemiotic Transformation Product</vt:lpstr>
      <vt:lpstr>Variety of Intersemiotic Translation  Don Quixote  </vt:lpstr>
      <vt:lpstr>Over 70 Screenings of Don Quixote Around the Globe 1903 - 2018 </vt:lpstr>
      <vt:lpstr>სლაიდი 11</vt:lpstr>
      <vt:lpstr>Dulcinea Del Toboso</vt:lpstr>
      <vt:lpstr>The female world in Don Quixote</vt:lpstr>
      <vt:lpstr>General Perception of Dulcinea’s Beauty</vt:lpstr>
      <vt:lpstr>Verbal Text Compression – Semiotic Null</vt:lpstr>
      <vt:lpstr>Different Perception of Beauty,  Eastern Culture</vt:lpstr>
      <vt:lpstr>Visualization &amp; cultural adaptation   </vt:lpstr>
      <vt:lpstr>Female Virtue difference in  W &amp; E culture </vt:lpstr>
      <vt:lpstr>Conclusion </vt:lpstr>
      <vt:lpstr>Thank You!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Inter-cultural and Inter-semiotic Transformation of Universal Values  In Western and Oriental Contexts</dc:title>
  <dc:creator>USER</dc:creator>
  <cp:lastModifiedBy>admin</cp:lastModifiedBy>
  <cp:revision>61</cp:revision>
  <dcterms:created xsi:type="dcterms:W3CDTF">2018-09-07T19:11:51Z</dcterms:created>
  <dcterms:modified xsi:type="dcterms:W3CDTF">2018-10-03T07:18:04Z</dcterms:modified>
</cp:coreProperties>
</file>