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80" r:id="rId4"/>
    <p:sldId id="292" r:id="rId5"/>
    <p:sldId id="283" r:id="rId6"/>
    <p:sldId id="288" r:id="rId7"/>
    <p:sldId id="287" r:id="rId8"/>
    <p:sldId id="285" r:id="rId9"/>
    <p:sldId id="289" r:id="rId10"/>
    <p:sldId id="291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21561-A92F-4887-ABAA-E3DC9E8335E0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90D6B-6DDA-41B8-A8A4-294156D45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5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07FC-E8C1-4299-9A9D-42F101FFA4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07FC-E8C1-4299-9A9D-42F101FFA4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2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07FC-E8C1-4299-9A9D-42F101FFA4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07FC-E8C1-4299-9A9D-42F101FFA4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07FC-E8C1-4299-9A9D-42F101FFA4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E63-9EE2-46C6-9CD2-0D262B1FADB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FBED-65E4-4515-AE53-7C747BBF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ka-GE" b="1" dirty="0" err="1" smtClean="0"/>
              <a:t>ტელო</a:t>
            </a:r>
            <a:r>
              <a:rPr lang="ka-GE" sz="4000" b="1" dirty="0" err="1" smtClean="0"/>
              <a:t>მერაზას</a:t>
            </a:r>
            <a:r>
              <a:rPr lang="ka-GE" sz="4000" b="1" dirty="0" smtClean="0"/>
              <a:t> აქტივობის </a:t>
            </a:r>
            <a:r>
              <a:rPr lang="ka-GE" sz="4000" b="1" dirty="0"/>
              <a:t/>
            </a:r>
            <a:br>
              <a:rPr lang="ka-GE" sz="4000" b="1" dirty="0"/>
            </a:br>
            <a:r>
              <a:rPr lang="ka-GE" sz="4000" b="1" dirty="0"/>
              <a:t>როლი უჯრედის დაბერებისა და </a:t>
            </a:r>
            <a:br>
              <a:rPr lang="ka-GE" sz="4000" b="1" dirty="0"/>
            </a:br>
            <a:r>
              <a:rPr lang="ka-GE" sz="4000" b="1" dirty="0"/>
              <a:t>სიმსივნური პროცესების </a:t>
            </a:r>
            <a:r>
              <a:rPr lang="ka-GE" b="1" dirty="0"/>
              <a:t/>
            </a:r>
            <a:br>
              <a:rPr lang="ka-GE" b="1" dirty="0"/>
            </a:br>
            <a:r>
              <a:rPr lang="ka-GE" b="1" dirty="0"/>
              <a:t>განვითარებაში</a:t>
            </a:r>
          </a:p>
        </p:txBody>
      </p:sp>
      <p:pic>
        <p:nvPicPr>
          <p:cNvPr id="17410" name="Picture 2" descr="http://drsusanmarra.com/wp-content/uploads/2014/10/telome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46174"/>
            <a:ext cx="6120680" cy="1598650"/>
          </a:xfrm>
          <a:prstGeom prst="rect">
            <a:avLst/>
          </a:prstGeom>
          <a:noFill/>
        </p:spPr>
      </p:pic>
      <p:pic>
        <p:nvPicPr>
          <p:cNvPr id="1026" name="Picture 2" descr="Image result for tum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38" y="414908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184576"/>
          </a:xfrm>
        </p:spPr>
        <p:txBody>
          <a:bodyPr>
            <a:normAutofit fontScale="70000" lnSpcReduction="20000"/>
          </a:bodyPr>
          <a:lstStyle/>
          <a:p>
            <a:endParaRPr lang="ka-G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ტელომერაზული აქტივობის </a:t>
            </a:r>
            <a:r>
              <a:rPr lang="ka-GE" dirty="0"/>
              <a:t>შ</a:t>
            </a:r>
            <a:r>
              <a:rPr lang="ka-GE" dirty="0" smtClean="0"/>
              <a:t>ეზღუდვა გამოყენებულ უნდა იქნეს, როგორც </a:t>
            </a:r>
            <a:r>
              <a:rPr lang="ka-GE" dirty="0"/>
              <a:t>„მუხრუჭი“ </a:t>
            </a:r>
            <a:r>
              <a:rPr lang="ka-GE" dirty="0" smtClean="0"/>
              <a:t>კიბოს განვითარების პროცესში და </a:t>
            </a:r>
            <a:r>
              <a:rPr lang="ka-GE" dirty="0" err="1" smtClean="0"/>
              <a:t>ანტისიმსივნურ</a:t>
            </a:r>
            <a:r>
              <a:rPr lang="ka-GE" dirty="0" smtClean="0"/>
              <a:t> თერაპიაში</a:t>
            </a:r>
            <a:r>
              <a:rPr lang="en-US" dirty="0" smtClean="0"/>
              <a:t>;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ka-GE" dirty="0" smtClean="0"/>
              <a:t>ხოლო </a:t>
            </a:r>
            <a:r>
              <a:rPr lang="ka-GE" dirty="0" err="1" smtClean="0"/>
              <a:t>ტელომერების</a:t>
            </a:r>
            <a:r>
              <a:rPr lang="ka-GE" dirty="0" smtClean="0"/>
              <a:t> ექსპრესია სიცოცხლის გახანგრძლივების მიზნით, განსაკუთრებით </a:t>
            </a:r>
            <a:r>
              <a:rPr lang="ka-GE" dirty="0" err="1" smtClean="0"/>
              <a:t>ტელომერული</a:t>
            </a:r>
            <a:r>
              <a:rPr lang="ka-GE" dirty="0" smtClean="0"/>
              <a:t> ანომალიების მქონე პაციენტებში</a:t>
            </a:r>
          </a:p>
          <a:p>
            <a:pPr marL="0" indent="0">
              <a:buNone/>
            </a:pPr>
            <a:endParaRPr lang="ka-G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ტელომერაზული აქტივობა და  მის  მიერ </a:t>
            </a:r>
            <a:r>
              <a:rPr lang="ka-GE" dirty="0" err="1" smtClean="0"/>
              <a:t>ტელომერების</a:t>
            </a:r>
            <a:r>
              <a:rPr lang="ka-GE" dirty="0" smtClean="0"/>
              <a:t> სიგრძის რეგულაცია უაღრესად საინტერესოა პრაქტიკული მედიცინაში, როგორც </a:t>
            </a:r>
            <a:r>
              <a:rPr lang="ka-GE" dirty="0" err="1" smtClean="0"/>
              <a:t>ანტისიმსივნური</a:t>
            </a:r>
            <a:r>
              <a:rPr lang="ka-GE" dirty="0" smtClean="0"/>
              <a:t> თერაპიის, ასევე ასაკთან ასოცირებული დაავადებების მკურნალობისათვის </a:t>
            </a:r>
          </a:p>
          <a:p>
            <a:pPr algn="just"/>
            <a:endParaRPr lang="ka-GE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ka-GE" dirty="0" smtClean="0"/>
              <a:t>ტელომერაზული გენებს აქვთ მრავალი თეორიული და პრაქტიკული მნიშვნელობა თანამედროვე ბიოლოგიის, მედიცინისა და უჯრედული ინჟინერიის შემდგომი განვითარების თვალსაზრისით</a:t>
            </a:r>
            <a:r>
              <a:rPr lang="en-US" dirty="0" smtClean="0"/>
              <a:t>.</a:t>
            </a:r>
            <a:endParaRPr lang="ka-G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361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ka-GE" sz="3200" b="1" dirty="0" smtClean="0"/>
              <a:t>ასაკი და სიმსივნე </a:t>
            </a:r>
            <a:r>
              <a:rPr lang="en-US" sz="3200" b="1" dirty="0" smtClean="0"/>
              <a:t>-</a:t>
            </a: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>ერთი მოლეკულური პროცესის ორი მხარე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1574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Exam\Desktop\mg22329831.400-1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82269"/>
            <a:ext cx="2786082" cy="1879365"/>
          </a:xfrm>
          <a:prstGeom prst="rect">
            <a:avLst/>
          </a:prstGeom>
          <a:noFill/>
        </p:spPr>
      </p:pic>
      <p:pic>
        <p:nvPicPr>
          <p:cNvPr id="7" name="Picture 3" descr="C:\Users\Exam\Desktop\83307904_m1320644-lung_cancer_cell_division_sem-sp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94" y="3573016"/>
            <a:ext cx="4368809" cy="2143116"/>
          </a:xfrm>
          <a:prstGeom prst="rect">
            <a:avLst/>
          </a:prstGeom>
          <a:noFill/>
        </p:spPr>
      </p:pic>
      <p:pic>
        <p:nvPicPr>
          <p:cNvPr id="8" name="Picture 2" descr="C:\Users\Exam\Desktop\youngoldm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040" y="4509120"/>
            <a:ext cx="3980572" cy="2143140"/>
          </a:xfrm>
          <a:prstGeom prst="rect">
            <a:avLst/>
          </a:prstGeom>
          <a:noFill/>
        </p:spPr>
      </p:pic>
      <p:sp>
        <p:nvSpPr>
          <p:cNvPr id="4" name="AutoShape 2" descr="Image result for HEALTHY ag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a-GE"/>
          </a:p>
        </p:txBody>
      </p:sp>
      <p:pic>
        <p:nvPicPr>
          <p:cNvPr id="11" name="სურათი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43" y="32948"/>
            <a:ext cx="6096851" cy="2937577"/>
          </a:xfrm>
          <a:prstGeom prst="rect">
            <a:avLst/>
          </a:prstGeom>
        </p:spPr>
      </p:pic>
      <p:pic>
        <p:nvPicPr>
          <p:cNvPr id="12" name="Picture 2" descr="C:\Users\Exam\Desktop\Stop-Cancer-sign-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3867" y="2492896"/>
            <a:ext cx="3071834" cy="1727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0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ka-GE" sz="2400" i="1" dirty="0" smtClean="0"/>
          </a:p>
          <a:p>
            <a:pPr algn="ctr">
              <a:buNone/>
            </a:pPr>
            <a:endParaRPr lang="ka-GE" sz="2400" i="1" dirty="0"/>
          </a:p>
          <a:p>
            <a:pPr algn="ctr">
              <a:buNone/>
            </a:pPr>
            <a:endParaRPr lang="ka-GE" sz="2400" i="1" dirty="0" smtClean="0"/>
          </a:p>
          <a:p>
            <a:pPr algn="ctr">
              <a:buNone/>
            </a:pPr>
            <a:r>
              <a:rPr lang="ka-GE" sz="2800" b="1" i="1" dirty="0" smtClean="0"/>
              <a:t>                 რა არის </a:t>
            </a:r>
            <a:r>
              <a:rPr lang="ka-GE" sz="2800" b="1" i="1" dirty="0" err="1" smtClean="0"/>
              <a:t>ტელომერი</a:t>
            </a:r>
            <a:r>
              <a:rPr lang="ka-GE" sz="2800" b="1" i="1" dirty="0" smtClean="0"/>
              <a:t>?</a:t>
            </a:r>
          </a:p>
          <a:p>
            <a:pPr algn="ctr">
              <a:buNone/>
            </a:pPr>
            <a:endParaRPr lang="ka-GE" sz="2400" i="1" dirty="0"/>
          </a:p>
          <a:p>
            <a:pPr algn="ctr">
              <a:buNone/>
            </a:pPr>
            <a:endParaRPr lang="ru-RU" sz="24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/>
              <a:t>ქრომოსომის ბოლო (</a:t>
            </a:r>
            <a:r>
              <a:rPr lang="ka-GE" sz="2400" dirty="0" err="1"/>
              <a:t>ჰეტეროქრომატინული</a:t>
            </a:r>
            <a:r>
              <a:rPr lang="ka-GE" sz="2400" dirty="0"/>
              <a:t> უბანი</a:t>
            </a:r>
            <a:r>
              <a:rPr lang="ka-GE" sz="2400" dirty="0" smtClean="0"/>
              <a:t>)</a:t>
            </a:r>
          </a:p>
          <a:p>
            <a:pPr marL="0" indent="0">
              <a:buNone/>
            </a:pPr>
            <a:r>
              <a:rPr lang="ka-GE" sz="2400" dirty="0"/>
              <a:t> </a:t>
            </a:r>
            <a:r>
              <a:rPr lang="ka-GE" sz="2400" dirty="0" smtClean="0"/>
              <a:t> შეიცავს </a:t>
            </a:r>
            <a:r>
              <a:rPr lang="ka-GE" sz="2400" dirty="0" err="1" smtClean="0"/>
              <a:t>ჰექსამერულ</a:t>
            </a:r>
            <a:r>
              <a:rPr lang="ka-GE" sz="2400" dirty="0" smtClean="0"/>
              <a:t> </a:t>
            </a:r>
            <a:r>
              <a:rPr lang="ka-GE" sz="2400" dirty="0" err="1" smtClean="0"/>
              <a:t>ტანდემურ</a:t>
            </a:r>
            <a:r>
              <a:rPr lang="ka-GE" sz="2400" dirty="0" smtClean="0"/>
              <a:t> </a:t>
            </a:r>
            <a:r>
              <a:rPr lang="ka-GE" sz="2400" dirty="0" err="1" smtClean="0"/>
              <a:t>განმეორებებს</a:t>
            </a:r>
            <a:endParaRPr lang="ru-RU" sz="2400" dirty="0" smtClean="0"/>
          </a:p>
          <a:p>
            <a:pPr marL="0" indent="0">
              <a:buNone/>
            </a:pPr>
            <a:r>
              <a:rPr lang="ka-GE" sz="2400" dirty="0" smtClean="0"/>
              <a:t>   ადამიანის  </a:t>
            </a:r>
            <a:r>
              <a:rPr lang="ka-GE" sz="2400" dirty="0" err="1" smtClean="0"/>
              <a:t>ტელომერა</a:t>
            </a:r>
            <a:r>
              <a:rPr lang="ka-GE" sz="2400" dirty="0" smtClean="0"/>
              <a:t> -  </a:t>
            </a:r>
            <a:r>
              <a:rPr lang="ka-GE" sz="2400" i="1" dirty="0" err="1" smtClean="0"/>
              <a:t>გგგთთა</a:t>
            </a:r>
            <a:r>
              <a:rPr lang="ka-GE" sz="2400" i="1" dirty="0" smtClean="0"/>
              <a:t> (</a:t>
            </a:r>
            <a:r>
              <a:rPr lang="en-US" sz="2400" b="1" i="1" dirty="0" smtClean="0"/>
              <a:t>GGGTTA</a:t>
            </a:r>
            <a:r>
              <a:rPr lang="ka-GE" sz="2400" b="1" i="1" dirty="0" smtClean="0"/>
              <a:t>)</a:t>
            </a:r>
          </a:p>
          <a:p>
            <a:pPr marL="0" indent="0">
              <a:buNone/>
            </a:pPr>
            <a:endParaRPr lang="ru-RU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 smtClean="0"/>
              <a:t>     ფუნქცია: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2400" dirty="0"/>
              <a:t> </a:t>
            </a:r>
            <a:r>
              <a:rPr lang="ka-GE" sz="2400" dirty="0" smtClean="0"/>
              <a:t> დნმ-ის </a:t>
            </a:r>
            <a:r>
              <a:rPr lang="ka-GE" sz="2400" dirty="0" err="1" smtClean="0"/>
              <a:t>ექსპრესირებადი</a:t>
            </a:r>
            <a:r>
              <a:rPr lang="ka-GE" sz="2400" dirty="0" smtClean="0"/>
              <a:t> უბნების დაცვა;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2400" dirty="0"/>
              <a:t> </a:t>
            </a:r>
            <a:r>
              <a:rPr lang="ka-GE" sz="2400" dirty="0" smtClean="0"/>
              <a:t> დაცვა შერწყმისა და </a:t>
            </a:r>
            <a:r>
              <a:rPr lang="ka-GE" sz="2400" dirty="0" err="1" smtClean="0"/>
              <a:t>დეგრადაციისაგან</a:t>
            </a:r>
            <a:r>
              <a:rPr lang="ka-GE" sz="2400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2400" dirty="0" smtClean="0"/>
              <a:t>  </a:t>
            </a:r>
            <a:r>
              <a:rPr lang="ka-GE" sz="2400" dirty="0" err="1" smtClean="0"/>
              <a:t>რეპლიკომეტრი</a:t>
            </a:r>
            <a:r>
              <a:rPr lang="ka-GE" sz="2400" dirty="0" smtClean="0"/>
              <a:t>.</a:t>
            </a:r>
          </a:p>
          <a:p>
            <a:pPr marL="0" indent="0">
              <a:buNone/>
            </a:pPr>
            <a:endParaRPr lang="ka-GE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 </a:t>
            </a:r>
            <a:endParaRPr lang="ru-RU" sz="2200" dirty="0"/>
          </a:p>
        </p:txBody>
      </p:sp>
      <p:pic>
        <p:nvPicPr>
          <p:cNvPr id="8" name="Picture 2" descr="D:\Documents\Desktop\chromosome_telomere_TTAGGG_yourgen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34954"/>
            <a:ext cx="3384376" cy="2589990"/>
          </a:xfrm>
          <a:prstGeom prst="rect">
            <a:avLst/>
          </a:prstGeom>
          <a:noFill/>
        </p:spPr>
      </p:pic>
      <p:pic>
        <p:nvPicPr>
          <p:cNvPr id="5" name="Picture 3" descr="figure 5-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261520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ka-GE" sz="3200" dirty="0" err="1" smtClean="0"/>
              <a:t>ტელომერის</a:t>
            </a:r>
            <a:r>
              <a:rPr lang="ka-GE" sz="3200" dirty="0" smtClean="0"/>
              <a:t> </a:t>
            </a:r>
            <a:r>
              <a:rPr lang="ka-GE" sz="3200" dirty="0" err="1" smtClean="0"/>
              <a:t>რეპლიკაცია</a:t>
            </a: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2200" i="1" dirty="0" smtClean="0"/>
              <a:t>ალექსეი </a:t>
            </a:r>
            <a:r>
              <a:rPr lang="ka-GE" sz="2200" i="1" dirty="0" err="1" smtClean="0"/>
              <a:t>ოლოვნიკოვი</a:t>
            </a:r>
            <a:r>
              <a:rPr lang="ka-GE" sz="2200" i="1" dirty="0" smtClean="0"/>
              <a:t> 1971წ</a:t>
            </a:r>
            <a:endParaRPr lang="ru-RU" sz="2200" i="1" dirty="0"/>
          </a:p>
        </p:txBody>
      </p:sp>
      <p:pic>
        <p:nvPicPr>
          <p:cNvPr id="5122" name="Picture 2" descr="5-19რეპლიცირებადი დნმ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9" y="1556792"/>
            <a:ext cx="4953000" cy="503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6"/>
          <p:cNvPicPr>
            <a:picLocks noChangeAspect="1" noChangeArrowheads="1"/>
          </p:cNvPicPr>
          <p:nvPr/>
        </p:nvPicPr>
        <p:blipFill>
          <a:blip r:embed="rId4" cstate="print"/>
          <a:srcRect b="6052"/>
          <a:stretch>
            <a:fillRect/>
          </a:stretch>
        </p:blipFill>
        <p:spPr bwMode="auto">
          <a:xfrm>
            <a:off x="4953000" y="1143000"/>
            <a:ext cx="3552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43500" y="3886200"/>
            <a:ext cx="3581400" cy="27363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42672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486400" y="44196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62600" y="4572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6553200" y="4572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7696200" y="4572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Straight Connector 20"/>
          <p:cNvCxnSpPr>
            <a:stCxn id="16" idx="3"/>
            <a:endCxn id="18" idx="1"/>
          </p:cNvCxnSpPr>
          <p:nvPr/>
        </p:nvCxnSpPr>
        <p:spPr>
          <a:xfrm>
            <a:off x="5867400" y="46482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34200" y="46482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67400" y="52578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10400" y="5257800"/>
            <a:ext cx="685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6294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724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5410200" y="58674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867400" y="61722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4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94421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ka-GE" sz="2300" dirty="0" smtClean="0"/>
              <a:t/>
            </a:r>
            <a:br>
              <a:rPr lang="ka-GE" sz="2300" dirty="0" smtClean="0"/>
            </a:br>
            <a:r>
              <a:rPr lang="ka-GE" sz="2300" dirty="0"/>
              <a:t/>
            </a:r>
            <a:br>
              <a:rPr lang="ka-GE" sz="2300" dirty="0"/>
            </a:br>
            <a:r>
              <a:rPr lang="ka-GE" sz="2300" dirty="0" smtClean="0"/>
              <a:t>სომატური უჯრედი კარგავს 100-200 </a:t>
            </a:r>
            <a:r>
              <a:rPr lang="ka-GE" sz="2300" dirty="0" err="1" smtClean="0"/>
              <a:t>ნუკლეოტიდს</a:t>
            </a:r>
            <a:r>
              <a:rPr lang="ka-GE" sz="2300" dirty="0" smtClean="0"/>
              <a:t> ყველა დაყოფის დროს</a:t>
            </a:r>
            <a:r>
              <a:rPr lang="ka-GE" sz="2300" i="1" dirty="0" smtClean="0"/>
              <a:t>;</a:t>
            </a:r>
            <a:br>
              <a:rPr lang="ka-GE" sz="2300" i="1" dirty="0" smtClean="0"/>
            </a:br>
            <a:r>
              <a:rPr lang="ka-GE" sz="2000" i="1" dirty="0" smtClean="0"/>
              <a:t>გამონაკლისია ზოგიერთი ღეროვანი უჯრედი</a:t>
            </a:r>
            <a:r>
              <a:rPr lang="ka-GE" sz="2300" i="1" dirty="0" smtClean="0"/>
              <a:t/>
            </a:r>
            <a:br>
              <a:rPr lang="ka-GE" sz="2300" i="1" dirty="0" smtClean="0"/>
            </a:br>
            <a:r>
              <a:rPr lang="ka-GE" sz="2300" i="1" dirty="0" smtClean="0"/>
              <a:t/>
            </a:r>
            <a:br>
              <a:rPr lang="ka-GE" sz="2300" i="1" dirty="0" smtClean="0"/>
            </a:br>
            <a:r>
              <a:rPr lang="ka-GE" sz="2300" i="1" dirty="0" smtClean="0"/>
              <a:t/>
            </a:r>
            <a:br>
              <a:rPr lang="ka-GE" sz="2300" i="1" dirty="0" smtClean="0"/>
            </a:br>
            <a:endParaRPr lang="ru-RU" sz="2300" i="1" dirty="0"/>
          </a:p>
        </p:txBody>
      </p:sp>
      <p:pic>
        <p:nvPicPr>
          <p:cNvPr id="2050" name="Picture 2" descr="https://www.ncbi.nlm.nih.gov/corecgi/tileshop/tileshop.fcgi?p=PMC3&amp;id=41248&amp;s=61&amp;r=1&amp;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54006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i="1" dirty="0" smtClean="0"/>
              <a:t>კვდება თუ არა ყველა უჯრედი, რომელიც ბერდება და  წყვეტს დაყოფას?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16376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99596" cy="1728192"/>
          </a:xfrm>
        </p:spPr>
        <p:txBody>
          <a:bodyPr>
            <a:normAutofit/>
          </a:bodyPr>
          <a:lstStyle/>
          <a:p>
            <a:r>
              <a:rPr lang="ka-GE" sz="2200" dirty="0"/>
              <a:t>1985 წელს </a:t>
            </a:r>
            <a:r>
              <a:rPr lang="ka-GE" sz="2200" dirty="0" smtClean="0"/>
              <a:t> აღმოჩენილ იქნა </a:t>
            </a:r>
            <a:r>
              <a:rPr lang="ka-GE" sz="2200" b="1" dirty="0" err="1" smtClean="0"/>
              <a:t>ტელომერაზას</a:t>
            </a:r>
            <a:r>
              <a:rPr lang="ka-GE" sz="2200" b="1" dirty="0" smtClean="0"/>
              <a:t> </a:t>
            </a:r>
            <a:r>
              <a:rPr lang="ka-GE" sz="2200" dirty="0" err="1" smtClean="0"/>
              <a:t>ფერმენტული</a:t>
            </a:r>
            <a:r>
              <a:rPr lang="ka-GE" sz="2200" dirty="0" smtClean="0"/>
              <a:t> აქტივობა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ka-GE" sz="2200" b="1" i="1" dirty="0" err="1" smtClean="0"/>
              <a:t>ტელომერ</a:t>
            </a:r>
            <a:r>
              <a:rPr lang="ka-GE" sz="2200" b="1" i="1" dirty="0" smtClean="0"/>
              <a:t> -ტერმინალური </a:t>
            </a:r>
            <a:r>
              <a:rPr lang="ka-GE" sz="2200" b="1" i="1" dirty="0" err="1" smtClean="0"/>
              <a:t>ტრანსფერაზა</a:t>
            </a:r>
            <a:r>
              <a:rPr lang="ka-GE" sz="2200" b="1" i="1" dirty="0" smtClean="0"/>
              <a:t> (</a:t>
            </a:r>
            <a:r>
              <a:rPr lang="en-US" sz="2200" b="1" i="1" dirty="0" smtClean="0"/>
              <a:t>TERT)</a:t>
            </a:r>
            <a:r>
              <a:rPr lang="ka-GE" sz="2200" b="1" i="1" dirty="0" smtClean="0"/>
              <a:t/>
            </a:r>
            <a:br>
              <a:rPr lang="ka-GE" sz="2200" b="1" i="1" dirty="0" smtClean="0"/>
            </a:br>
            <a:r>
              <a:rPr lang="ka-GE" sz="2200" b="1" i="1" dirty="0" smtClean="0"/>
              <a:t/>
            </a:r>
            <a:br>
              <a:rPr lang="ka-GE" sz="2200" b="1" i="1" dirty="0" smtClean="0"/>
            </a:br>
            <a:r>
              <a:rPr lang="ka-GE" sz="2000" b="1" i="1" dirty="0" err="1" smtClean="0"/>
              <a:t>ბლექბორნი</a:t>
            </a:r>
            <a:r>
              <a:rPr lang="ka-GE" sz="2000" b="1" i="1" dirty="0" smtClean="0"/>
              <a:t> , გრეიდერი, </a:t>
            </a:r>
            <a:r>
              <a:rPr lang="ka-GE" sz="2000" b="1" i="1" dirty="0" err="1" smtClean="0"/>
              <a:t>შოსტაკი</a:t>
            </a:r>
            <a:r>
              <a:rPr lang="ka-GE" sz="2000" b="1" i="1" dirty="0" smtClean="0"/>
              <a:t> - ნობელის პრემია</a:t>
            </a:r>
            <a:endParaRPr lang="ru-RU" sz="2000" dirty="0"/>
          </a:p>
        </p:txBody>
      </p:sp>
      <p:pic>
        <p:nvPicPr>
          <p:cNvPr id="4" name="Picture 2" descr="5-41"/>
          <p:cNvPicPr>
            <a:picLocks noChangeAspect="1" noChangeArrowheads="1"/>
          </p:cNvPicPr>
          <p:nvPr/>
        </p:nvPicPr>
        <p:blipFill>
          <a:blip r:embed="rId2"/>
          <a:srcRect l="10191"/>
          <a:stretch>
            <a:fillRect/>
          </a:stretch>
        </p:blipFill>
        <p:spPr bwMode="auto">
          <a:xfrm>
            <a:off x="539552" y="1916832"/>
            <a:ext cx="7776864" cy="484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3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მართკუთხედი 2"/>
          <p:cNvSpPr/>
          <p:nvPr/>
        </p:nvSpPr>
        <p:spPr>
          <a:xfrm>
            <a:off x="179512" y="58847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b="1" dirty="0" smtClean="0"/>
          </a:p>
          <a:p>
            <a:pPr algn="ctr"/>
            <a:endParaRPr lang="ka-GE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ka-GE" sz="3200" b="1" dirty="0" err="1" smtClean="0"/>
              <a:t>ტელომერაზას</a:t>
            </a:r>
            <a:r>
              <a:rPr lang="ka-GE" sz="3200" b="1" dirty="0" smtClean="0"/>
              <a:t> </a:t>
            </a:r>
            <a:r>
              <a:rPr lang="ka-GE" sz="3200" b="1" dirty="0" smtClean="0"/>
              <a:t>სტრუქტურა:</a:t>
            </a:r>
          </a:p>
          <a:p>
            <a:pPr algn="ctr"/>
            <a:endParaRPr lang="ka-GE" sz="32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err="1" smtClean="0"/>
              <a:t>ტელომერ</a:t>
            </a:r>
            <a:r>
              <a:rPr lang="ka-GE" dirty="0" smtClean="0"/>
              <a:t>-ტერმინალური </a:t>
            </a:r>
            <a:r>
              <a:rPr lang="ka-GE" dirty="0" err="1" smtClean="0"/>
              <a:t>უკუტრანსკრიფტაზა</a:t>
            </a:r>
            <a:r>
              <a:rPr lang="ka-GE" dirty="0" smtClean="0"/>
              <a:t> </a:t>
            </a:r>
            <a:r>
              <a:rPr lang="ru-RU" dirty="0" smtClean="0"/>
              <a:t>(</a:t>
            </a:r>
            <a:r>
              <a:rPr lang="ru-RU" dirty="0"/>
              <a:t>TERT</a:t>
            </a:r>
            <a:r>
              <a:rPr lang="ru-RU" dirty="0" smtClean="0"/>
              <a:t>)</a:t>
            </a:r>
            <a:r>
              <a:rPr lang="ka-GE" dirty="0" smtClean="0"/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ტელომერაზული </a:t>
            </a:r>
            <a:r>
              <a:rPr lang="ka-GE" dirty="0" err="1" smtClean="0"/>
              <a:t>რნმ</a:t>
            </a:r>
            <a:r>
              <a:rPr lang="ka-GE" dirty="0" smtClean="0"/>
              <a:t> (</a:t>
            </a:r>
            <a:r>
              <a:rPr lang="ru-RU" dirty="0" smtClean="0"/>
              <a:t>TERC</a:t>
            </a:r>
            <a:r>
              <a:rPr lang="ka-GE" dirty="0" smtClean="0"/>
              <a:t>)</a:t>
            </a:r>
          </a:p>
          <a:p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err="1" smtClean="0"/>
              <a:t>დისკერინი</a:t>
            </a:r>
            <a:r>
              <a:rPr lang="ka-GE" dirty="0" smtClean="0"/>
              <a:t>;</a:t>
            </a:r>
          </a:p>
          <a:p>
            <a:endParaRPr lang="ka-GE" dirty="0"/>
          </a:p>
          <a:p>
            <a:r>
              <a:rPr lang="ru-RU" dirty="0" smtClean="0"/>
              <a:t>TERT</a:t>
            </a:r>
            <a:r>
              <a:rPr lang="ka-GE" dirty="0" smtClean="0"/>
              <a:t> </a:t>
            </a:r>
            <a:r>
              <a:rPr lang="ka-GE" dirty="0" err="1" smtClean="0"/>
              <a:t>უკუტრანსკრიფტაზული</a:t>
            </a:r>
            <a:r>
              <a:rPr lang="ka-GE" dirty="0" smtClean="0"/>
              <a:t> აქტივობით შეუძლია </a:t>
            </a:r>
            <a:r>
              <a:rPr lang="ka-GE" dirty="0" err="1" smtClean="0"/>
              <a:t>რნმ</a:t>
            </a:r>
            <a:r>
              <a:rPr lang="ka-GE" dirty="0" smtClean="0"/>
              <a:t>-ის მატრიცაზე </a:t>
            </a:r>
            <a:r>
              <a:rPr lang="ka-GE" dirty="0" err="1" smtClean="0"/>
              <a:t>ერთჯაჭვიანი</a:t>
            </a:r>
            <a:r>
              <a:rPr lang="ka-GE" dirty="0" smtClean="0"/>
              <a:t> დნმ-ის სინთეზი. </a:t>
            </a:r>
          </a:p>
          <a:p>
            <a:endParaRPr lang="ka-GE" dirty="0"/>
          </a:p>
          <a:p>
            <a:r>
              <a:rPr lang="ka-GE" dirty="0" smtClean="0"/>
              <a:t>ვირუსებიდან ხელოვნურად მიღებული </a:t>
            </a:r>
            <a:r>
              <a:rPr lang="ru-RU" dirty="0"/>
              <a:t>TERT</a:t>
            </a:r>
            <a:r>
              <a:rPr lang="ka-GE" dirty="0"/>
              <a:t> </a:t>
            </a:r>
            <a:r>
              <a:rPr lang="ka-GE" dirty="0" err="1" smtClean="0"/>
              <a:t>ფერმენტული</a:t>
            </a:r>
            <a:r>
              <a:rPr lang="ka-GE" dirty="0" smtClean="0"/>
              <a:t> აქტივობა გამოიყენება ლაბორატორიებში </a:t>
            </a:r>
            <a:r>
              <a:rPr lang="ka-GE" dirty="0" err="1" smtClean="0"/>
              <a:t>უკუტრანსკრიფციული</a:t>
            </a:r>
            <a:r>
              <a:rPr lang="ka-GE" dirty="0" smtClean="0"/>
              <a:t> </a:t>
            </a:r>
            <a:r>
              <a:rPr lang="ka-GE" dirty="0" err="1" smtClean="0"/>
              <a:t>პჯრ</a:t>
            </a:r>
            <a:r>
              <a:rPr lang="ka-GE" dirty="0" smtClean="0"/>
              <a:t> მეთოდით </a:t>
            </a:r>
            <a:r>
              <a:rPr lang="ka-GE" dirty="0" err="1" smtClean="0"/>
              <a:t>რნმ</a:t>
            </a:r>
            <a:r>
              <a:rPr lang="ka-GE" dirty="0" smtClean="0"/>
              <a:t>-დან დნმ-ის ასლების მისაღებად;</a:t>
            </a:r>
          </a:p>
        </p:txBody>
      </p:sp>
      <p:pic>
        <p:nvPicPr>
          <p:cNvPr id="7170" name="Picture 2" descr="Image result for scott cohen telomer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34988" cy="23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0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მართკუთხედი 2"/>
          <p:cNvSpPr/>
          <p:nvPr/>
        </p:nvSpPr>
        <p:spPr>
          <a:xfrm>
            <a:off x="0" y="58847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კარცინომების </a:t>
            </a:r>
            <a:r>
              <a:rPr lang="ka-GE" dirty="0"/>
              <a:t>დროს უჯრედი არ ბერდება</a:t>
            </a:r>
            <a:r>
              <a:rPr lang="en-US" dirty="0"/>
              <a:t> </a:t>
            </a:r>
            <a:r>
              <a:rPr lang="en-US" dirty="0" smtClean="0"/>
              <a:t>TERT</a:t>
            </a:r>
            <a:r>
              <a:rPr lang="ka-GE" dirty="0" smtClean="0"/>
              <a:t> მაღალი </a:t>
            </a:r>
            <a:r>
              <a:rPr lang="ka-GE" dirty="0"/>
              <a:t>აქტივობის </a:t>
            </a:r>
            <a:r>
              <a:rPr lang="ka-GE" dirty="0" smtClean="0"/>
              <a:t>გამო. </a:t>
            </a:r>
            <a:r>
              <a:rPr lang="en-US" dirty="0"/>
              <a:t/>
            </a:r>
            <a:br>
              <a:rPr lang="en-US" dirty="0"/>
            </a:br>
            <a:r>
              <a:rPr lang="ka-GE" dirty="0"/>
              <a:t>ექსპერიმენტულად მტკიცდება უჯრედული ციკლის </a:t>
            </a:r>
            <a:r>
              <a:rPr lang="ka-GE" dirty="0" smtClean="0"/>
              <a:t>ჩეკ-პოინტ გენების [p53 </a:t>
            </a:r>
            <a:r>
              <a:rPr lang="ka-GE" dirty="0"/>
              <a:t>(</a:t>
            </a:r>
            <a:r>
              <a:rPr lang="ka-GE" i="1" dirty="0"/>
              <a:t>TP53</a:t>
            </a:r>
            <a:r>
              <a:rPr lang="ka-GE" dirty="0"/>
              <a:t>), p21 (</a:t>
            </a:r>
            <a:r>
              <a:rPr lang="ka-GE" i="1" dirty="0"/>
              <a:t>CDKN1A</a:t>
            </a:r>
            <a:r>
              <a:rPr lang="ka-GE" dirty="0"/>
              <a:t>), p16</a:t>
            </a:r>
            <a:r>
              <a:rPr lang="ka-GE" baseline="30000" dirty="0"/>
              <a:t>I</a:t>
            </a:r>
            <a:r>
              <a:rPr lang="ka-GE" dirty="0"/>
              <a:t> (</a:t>
            </a:r>
            <a:r>
              <a:rPr lang="ka-GE" i="1" dirty="0"/>
              <a:t>CDKN2A</a:t>
            </a:r>
            <a:r>
              <a:rPr lang="ka-GE" dirty="0"/>
              <a:t>) და </a:t>
            </a:r>
            <a:r>
              <a:rPr lang="ka-GE" dirty="0" err="1" smtClean="0"/>
              <a:t>pRb</a:t>
            </a:r>
            <a:r>
              <a:rPr lang="ka-GE" dirty="0" smtClean="0"/>
              <a:t>] </a:t>
            </a:r>
            <a:r>
              <a:rPr lang="ka-GE" dirty="0"/>
              <a:t>მოქმედების </a:t>
            </a:r>
            <a:r>
              <a:rPr lang="ka-GE" dirty="0" smtClean="0"/>
              <a:t>დათრგუნვით.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იზრდება </a:t>
            </a:r>
            <a:r>
              <a:rPr lang="ka-GE" dirty="0"/>
              <a:t>უჯრედის დაყოფათა რიცხვი, რაც  პოტენციურად </a:t>
            </a:r>
            <a:r>
              <a:rPr lang="ka-GE" dirty="0" err="1" smtClean="0"/>
              <a:t>წინასიმსივნური</a:t>
            </a:r>
            <a:r>
              <a:rPr lang="ka-GE" dirty="0" smtClean="0"/>
              <a:t> უჯრედების ინიცირებას </a:t>
            </a:r>
            <a:r>
              <a:rPr lang="ka-GE" dirty="0"/>
              <a:t>იწვევს. </a:t>
            </a: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უჯრედი </a:t>
            </a:r>
            <a:r>
              <a:rPr lang="ka-GE" dirty="0"/>
              <a:t>გადადის კრიზის ფაზაში </a:t>
            </a:r>
            <a:r>
              <a:rPr lang="ka-GE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dirty="0" smtClean="0"/>
              <a:t>ქრომოსომის </a:t>
            </a:r>
            <a:r>
              <a:rPr lang="ka-GE" dirty="0"/>
              <a:t>ბოლოების შერწყმის გამო ადგილი აქვს გენომის არასტაბილურობას, ქრომოსომების გადაჯგუფებას, </a:t>
            </a:r>
            <a:r>
              <a:rPr lang="ka-GE" dirty="0" err="1"/>
              <a:t>ტელომერაზების</a:t>
            </a:r>
            <a:r>
              <a:rPr lang="ka-GE" dirty="0"/>
              <a:t> </a:t>
            </a:r>
            <a:r>
              <a:rPr lang="ka-GE" dirty="0" smtClean="0"/>
              <a:t>აქტივაციას, </a:t>
            </a:r>
            <a:r>
              <a:rPr lang="ka-GE" dirty="0" err="1"/>
              <a:t>მელიგნური</a:t>
            </a:r>
            <a:r>
              <a:rPr lang="ka-GE" dirty="0"/>
              <a:t> სიმსივნის პროგრესირებას. </a:t>
            </a:r>
            <a:r>
              <a:rPr lang="ka-GE" dirty="0" err="1"/>
              <a:t>მელიგნური</a:t>
            </a:r>
            <a:r>
              <a:rPr lang="ka-GE" dirty="0"/>
              <a:t> </a:t>
            </a:r>
            <a:r>
              <a:rPr lang="ka-GE" dirty="0" smtClean="0"/>
              <a:t>სიმსივნის 85–90</a:t>
            </a:r>
            <a:r>
              <a:rPr lang="ka-GE" dirty="0"/>
              <a:t>% დაფიქსირებულია </a:t>
            </a:r>
            <a:r>
              <a:rPr lang="ka-GE" dirty="0" err="1"/>
              <a:t>ტელომერული</a:t>
            </a:r>
            <a:r>
              <a:rPr lang="ka-GE" dirty="0"/>
              <a:t> </a:t>
            </a:r>
            <a:r>
              <a:rPr lang="ka-GE" dirty="0" smtClean="0"/>
              <a:t>აქტივობა</a:t>
            </a:r>
            <a:endParaRPr lang="ka-GE" dirty="0">
              <a:solidFill>
                <a:srgbClr val="FF0000"/>
              </a:solidFill>
            </a:endParaRPr>
          </a:p>
        </p:txBody>
      </p:sp>
      <p:pic>
        <p:nvPicPr>
          <p:cNvPr id="4" name="Picture 4" descr="https://www.ncbi.nlm.nih.gov/corecgi/tileshop/tileshop.fcgi?p=PMC3&amp;id=41230&amp;s=61&amp;r=1&amp;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0567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ka-GE" sz="2800" b="1" i="1" dirty="0" err="1" smtClean="0"/>
              <a:t>ტელომერაზა</a:t>
            </a:r>
            <a:r>
              <a:rPr lang="ka-GE" sz="2800" dirty="0" smtClean="0"/>
              <a:t> აღიარებულია ადამიანის </a:t>
            </a:r>
            <a:r>
              <a:rPr lang="ka-GE" sz="2800" dirty="0"/>
              <a:t>სიმსივნის შედარებით </a:t>
            </a:r>
            <a:r>
              <a:rPr lang="ka-GE" sz="2800" dirty="0" smtClean="0"/>
              <a:t>უნივერსალურ </a:t>
            </a:r>
            <a:r>
              <a:rPr lang="ka-GE" sz="2800" dirty="0" err="1" smtClean="0"/>
              <a:t>მარკერად</a:t>
            </a:r>
            <a:endParaRPr lang="ru-RU" sz="2800" i="1" dirty="0"/>
          </a:p>
        </p:txBody>
      </p:sp>
      <p:sp>
        <p:nvSpPr>
          <p:cNvPr id="5" name="მართკუთხედი 4"/>
          <p:cNvSpPr/>
          <p:nvPr/>
        </p:nvSpPr>
        <p:spPr>
          <a:xfrm>
            <a:off x="179512" y="1772816"/>
            <a:ext cx="896448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3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მელიგნური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სიმსივნეების აბსოლუტური უმრავლეს </a:t>
            </a:r>
            <a:r>
              <a:rPr lang="ka-GE" sz="23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ახასიათებს </a:t>
            </a:r>
            <a:r>
              <a:rPr lang="ka-GE" sz="2300" dirty="0" err="1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ტელომერზას</a:t>
            </a:r>
            <a:r>
              <a:rPr lang="ka-GE" sz="23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აქტიური ექსპრესია, კეთილთვისებიან სიმსივნეებს -  </a:t>
            </a:r>
            <a:r>
              <a:rPr lang="ka-GE" sz="2300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არა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a-GE" sz="2300" dirty="0"/>
              <a:t> </a:t>
            </a:r>
            <a:endParaRPr lang="ka-GE" sz="2300" dirty="0" smtClean="0"/>
          </a:p>
          <a:p>
            <a:endParaRPr lang="ka-GE" sz="2300" dirty="0"/>
          </a:p>
          <a:p>
            <a:r>
              <a:rPr lang="ka-GE" sz="2300" dirty="0" smtClean="0"/>
              <a:t>სიმსივნეების განვითარების </a:t>
            </a:r>
            <a:r>
              <a:rPr lang="ka-GE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ძირითად მიზეზად ითვლება  </a:t>
            </a:r>
            <a:r>
              <a:rPr lang="ka-GE" sz="23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TERT</a:t>
            </a:r>
            <a:r>
              <a:rPr lang="ka-GE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გენის პრომოტორის </a:t>
            </a:r>
            <a:r>
              <a:rPr lang="ka-GE" sz="23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პროქსიმალური</a:t>
            </a:r>
            <a:r>
              <a:rPr lang="ka-GE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a-GE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მუტაციები:</a:t>
            </a:r>
            <a:endParaRPr lang="ka-GE" sz="2300" dirty="0" smtClean="0"/>
          </a:p>
          <a:p>
            <a:r>
              <a:rPr lang="ka-GE" sz="2300" dirty="0" smtClean="0"/>
              <a:t>მელანომა </a:t>
            </a:r>
            <a:r>
              <a:rPr lang="ka-GE" sz="2300" dirty="0"/>
              <a:t>(67–85%), </a:t>
            </a:r>
            <a:r>
              <a:rPr lang="ka-GE" sz="2300" dirty="0" err="1" smtClean="0"/>
              <a:t>გლიობლასტომა</a:t>
            </a:r>
            <a:r>
              <a:rPr lang="ka-GE" sz="2300" dirty="0" smtClean="0"/>
              <a:t> </a:t>
            </a:r>
            <a:r>
              <a:rPr lang="ka-GE" sz="2300" dirty="0"/>
              <a:t>(28–84%), </a:t>
            </a:r>
            <a:r>
              <a:rPr lang="ka-GE" sz="2300" dirty="0" err="1" smtClean="0"/>
              <a:t>ლიპოსარკომა</a:t>
            </a:r>
            <a:r>
              <a:rPr lang="ka-GE" sz="2300" dirty="0" smtClean="0"/>
              <a:t> </a:t>
            </a:r>
            <a:r>
              <a:rPr lang="ka-GE" sz="2300" dirty="0"/>
              <a:t>(74–79</a:t>
            </a:r>
            <a:r>
              <a:rPr lang="ka-GE" sz="2300" dirty="0" smtClean="0"/>
              <a:t>%) და </a:t>
            </a:r>
            <a:r>
              <a:rPr lang="ka-GE" sz="2300" dirty="0" err="1" smtClean="0"/>
              <a:t>ა.შ</a:t>
            </a:r>
            <a:r>
              <a:rPr lang="ka-GE" sz="2300" dirty="0" smtClean="0"/>
              <a:t>.</a:t>
            </a:r>
          </a:p>
          <a:p>
            <a:endParaRPr lang="ka-GE" sz="2300" dirty="0">
              <a:solidFill>
                <a:srgbClr val="642A8F"/>
              </a:solidFill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a-GE" sz="2300" dirty="0"/>
              <a:t>ჯერ კიდევ არ არის ცნობილი ბევრი გავრცელებული </a:t>
            </a:r>
            <a:r>
              <a:rPr lang="ka-GE" sz="2300" dirty="0" smtClean="0"/>
              <a:t>სიმსივნის დროს  </a:t>
            </a:r>
            <a:r>
              <a:rPr lang="ka-GE" sz="2300" dirty="0"/>
              <a:t>რატომ არ არის მუტაციების ხარისხი </a:t>
            </a:r>
            <a:r>
              <a:rPr lang="ka-GE" sz="2300" dirty="0" smtClean="0"/>
              <a:t>მაღალი. </a:t>
            </a:r>
          </a:p>
          <a:p>
            <a:pPr algn="just"/>
            <a:r>
              <a:rPr lang="ka-GE" sz="2300" dirty="0" smtClean="0"/>
              <a:t>10%-ზე დაბალია ეს მაჩვენებელი ფილტვის, საკვერცხეების სარძევე ჯირკვლების და </a:t>
            </a:r>
            <a:r>
              <a:rPr lang="ka-GE" sz="2300" dirty="0"/>
              <a:t>პროსტატის </a:t>
            </a:r>
            <a:r>
              <a:rPr lang="ka-GE" sz="2300" dirty="0" smtClean="0"/>
              <a:t>კიბოს შემთხვევებში</a:t>
            </a:r>
            <a:r>
              <a:rPr lang="en-US" sz="2300" dirty="0" smtClean="0"/>
              <a:t>.</a:t>
            </a:r>
            <a:endParaRPr lang="ka-GE" sz="2300" dirty="0"/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4160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361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ka-GE" sz="3200" b="1" dirty="0" err="1" smtClean="0"/>
              <a:t>ტელომერაზას</a:t>
            </a:r>
            <a:r>
              <a:rPr lang="ka-GE" sz="3200" b="1" dirty="0" smtClean="0"/>
              <a:t> როლი </a:t>
            </a:r>
            <a:r>
              <a:rPr lang="ka-GE" sz="3200" b="1" dirty="0" err="1" smtClean="0"/>
              <a:t>მელიგნურ</a:t>
            </a:r>
            <a:r>
              <a:rPr lang="ka-GE" sz="3200" b="1" dirty="0" smtClean="0"/>
              <a:t> ტრანსფორმაციაში</a:t>
            </a:r>
            <a:endParaRPr lang="ru-RU" sz="3200" b="1" dirty="0"/>
          </a:p>
        </p:txBody>
      </p:sp>
      <p:sp>
        <p:nvSpPr>
          <p:cNvPr id="5" name="მართკუთხედი 4"/>
          <p:cNvSpPr/>
          <p:nvPr/>
        </p:nvSpPr>
        <p:spPr>
          <a:xfrm>
            <a:off x="395536" y="1783720"/>
            <a:ext cx="84969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300" dirty="0" smtClean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2300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2300" dirty="0" smtClean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2300" dirty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2300" dirty="0" smtClean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თითქმის ყველა </a:t>
            </a:r>
            <a:r>
              <a:rPr lang="ka-GE" sz="23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პრე-ნეოპლაზიური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დაზიანება კრიტიკულად ამცირებს </a:t>
            </a:r>
            <a:r>
              <a:rPr lang="ka-GE" sz="23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ტელმერების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სიგრძეს. ამდენად  და ეს შეიძლება გახდეს  ტრანსფორმაციის პირველადი ინჰიბიტორი.</a:t>
            </a:r>
            <a:endParaRPr lang="en-US" sz="2300" dirty="0" smtClean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2300" dirty="0" smtClean="0"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23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ტელომერების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ასაკობრივი დამოკლების მექანიზმი, როგორც </a:t>
            </a:r>
            <a:r>
              <a:rPr lang="ka-GE" sz="23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ნეოპლაზმური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300" dirty="0" err="1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პროლიფერაციის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დამაბრკოლებლის პირველი მოლეკულური მცდელობები უკვე განხორციელდა</a:t>
            </a:r>
            <a:r>
              <a:rPr lang="en-US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უჯრედი გადაჰყავთ კრიზის </a:t>
            </a:r>
            <a:r>
              <a:rPr lang="ka-GE" sz="2300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სტადიაში</a:t>
            </a:r>
            <a:endParaRPr lang="ka-GE" sz="2300" dirty="0" smtClean="0">
              <a:solidFill>
                <a:srgbClr val="FF0000"/>
              </a:solidFill>
              <a:latin typeface="Sylfaen" panose="010A05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ncbi.nlm.nih.gov/corecgi/tileshop/tileshop.fcgi?p=PMC3&amp;id=41236&amp;s=61&amp;r=1&amp;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904656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318</Words>
  <Application>Microsoft Office PowerPoint</Application>
  <PresentationFormat>ეკრანი (4:3)</PresentationFormat>
  <Paragraphs>71</Paragraphs>
  <Slides>11</Slides>
  <Notes>5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5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11</vt:i4>
      </vt:variant>
    </vt:vector>
  </HeadingPairs>
  <TitlesOfParts>
    <vt:vector size="17" baseType="lpstr">
      <vt:lpstr>Arial</vt:lpstr>
      <vt:lpstr>Calibri</vt:lpstr>
      <vt:lpstr>Sylfaen</vt:lpstr>
      <vt:lpstr>Times New Roman</vt:lpstr>
      <vt:lpstr>Wingdings</vt:lpstr>
      <vt:lpstr>Office Theme</vt:lpstr>
      <vt:lpstr>ტელომერაზას აქტივობის  როლი უჯრედის დაბერებისა და  სიმსივნური პროცესების  განვითარებაში</vt:lpstr>
      <vt:lpstr>PowerPoint-ის პრეზენტაცია</vt:lpstr>
      <vt:lpstr>ტელომერის რეპლიკაცია ალექსეი ოლოვნიკოვი 1971წ</vt:lpstr>
      <vt:lpstr>  სომატური უჯრედი კარგავს 100-200 ნუკლეოტიდს ყველა დაყოფის დროს; გამონაკლისია ზოგიერთი ღეროვანი უჯრედი   </vt:lpstr>
      <vt:lpstr>1985 წელს  აღმოჩენილ იქნა ტელომერაზას ფერმენტული აქტივობა ტელომერ -ტერმინალური ტრანსფერაზა (TERT)  ბლექბორნი , გრეიდერი, შოსტაკი - ნობელის პრემია</vt:lpstr>
      <vt:lpstr>PowerPoint-ის პრეზენტაცია</vt:lpstr>
      <vt:lpstr>PowerPoint-ის პრეზენტაცია</vt:lpstr>
      <vt:lpstr>ტელომერაზა აღიარებულია ადამიანის სიმსივნის შედარებით უნივერსალურ მარკერად</vt:lpstr>
      <vt:lpstr>ტელომერაზას როლი მელიგნურ ტრანსფორმაციაში</vt:lpstr>
      <vt:lpstr>ასაკი და სიმსივნე - ერთი მოლეკულური პროცესის ორი მხარე</vt:lpstr>
      <vt:lpstr>PowerPoint-ის პრეზენტაცია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Telomerase</dc:title>
  <dc:creator>Admin</dc:creator>
  <cp:lastModifiedBy>BSUadmin</cp:lastModifiedBy>
  <cp:revision>67</cp:revision>
  <dcterms:created xsi:type="dcterms:W3CDTF">2012-08-28T04:26:20Z</dcterms:created>
  <dcterms:modified xsi:type="dcterms:W3CDTF">2019-06-27T10:25:39Z</dcterms:modified>
</cp:coreProperties>
</file>