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59" r:id="rId5"/>
    <p:sldId id="260" r:id="rId6"/>
    <p:sldId id="277" r:id="rId7"/>
    <p:sldId id="278" r:id="rId8"/>
    <p:sldId id="279" r:id="rId9"/>
    <p:sldId id="280" r:id="rId10"/>
    <p:sldId id="281" r:id="rId11"/>
    <p:sldId id="282" r:id="rId12"/>
    <p:sldId id="283" r:id="rId13"/>
    <p:sldId id="284" r:id="rId14"/>
    <p:sldId id="290" r:id="rId15"/>
    <p:sldId id="285" r:id="rId16"/>
    <p:sldId id="286" r:id="rId17"/>
    <p:sldId id="287" r:id="rId18"/>
    <p:sldId id="288" r:id="rId19"/>
    <p:sldId id="289" r:id="rId20"/>
    <p:sldId id="27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DC3572-BA0E-4EDD-8BE1-7C9F3B83371D}" type="datetimeFigureOut">
              <a:rPr lang="ru-RU" smtClean="0"/>
              <a:t>15.05.2021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126635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DC3572-BA0E-4EDD-8BE1-7C9F3B83371D}" type="datetimeFigureOut">
              <a:rPr lang="ru-RU" smtClean="0"/>
              <a:t>15.05.2021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131123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DC3572-BA0E-4EDD-8BE1-7C9F3B83371D}" type="datetimeFigureOut">
              <a:rPr lang="ru-RU" smtClean="0"/>
              <a:t>15.05.2021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20564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DC3572-BA0E-4EDD-8BE1-7C9F3B83371D}" type="datetimeFigureOut">
              <a:rPr lang="ru-RU" smtClean="0"/>
              <a:t>15.05.2021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405709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DC3572-BA0E-4EDD-8BE1-7C9F3B83371D}" type="datetimeFigureOut">
              <a:rPr lang="ru-RU" smtClean="0"/>
              <a:t>15.05.2021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316295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DC3572-BA0E-4EDD-8BE1-7C9F3B83371D}" type="datetimeFigureOut">
              <a:rPr lang="ru-RU" smtClean="0"/>
              <a:t>15.05.2021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147882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DC3572-BA0E-4EDD-8BE1-7C9F3B83371D}" type="datetimeFigureOut">
              <a:rPr lang="ru-RU" smtClean="0"/>
              <a:t>15.05.2021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180115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DC3572-BA0E-4EDD-8BE1-7C9F3B83371D}" type="datetimeFigureOut">
              <a:rPr lang="ru-RU" smtClean="0"/>
              <a:t>15.05.2021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116517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DC3572-BA0E-4EDD-8BE1-7C9F3B83371D}" type="datetimeFigureOut">
              <a:rPr lang="ru-RU" smtClean="0"/>
              <a:t>15.05.2021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208051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DC3572-BA0E-4EDD-8BE1-7C9F3B83371D}" type="datetimeFigureOut">
              <a:rPr lang="ru-RU" smtClean="0"/>
              <a:t>15.05.2021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41190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DC3572-BA0E-4EDD-8BE1-7C9F3B83371D}" type="datetimeFigureOut">
              <a:rPr lang="ru-RU" smtClean="0"/>
              <a:t>15.05.2021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329647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C3572-BA0E-4EDD-8BE1-7C9F3B83371D}" type="datetimeFigureOut">
              <a:rPr lang="ru-RU" smtClean="0"/>
              <a:t>15.05.2021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0BD15-25C0-4733-B1A8-60F707A4BB27}" type="slidenum">
              <a:rPr lang="ru-RU" smtClean="0"/>
              <a:t>‹#›</a:t>
            </a:fld>
            <a:endParaRPr lang="ru-RU"/>
          </a:p>
        </p:txBody>
      </p:sp>
    </p:spTree>
    <p:extLst>
      <p:ext uri="{BB962C8B-B14F-4D97-AF65-F5344CB8AC3E}">
        <p14:creationId xmlns:p14="http://schemas.microsoft.com/office/powerpoint/2010/main" val="338252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facebook.com/photo.php?fbid=10221694015475802&amp;set=gm.220823345674372&amp;type=3&amp;theater&amp;ifg=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bestlifeonline.com/hand-sanitizer-and-soap/"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043608" y="1196752"/>
            <a:ext cx="7632848" cy="2475136"/>
          </a:xfrm>
        </p:spPr>
        <p:txBody>
          <a:bodyPr>
            <a:normAutofit fontScale="90000"/>
          </a:bodyPr>
          <a:lstStyle/>
          <a:p>
            <a:r>
              <a:rPr lang="ka-GE" sz="3200" dirty="0">
                <a:ea typeface="Calibri"/>
                <a:cs typeface="Times New Roman"/>
              </a:rPr>
              <a:t>კორონა ვირუსის თემაზე შექმნილი მოკლე ხუმრობები და კორონა მიმები - კორონა ვირუსი და </a:t>
            </a:r>
            <a:r>
              <a:rPr lang="ka-GE" sz="3200" dirty="0" smtClean="0">
                <a:ea typeface="Calibri"/>
                <a:cs typeface="Times New Roman"/>
              </a:rPr>
              <a:t>იუმორი</a:t>
            </a:r>
            <a:r>
              <a:rPr lang="en-US" sz="3200" dirty="0" smtClean="0">
                <a:ea typeface="Calibri"/>
                <a:cs typeface="Times New Roman"/>
              </a:rPr>
              <a:t/>
            </a:r>
            <a:br>
              <a:rPr lang="en-US" sz="3200" dirty="0" smtClean="0">
                <a:ea typeface="Calibri"/>
                <a:cs typeface="Times New Roman"/>
              </a:rPr>
            </a:br>
            <a:r>
              <a:rPr lang="en-US" sz="3200" dirty="0">
                <a:ea typeface="Calibri"/>
                <a:cs typeface="Times New Roman"/>
              </a:rPr>
              <a:t/>
            </a:r>
            <a:br>
              <a:rPr lang="en-US" sz="3200" dirty="0">
                <a:ea typeface="Calibri"/>
                <a:cs typeface="Times New Roman"/>
              </a:rPr>
            </a:br>
            <a:r>
              <a:rPr lang="en-US" sz="3200" dirty="0" smtClean="0">
                <a:ea typeface="Calibri"/>
                <a:cs typeface="Times New Roman"/>
              </a:rPr>
              <a:t/>
            </a:r>
            <a:br>
              <a:rPr lang="en-US" sz="3200" dirty="0" smtClean="0">
                <a:ea typeface="Calibri"/>
                <a:cs typeface="Times New Roman"/>
              </a:rPr>
            </a:br>
            <a:r>
              <a:rPr lang="en-US" sz="3200" dirty="0">
                <a:ea typeface="Calibri"/>
                <a:cs typeface="Times New Roman"/>
              </a:rPr>
              <a:t/>
            </a:r>
            <a:br>
              <a:rPr lang="en-US" sz="3200" dirty="0">
                <a:ea typeface="Calibri"/>
                <a:cs typeface="Times New Roman"/>
              </a:rPr>
            </a:br>
            <a:r>
              <a:rPr lang="en-US" sz="3200" dirty="0" smtClean="0">
                <a:ea typeface="Calibri"/>
                <a:cs typeface="Times New Roman"/>
              </a:rPr>
              <a:t/>
            </a:r>
            <a:br>
              <a:rPr lang="en-US" sz="3200" dirty="0" smtClean="0">
                <a:ea typeface="Calibri"/>
                <a:cs typeface="Times New Roman"/>
              </a:rPr>
            </a:br>
            <a:r>
              <a:rPr lang="ka-GE" sz="3200" dirty="0" smtClean="0">
                <a:ea typeface="Calibri"/>
                <a:cs typeface="Times New Roman"/>
              </a:rPr>
              <a:t>ასოც. პროფესორი თეა შავლაძე</a:t>
            </a:r>
            <a:br>
              <a:rPr lang="ka-GE" sz="3200" dirty="0" smtClean="0">
                <a:ea typeface="Calibri"/>
                <a:cs typeface="Times New Roman"/>
              </a:rPr>
            </a:br>
            <a:r>
              <a:rPr lang="ka-GE" sz="3200" dirty="0" smtClean="0">
                <a:ea typeface="Calibri"/>
                <a:cs typeface="Times New Roman"/>
              </a:rPr>
              <a:t>2021</a:t>
            </a:r>
            <a:endParaRPr lang="ru-RU" sz="32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950281"/>
            <a:ext cx="169168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1331640" cy="119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774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15300"/>
            <a:ext cx="8136904" cy="6229526"/>
          </a:xfrm>
          <a:prstGeom prst="rect">
            <a:avLst/>
          </a:prstGeom>
        </p:spPr>
        <p:txBody>
          <a:bodyPr wrap="square">
            <a:spAutoFit/>
          </a:bodyPr>
          <a:lstStyle/>
          <a:p>
            <a:pPr algn="just">
              <a:lnSpc>
                <a:spcPct val="150000"/>
              </a:lnSpc>
              <a:spcAft>
                <a:spcPts val="750"/>
              </a:spcAft>
            </a:pPr>
            <a:r>
              <a:rPr lang="ka-GE" sz="2400" dirty="0">
                <a:ea typeface="Times New Roman"/>
                <a:cs typeface="Times New Roman"/>
              </a:rPr>
              <a:t>უსაქმურობა რომელიც კორონა ვირუსმა მოიტანა გაკრიტიკებულია შემდეგ ხუმრობაში: </a:t>
            </a:r>
            <a:r>
              <a:rPr lang="en-US" sz="2400" dirty="0">
                <a:latin typeface="Georgia"/>
                <a:ea typeface="Times New Roman"/>
                <a:cs typeface="Times New Roman"/>
              </a:rPr>
              <a:t>My mom always told me I wouldn't accomplish anything by lying in bed all day. But look at me now, ma! I'm saving the world!</a:t>
            </a:r>
            <a:r>
              <a:rPr lang="ka-GE" sz="2400" dirty="0">
                <a:ea typeface="Times New Roman"/>
                <a:cs typeface="Times New Roman"/>
              </a:rPr>
              <a:t> ხუმრობა გვეუბნება, რომ თუკი ლოგინში წოლა ერთ დროს არაფრის კარგის მომტანი არ იყო, პანდემიის პირობებში, იგი სასიცოცხლო მნიშვნელობას იძენს. </a:t>
            </a:r>
            <a:endParaRPr lang="ru-RU" sz="2400" dirty="0">
              <a:ea typeface="Calibri"/>
              <a:cs typeface="Times New Roman"/>
            </a:endParaRPr>
          </a:p>
          <a:p>
            <a:pPr algn="just">
              <a:lnSpc>
                <a:spcPct val="150000"/>
              </a:lnSpc>
              <a:spcAft>
                <a:spcPts val="750"/>
              </a:spcAft>
            </a:pPr>
            <a:r>
              <a:rPr lang="ka-GE" sz="2400" dirty="0">
                <a:ea typeface="Times New Roman"/>
                <a:cs typeface="Times New Roman"/>
              </a:rPr>
              <a:t> პანდემიის დროს ბევრი ადამიანი გასუქდა. არც ეს თემა დარჩენილა ყურადღების მიღმა: </a:t>
            </a:r>
            <a:r>
              <a:rPr lang="en-US" sz="2400" dirty="0">
                <a:latin typeface="Georgia"/>
                <a:ea typeface="Times New Roman"/>
                <a:cs typeface="Times New Roman"/>
              </a:rPr>
              <a:t>If I keep stress-eating at this level, the buttons on my shirt will start socially distancing from each other.</a:t>
            </a:r>
            <a:endParaRPr lang="ru-RU" sz="2400" dirty="0">
              <a:ea typeface="Calibri"/>
              <a:cs typeface="Times New Roman"/>
            </a:endParaRPr>
          </a:p>
        </p:txBody>
      </p:sp>
    </p:spTree>
    <p:extLst>
      <p:ext uri="{BB962C8B-B14F-4D97-AF65-F5344CB8AC3E}">
        <p14:creationId xmlns:p14="http://schemas.microsoft.com/office/powerpoint/2010/main" val="316734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124744"/>
            <a:ext cx="8208912" cy="4870116"/>
          </a:xfrm>
          <a:prstGeom prst="rect">
            <a:avLst/>
          </a:prstGeom>
        </p:spPr>
        <p:txBody>
          <a:bodyPr wrap="square">
            <a:spAutoFit/>
          </a:bodyPr>
          <a:lstStyle/>
          <a:p>
            <a:pPr algn="just">
              <a:lnSpc>
                <a:spcPct val="150000"/>
              </a:lnSpc>
              <a:spcAft>
                <a:spcPts val="800"/>
              </a:spcAft>
            </a:pPr>
            <a:r>
              <a:rPr lang="ka-GE" sz="2000" dirty="0">
                <a:ea typeface="Calibri"/>
                <a:cs typeface="Times New Roman"/>
              </a:rPr>
              <a:t>მიმის ისტორია 1976 წლიდან </a:t>
            </a:r>
            <a:r>
              <a:rPr lang="ka-GE" sz="2000" dirty="0" smtClean="0">
                <a:ea typeface="Calibri"/>
                <a:cs typeface="Times New Roman"/>
              </a:rPr>
              <a:t>იწყება. მიმების წარმატებით </a:t>
            </a:r>
            <a:r>
              <a:rPr lang="ka-GE" sz="2000" dirty="0">
                <a:ea typeface="Calibri"/>
                <a:cs typeface="Times New Roman"/>
              </a:rPr>
              <a:t>გავრცელება </a:t>
            </a:r>
            <a:r>
              <a:rPr lang="ka-GE" sz="2000" dirty="0" smtClean="0">
                <a:ea typeface="Calibri"/>
                <a:cs typeface="Times New Roman"/>
              </a:rPr>
              <a:t>დამოკიდებულია გარშემო </a:t>
            </a:r>
            <a:r>
              <a:rPr lang="ka-GE" sz="2000" dirty="0">
                <a:ea typeface="Calibri"/>
                <a:cs typeface="Times New Roman"/>
              </a:rPr>
              <a:t>არსებულ კულტურულ გარემოზე და ისეთ მატარებელზე, რომელიც მის შეგნებულად გავრცელებას ცდილობს. მიმი შესაძლებელია შეიცვალოს, გაიყოს, ერთი მიმიდან წარმოიქმნას მეორე სრულიად სხვა მიმი, ან უბრალოდ დაიკარგოს და გაუჩინარდეს</a:t>
            </a:r>
            <a:r>
              <a:rPr lang="ka-GE" sz="2000" dirty="0" smtClean="0">
                <a:ea typeface="Calibri"/>
                <a:cs typeface="Times New Roman"/>
              </a:rPr>
              <a:t>.</a:t>
            </a:r>
          </a:p>
          <a:p>
            <a:pPr algn="just">
              <a:lnSpc>
                <a:spcPct val="150000"/>
              </a:lnSpc>
              <a:spcAft>
                <a:spcPts val="800"/>
              </a:spcAft>
            </a:pPr>
            <a:endParaRPr lang="ka-GE" sz="2000" dirty="0">
              <a:ea typeface="Calibri"/>
              <a:cs typeface="Times New Roman"/>
            </a:endParaRPr>
          </a:p>
          <a:p>
            <a:pPr algn="just">
              <a:lnSpc>
                <a:spcPct val="150000"/>
              </a:lnSpc>
              <a:spcAft>
                <a:spcPts val="800"/>
              </a:spcAft>
            </a:pPr>
            <a:r>
              <a:rPr lang="ka-GE" sz="2000" dirty="0" smtClean="0">
                <a:ea typeface="Calibri"/>
                <a:cs typeface="Times New Roman"/>
              </a:rPr>
              <a:t> </a:t>
            </a:r>
            <a:r>
              <a:rPr lang="ka-GE" sz="2000" dirty="0">
                <a:ea typeface="Calibri"/>
                <a:cs typeface="Times New Roman"/>
              </a:rPr>
              <a:t>მიმი არის სურათი, ან სურათების ერთობლიობა, რომელიც კომიკურად აღწერს რაიმე სიტუაციას, მოვლენას, ადამიანს, მის ხასიათს და ა.შ. </a:t>
            </a:r>
            <a:endParaRPr lang="ru-RU" sz="2000" dirty="0">
              <a:ea typeface="Calibri"/>
              <a:cs typeface="Times New Roman"/>
            </a:endParaRPr>
          </a:p>
        </p:txBody>
      </p:sp>
    </p:spTree>
    <p:extLst>
      <p:ext uri="{BB962C8B-B14F-4D97-AF65-F5344CB8AC3E}">
        <p14:creationId xmlns:p14="http://schemas.microsoft.com/office/powerpoint/2010/main" val="3247230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12845"/>
            <a:ext cx="8136904" cy="5016758"/>
          </a:xfrm>
          <a:prstGeom prst="rect">
            <a:avLst/>
          </a:prstGeom>
        </p:spPr>
        <p:txBody>
          <a:bodyPr wrap="square">
            <a:spAutoFit/>
          </a:bodyPr>
          <a:lstStyle/>
          <a:p>
            <a:pPr algn="just"/>
            <a:r>
              <a:rPr lang="ka-GE" sz="2000" dirty="0">
                <a:ea typeface="Calibri"/>
                <a:cs typeface="Times New Roman"/>
              </a:rPr>
              <a:t> არის თუ არა მიმი შარჟი?  </a:t>
            </a:r>
            <a:endParaRPr lang="ka-GE" sz="2000" dirty="0" smtClean="0">
              <a:ea typeface="Calibri"/>
              <a:cs typeface="Times New Roman"/>
            </a:endParaRPr>
          </a:p>
          <a:p>
            <a:pPr algn="just"/>
            <a:endParaRPr lang="ka-GE" sz="2000" dirty="0">
              <a:ea typeface="Calibri"/>
              <a:cs typeface="Times New Roman"/>
            </a:endParaRPr>
          </a:p>
          <a:p>
            <a:pPr algn="just"/>
            <a:endParaRPr lang="ka-GE" sz="2000" dirty="0" smtClean="0">
              <a:ea typeface="Calibri"/>
              <a:cs typeface="Times New Roman"/>
            </a:endParaRPr>
          </a:p>
          <a:p>
            <a:pPr algn="just"/>
            <a:endParaRPr lang="ka-GE" sz="2000" dirty="0">
              <a:ea typeface="Calibri"/>
              <a:cs typeface="Times New Roman"/>
            </a:endParaRPr>
          </a:p>
          <a:p>
            <a:pPr algn="just"/>
            <a:r>
              <a:rPr lang="ka-GE" sz="2000" dirty="0" smtClean="0">
                <a:ea typeface="Calibri"/>
                <a:cs typeface="Times New Roman"/>
              </a:rPr>
              <a:t>საქართველოს </a:t>
            </a:r>
            <a:r>
              <a:rPr lang="ka-GE" sz="2000" dirty="0">
                <a:ea typeface="Calibri"/>
                <a:cs typeface="Times New Roman"/>
              </a:rPr>
              <a:t>პარლამენტის ეროვნული ბიბლიოთეკის განმარტებით, </a:t>
            </a:r>
            <a:r>
              <a:rPr lang="ka-GE" sz="2000" b="1" dirty="0">
                <a:ea typeface="Calibri"/>
                <a:cs typeface="Times New Roman"/>
              </a:rPr>
              <a:t>შარჟი</a:t>
            </a:r>
            <a:r>
              <a:rPr lang="ka-GE" sz="2000" dirty="0">
                <a:ea typeface="Calibri"/>
                <a:cs typeface="Times New Roman"/>
              </a:rPr>
              <a:t> წარმოსდგება ფრანგული სიტყვისგან და არის „</a:t>
            </a:r>
            <a:r>
              <a:rPr lang="ka-GE" sz="2000" dirty="0">
                <a:solidFill>
                  <a:srgbClr val="000000"/>
                </a:solidFill>
                <a:ea typeface="Calibri"/>
                <a:cs typeface="Sylfaen"/>
              </a:rPr>
              <a:t>ვისიმე</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ან</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რისამე</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სატირული</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ან</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იუმორისტული</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გამოსახულება</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რომელშიც</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დაცულია</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გარეგნული</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მსგავსება</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და</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კარიკატურულად</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არის</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შეცვლილი</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და</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ხაზგასმული</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ყველაზე</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უფრო</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დამახასიათებელი</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ნიშნები</a:t>
            </a:r>
            <a:r>
              <a:rPr lang="ka-GE" sz="2000" dirty="0">
                <a:solidFill>
                  <a:srgbClr val="000000"/>
                </a:solidFill>
                <a:latin typeface="Arial"/>
                <a:ea typeface="Calibri"/>
                <a:cs typeface="Times New Roman"/>
              </a:rPr>
              <a:t>, </a:t>
            </a:r>
            <a:r>
              <a:rPr lang="ka-GE" sz="2000" dirty="0">
                <a:solidFill>
                  <a:srgbClr val="000000"/>
                </a:solidFill>
                <a:ea typeface="Calibri"/>
                <a:cs typeface="Sylfaen"/>
              </a:rPr>
              <a:t>თვისებები</a:t>
            </a:r>
            <a:r>
              <a:rPr lang="ka-GE" sz="2000" dirty="0">
                <a:solidFill>
                  <a:srgbClr val="000000"/>
                </a:solidFill>
                <a:ea typeface="Calibri"/>
                <a:cs typeface="Arial"/>
              </a:rPr>
              <a:t>’’.  მარტივად რომ ვთქვათ, შარჟი, მიმისგან განსხვავებით, ადამიანის გამოსახულებაა და არა რაიმე სიტუაციის ან მოვლენის ირონიული აღწერა. მიუხედავად ამ განსხვავებისა, მათ საერთო ფუნქცია აქვთ, ორივეს დანიშნულება ადამიანის გართობა და გამხიარულებაა. შარჟი ყველა დროს პოპულარული იყო, მიმების პოპულარობა კი ინტერნეტმა და სოციალურმა ქსელებმა  განაპირობა. </a:t>
            </a:r>
            <a:endParaRPr lang="ru-RU" sz="2000" dirty="0"/>
          </a:p>
        </p:txBody>
      </p:sp>
    </p:spTree>
    <p:extLst>
      <p:ext uri="{BB962C8B-B14F-4D97-AF65-F5344CB8AC3E}">
        <p14:creationId xmlns:p14="http://schemas.microsoft.com/office/powerpoint/2010/main" val="41080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52" y="476672"/>
            <a:ext cx="3222823"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3851920" y="160970"/>
            <a:ext cx="504056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ალბათ ყველას გვახსოვს ლოქდაუნის პერიოდი, პანიკა, და ამ პანიკისგან დაცარიელებული სავაჭრო ცენტრები, სუპერმარკეტები, აქვე არ შეიძლება დავივიწყოთ იმ დროისათვის ყველაზე მოთხოვნადი პროდუქტი, ტუალეტის ქაღალდი, რომელიც მალევე აღმოჩნდა დეფიციტში. ეს ფაქტი მალევე აიტაცა ინტერნეტ მომხმარებლებმა რასაც უამრავი მიმის შექმნა მოჰყვა. განვიხილოთ  მიმი: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3584475" y="3022248"/>
            <a:ext cx="5308005"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ცოტა დაგვაკლდა სრული თავდაცვისთვის ბუნკერის ასაშენებლად, მაგრამ ვინც ააშენა რა უნდა წაეღო ტუალეტის ქაღალდზე ძვირფასი, ოჯახის ოთხი წევრიდან არცერთს არ გახსენებია საკვების მომარაგება, ან ვის გაახსენდებოდა, რა საჭიროა საჭმელი, მთავარია ტუალეტის ქაღალდი არ გამოელიოთ. Verbalurad mimze agbechdilia kitxva: Did anyone bring the food? Romelic sarkastuladaa natqvami, rotsa saxlsi sakvebi araferia, tualetis qagaldi ragastvis chirdeba adamians. Qvemot warmovadgent kidev ert mims tualetis qagaldze, romelzec verbalurad ceria: </a:t>
            </a:r>
            <a:r>
              <a:rPr kumimoji="0" lang="ka-GE"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a-GE" sz="14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My precious</a:t>
            </a:r>
            <a:r>
              <a:rPr kumimoji="0" lang="ka-GE"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a-GE" sz="14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5905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2773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2865437"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779912" y="2413338"/>
            <a:ext cx="5112568" cy="1754326"/>
          </a:xfrm>
          <a:prstGeom prst="rect">
            <a:avLst/>
          </a:prstGeom>
        </p:spPr>
        <p:txBody>
          <a:bodyPr wrap="square">
            <a:spAutoFit/>
          </a:bodyPr>
          <a:lstStyle/>
          <a:p>
            <a:pPr algn="just"/>
            <a:r>
              <a:rPr lang="ka-GE" dirty="0" smtClean="0">
                <a:ea typeface="Calibri"/>
                <a:cs typeface="Times New Roman"/>
              </a:rPr>
              <a:t>ესაა პერსონაი „ბეჭდების </a:t>
            </a:r>
            <a:r>
              <a:rPr lang="ka-GE" dirty="0">
                <a:ea typeface="Calibri"/>
                <a:cs typeface="Times New Roman"/>
              </a:rPr>
              <a:t>მბრძანებლიდან“. </a:t>
            </a:r>
            <a:r>
              <a:rPr lang="ka-GE" dirty="0" smtClean="0">
                <a:ea typeface="Calibri"/>
                <a:cs typeface="Times New Roman"/>
              </a:rPr>
              <a:t>იგი </a:t>
            </a:r>
            <a:r>
              <a:rPr lang="ka-GE" dirty="0">
                <a:ea typeface="Calibri"/>
                <a:cs typeface="Times New Roman"/>
              </a:rPr>
              <a:t>მოუვლელი, საცოდავი, ბინძური, დედიშობილაa, მაგრამ ძალზედ საჭირო </a:t>
            </a:r>
            <a:r>
              <a:rPr lang="ka-GE" dirty="0" smtClean="0">
                <a:ea typeface="Calibri"/>
                <a:cs typeface="Times New Roman"/>
              </a:rPr>
              <a:t>და მითვის ძვირფასი ნივთი ხელთ აქვს. </a:t>
            </a:r>
            <a:r>
              <a:rPr lang="ka-GE" dirty="0">
                <a:ea typeface="Calibri"/>
                <a:cs typeface="Times New Roman"/>
              </a:rPr>
              <a:t>ადამიანს არ ჰგავს, არაფერი აბადია, მაგრამ, რაც მთავარია ტუალეტის ქაღალდი აქვს. </a:t>
            </a:r>
            <a:endParaRPr lang="ru-RU" dirty="0"/>
          </a:p>
        </p:txBody>
      </p:sp>
    </p:spTree>
    <p:extLst>
      <p:ext uri="{BB962C8B-B14F-4D97-AF65-F5344CB8AC3E}">
        <p14:creationId xmlns:p14="http://schemas.microsoft.com/office/powerpoint/2010/main" val="1539228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7" y="296836"/>
            <a:ext cx="7704857" cy="2169825"/>
          </a:xfrm>
          <a:prstGeom prst="rect">
            <a:avLst/>
          </a:prstGeom>
        </p:spPr>
        <p:txBody>
          <a:bodyPr wrap="square">
            <a:spAutoFit/>
          </a:bodyPr>
          <a:lstStyle/>
          <a:p>
            <a:pPr algn="just">
              <a:lnSpc>
                <a:spcPct val="150000"/>
              </a:lnSpc>
              <a:spcAft>
                <a:spcPts val="800"/>
              </a:spcAft>
            </a:pPr>
            <a:r>
              <a:rPr lang="ka-GE" dirty="0">
                <a:ea typeface="Calibri"/>
                <a:cs typeface="Times New Roman"/>
              </a:rPr>
              <a:t>არ შეიძლება დავივიწყოთ ერთი საკმაოდ სასაცილო ფაქტი, თუ ქვეყანაში ტუალეტის ქაღალდის დეფიციტი იყო, სამაგიეროდ, იმ პროდუქტებს, რომლებსაც კორონა ერქვა, ლუდს და შოკოლადს, არც ერთი სულიერი არ მიკარებია. საკმაოდ სულელურად ჟღერს ეს ყველაფერი, მაგრამ ფაქტი სახეზეა, ამას ეს მიმიც მოწმობს. </a:t>
            </a:r>
            <a:endParaRPr lang="ru-RU" sz="1600" dirty="0">
              <a:ea typeface="Calibri"/>
              <a:cs typeface="Times New Roman"/>
            </a:endParaRPr>
          </a:p>
        </p:txBody>
      </p:sp>
      <p:pic>
        <p:nvPicPr>
          <p:cNvPr id="3" name="Picture 5"/>
          <p:cNvPicPr/>
          <p:nvPr/>
        </p:nvPicPr>
        <p:blipFill>
          <a:blip r:embed="rId2">
            <a:extLst>
              <a:ext uri="{28A0092B-C50C-407E-A947-70E740481C1C}">
                <a14:useLocalDpi xmlns:a14="http://schemas.microsoft.com/office/drawing/2010/main" val="0"/>
              </a:ext>
            </a:extLst>
          </a:blip>
          <a:stretch>
            <a:fillRect/>
          </a:stretch>
        </p:blipFill>
        <p:spPr>
          <a:xfrm>
            <a:off x="4427984" y="2882159"/>
            <a:ext cx="4392488" cy="3212109"/>
          </a:xfrm>
          <a:prstGeom prst="rect">
            <a:avLst/>
          </a:prstGeom>
        </p:spPr>
      </p:pic>
    </p:spTree>
    <p:extLst>
      <p:ext uri="{BB962C8B-B14F-4D97-AF65-F5344CB8AC3E}">
        <p14:creationId xmlns:p14="http://schemas.microsoft.com/office/powerpoint/2010/main" val="812983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20688"/>
            <a:ext cx="6102424" cy="2585323"/>
          </a:xfrm>
          <a:prstGeom prst="rect">
            <a:avLst/>
          </a:prstGeom>
        </p:spPr>
        <p:txBody>
          <a:bodyPr wrap="square">
            <a:spAutoFit/>
          </a:bodyPr>
          <a:lstStyle/>
          <a:p>
            <a:pPr algn="just">
              <a:lnSpc>
                <a:spcPct val="150000"/>
              </a:lnSpc>
              <a:spcAft>
                <a:spcPts val="800"/>
              </a:spcAft>
            </a:pPr>
            <a:r>
              <a:rPr lang="ka-GE" dirty="0">
                <a:ea typeface="Calibri"/>
                <a:cs typeface="Times New Roman"/>
              </a:rPr>
              <a:t>სოციალური დისტანციის დაცვა </a:t>
            </a:r>
            <a:r>
              <a:rPr lang="ka-GE" dirty="0" smtClean="0">
                <a:latin typeface="Sylfaen"/>
                <a:ea typeface="Calibri"/>
                <a:cs typeface="Times New Roman"/>
              </a:rPr>
              <a:t>რომელიც</a:t>
            </a:r>
            <a:r>
              <a:rPr lang="en-US" dirty="0" smtClean="0">
                <a:latin typeface="Sylfaen"/>
                <a:ea typeface="Calibri"/>
                <a:cs typeface="Times New Roman"/>
              </a:rPr>
              <a:t> </a:t>
            </a:r>
            <a:r>
              <a:rPr lang="ka-GE" dirty="0" smtClean="0">
                <a:ea typeface="Calibri"/>
                <a:cs typeface="Times New Roman"/>
              </a:rPr>
              <a:t>სურათზე</a:t>
            </a:r>
            <a:r>
              <a:rPr lang="ka-GE" dirty="0" smtClean="0">
                <a:latin typeface="Sylfaen"/>
                <a:ea typeface="Calibri"/>
                <a:cs typeface="Times New Roman"/>
              </a:rPr>
              <a:t>ა</a:t>
            </a:r>
            <a:r>
              <a:rPr lang="en-US" dirty="0" smtClean="0">
                <a:latin typeface="Sylfaen"/>
                <a:ea typeface="Calibri"/>
                <a:cs typeface="Times New Roman"/>
              </a:rPr>
              <a:t>  </a:t>
            </a:r>
            <a:r>
              <a:rPr lang="ka-GE" dirty="0">
                <a:ea typeface="Calibri"/>
                <a:cs typeface="Times New Roman"/>
              </a:rPr>
              <a:t>ნაჩვენები პროდუქტებისთვის არა, მაგრამ ჩვენთვის აუცილებელი იყო და არის, იმათთვის კი</a:t>
            </a:r>
            <a:r>
              <a:rPr lang="en-US" dirty="0">
                <a:latin typeface="Sylfaen"/>
                <a:ea typeface="Calibri"/>
                <a:cs typeface="Times New Roman"/>
              </a:rPr>
              <a:t>, </a:t>
            </a:r>
            <a:r>
              <a:rPr lang="ka-GE" dirty="0">
                <a:ea typeface="Calibri"/>
                <a:cs typeface="Times New Roman"/>
              </a:rPr>
              <a:t>ვინც ამას ვერ ახერხებს</a:t>
            </a:r>
            <a:r>
              <a:rPr lang="en-US" dirty="0">
                <a:latin typeface="Sylfaen"/>
                <a:ea typeface="Calibri"/>
                <a:cs typeface="Times New Roman"/>
              </a:rPr>
              <a:t> </a:t>
            </a:r>
            <a:r>
              <a:rPr lang="ka-GE" dirty="0" smtClean="0">
                <a:latin typeface="Sylfaen"/>
                <a:ea typeface="Calibri"/>
                <a:cs typeface="Times New Roman"/>
              </a:rPr>
              <a:t>დისტანცირებას,</a:t>
            </a:r>
            <a:r>
              <a:rPr lang="en-US" dirty="0" smtClean="0">
                <a:latin typeface="Sylfaen"/>
                <a:ea typeface="Calibri"/>
                <a:cs typeface="Times New Roman"/>
              </a:rPr>
              <a:t> </a:t>
            </a:r>
            <a:r>
              <a:rPr lang="ka-GE" dirty="0">
                <a:ea typeface="Calibri"/>
                <a:cs typeface="Times New Roman"/>
              </a:rPr>
              <a:t>ძალიან კარგი გამოსავალია ეს სკამი, მარტივი დიზაინით, არც ისე კომფორტული, თუმცა კოვიდ უსაფრთხო. </a:t>
            </a:r>
            <a:endParaRPr lang="ru-RU" sz="1600" dirty="0">
              <a:ea typeface="Calibri"/>
              <a:cs typeface="Times New Roman"/>
            </a:endParaRPr>
          </a:p>
        </p:txBody>
      </p:sp>
      <p:pic>
        <p:nvPicPr>
          <p:cNvPr id="3" name="Picture 7"/>
          <p:cNvPicPr/>
          <p:nvPr/>
        </p:nvPicPr>
        <p:blipFill>
          <a:blip r:embed="rId2">
            <a:extLst>
              <a:ext uri="{28A0092B-C50C-407E-A947-70E740481C1C}">
                <a14:useLocalDpi xmlns:a14="http://schemas.microsoft.com/office/drawing/2010/main" val="0"/>
              </a:ext>
            </a:extLst>
          </a:blip>
          <a:stretch>
            <a:fillRect/>
          </a:stretch>
        </p:blipFill>
        <p:spPr>
          <a:xfrm>
            <a:off x="3635896" y="3068960"/>
            <a:ext cx="4792980" cy="3314700"/>
          </a:xfrm>
          <a:prstGeom prst="rect">
            <a:avLst/>
          </a:prstGeom>
        </p:spPr>
      </p:pic>
    </p:spTree>
    <p:extLst>
      <p:ext uri="{BB962C8B-B14F-4D97-AF65-F5344CB8AC3E}">
        <p14:creationId xmlns:p14="http://schemas.microsoft.com/office/powerpoint/2010/main" val="1523574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097593"/>
            <a:ext cx="4320480" cy="5493812"/>
          </a:xfrm>
          <a:prstGeom prst="rect">
            <a:avLst/>
          </a:prstGeom>
        </p:spPr>
        <p:txBody>
          <a:bodyPr wrap="square">
            <a:spAutoFit/>
          </a:bodyPr>
          <a:lstStyle/>
          <a:p>
            <a:pPr algn="just">
              <a:lnSpc>
                <a:spcPct val="150000"/>
              </a:lnSpc>
              <a:spcAft>
                <a:spcPts val="800"/>
              </a:spcAft>
            </a:pPr>
            <a:r>
              <a:rPr lang="ka-GE" dirty="0">
                <a:ea typeface="Calibri"/>
                <a:cs typeface="Times New Roman"/>
              </a:rPr>
              <a:t>სილამაზის სალონების და </a:t>
            </a:r>
            <a:r>
              <a:rPr lang="ka-GE" dirty="0" smtClean="0">
                <a:ea typeface="Calibri"/>
                <a:cs typeface="Times New Roman"/>
              </a:rPr>
              <a:t>ესთეტიკური ცენტრების </a:t>
            </a:r>
            <a:r>
              <a:rPr lang="ka-GE" dirty="0">
                <a:ea typeface="Calibri"/>
                <a:cs typeface="Times New Roman"/>
              </a:rPr>
              <a:t>დაკეტვამ, უარყოფითად იმოქმედა </a:t>
            </a:r>
            <a:r>
              <a:rPr lang="ka-GE" dirty="0" smtClean="0">
                <a:ea typeface="Calibri"/>
                <a:cs typeface="Times New Roman"/>
              </a:rPr>
              <a:t>იმ მანდილოსნებზე, ვინც </a:t>
            </a:r>
            <a:r>
              <a:rPr lang="ka-GE" dirty="0">
                <a:ea typeface="Calibri"/>
                <a:cs typeface="Times New Roman"/>
              </a:rPr>
              <a:t>დიდ დროს უთმობდნენ თავის მოვლას და ყოველდღიურად სტუმრობდნენ სილამაზის ცენტრებს. </a:t>
            </a:r>
            <a:r>
              <a:rPr lang="ka-GE" dirty="0" smtClean="0">
                <a:ea typeface="Calibri"/>
                <a:cs typeface="Times New Roman"/>
              </a:rPr>
              <a:t>ისინი პანდემიის დროს არც </a:t>
            </a:r>
            <a:r>
              <a:rPr lang="ka-GE" dirty="0">
                <a:ea typeface="Calibri"/>
                <a:cs typeface="Times New Roman"/>
              </a:rPr>
              <a:t>ისე სახარბიელო სიტუაციაში აღმოჩნდნენ. მოუვლელ წარბებს დავუმატოთ შესაღები თმები, გაცვენილი წამწამები, 2თვის წინანდელი ფრჩხილის ლაქი და მივიღებთ ,,პანდემიის ლუქს”. </a:t>
            </a:r>
            <a:endParaRPr lang="ru-RU" sz="1600" dirty="0">
              <a:ea typeface="Calibri"/>
              <a:cs typeface="Times New Roman"/>
            </a:endParaRPr>
          </a:p>
        </p:txBody>
      </p:sp>
      <p:pic>
        <p:nvPicPr>
          <p:cNvPr id="3" name="Picture 8"/>
          <p:cNvPicPr/>
          <p:nvPr/>
        </p:nvPicPr>
        <p:blipFill>
          <a:blip r:embed="rId2">
            <a:extLst>
              <a:ext uri="{28A0092B-C50C-407E-A947-70E740481C1C}">
                <a14:useLocalDpi xmlns:a14="http://schemas.microsoft.com/office/drawing/2010/main" val="0"/>
              </a:ext>
            </a:extLst>
          </a:blip>
          <a:stretch>
            <a:fillRect/>
          </a:stretch>
        </p:blipFill>
        <p:spPr>
          <a:xfrm>
            <a:off x="5292080" y="1556792"/>
            <a:ext cx="3254375" cy="3058160"/>
          </a:xfrm>
          <a:prstGeom prst="rect">
            <a:avLst/>
          </a:prstGeom>
        </p:spPr>
      </p:pic>
    </p:spTree>
    <p:extLst>
      <p:ext uri="{BB962C8B-B14F-4D97-AF65-F5344CB8AC3E}">
        <p14:creationId xmlns:p14="http://schemas.microsoft.com/office/powerpoint/2010/main" val="3796394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928590"/>
            <a:ext cx="4104456" cy="3831818"/>
          </a:xfrm>
          <a:prstGeom prst="rect">
            <a:avLst/>
          </a:prstGeom>
        </p:spPr>
        <p:txBody>
          <a:bodyPr wrap="square">
            <a:spAutoFit/>
          </a:bodyPr>
          <a:lstStyle/>
          <a:p>
            <a:pPr algn="just">
              <a:lnSpc>
                <a:spcPct val="150000"/>
              </a:lnSpc>
              <a:spcAft>
                <a:spcPts val="800"/>
              </a:spcAft>
            </a:pPr>
            <a:r>
              <a:rPr lang="ka-GE" dirty="0">
                <a:ea typeface="Calibri"/>
                <a:cs typeface="Times New Roman"/>
              </a:rPr>
              <a:t>არსებობს ერთი პოპულარული გამოთქმა რომლის მიზანი უიმედობაში იმედის დანახვაა - </a:t>
            </a:r>
            <a:r>
              <a:rPr lang="en-US" dirty="0">
                <a:latin typeface="Sylfaen"/>
                <a:ea typeface="Calibri"/>
                <a:cs typeface="Times New Roman"/>
              </a:rPr>
              <a:t>,,</a:t>
            </a:r>
            <a:r>
              <a:rPr lang="ka-GE" dirty="0">
                <a:ea typeface="Calibri"/>
                <a:cs typeface="Times New Roman"/>
              </a:rPr>
              <a:t>როდესაც ცხოვრება ლიმონს გაძლევს</a:t>
            </a:r>
            <a:r>
              <a:rPr lang="en-US" dirty="0">
                <a:latin typeface="Sylfaen"/>
                <a:ea typeface="Calibri"/>
                <a:cs typeface="Times New Roman"/>
              </a:rPr>
              <a:t>, </a:t>
            </a:r>
            <a:r>
              <a:rPr lang="ka-GE" dirty="0">
                <a:ea typeface="Calibri"/>
                <a:cs typeface="Times New Roman"/>
              </a:rPr>
              <a:t>გააკეთე მისგან ლიმონათი</a:t>
            </a:r>
            <a:r>
              <a:rPr lang="en-US" dirty="0">
                <a:latin typeface="Sylfaen"/>
                <a:ea typeface="Calibri"/>
                <a:cs typeface="Times New Roman"/>
              </a:rPr>
              <a:t>”</a:t>
            </a:r>
            <a:r>
              <a:rPr lang="ka-GE" dirty="0">
                <a:ea typeface="Calibri"/>
                <a:cs typeface="Times New Roman"/>
              </a:rPr>
              <a:t>. ეს ფრაზაც არ დარჩენიათ მიმერებს უყურადღებოდ და ის საკმაოდ კარგად მოარგეს „პანდემიის ლიმონს’’. </a:t>
            </a:r>
            <a:endParaRPr lang="ru-RU" sz="1600" dirty="0">
              <a:ea typeface="Calibri"/>
              <a:cs typeface="Times New Roman"/>
            </a:endParaRPr>
          </a:p>
        </p:txBody>
      </p:sp>
      <p:pic>
        <p:nvPicPr>
          <p:cNvPr id="3" name="Picture 9"/>
          <p:cNvPicPr/>
          <p:nvPr/>
        </p:nvPicPr>
        <p:blipFill>
          <a:blip r:embed="rId2" cstate="print">
            <a:extLst>
              <a:ext uri="{28A0092B-C50C-407E-A947-70E740481C1C}">
                <a14:useLocalDpi xmlns:a14="http://schemas.microsoft.com/office/drawing/2010/main" val="0"/>
              </a:ext>
            </a:extLst>
          </a:blip>
          <a:stretch>
            <a:fillRect/>
          </a:stretch>
        </p:blipFill>
        <p:spPr>
          <a:xfrm>
            <a:off x="5292080" y="1124744"/>
            <a:ext cx="3190875" cy="4635664"/>
          </a:xfrm>
          <a:prstGeom prst="rect">
            <a:avLst/>
          </a:prstGeom>
        </p:spPr>
      </p:pic>
    </p:spTree>
    <p:extLst>
      <p:ext uri="{BB962C8B-B14F-4D97-AF65-F5344CB8AC3E}">
        <p14:creationId xmlns:p14="http://schemas.microsoft.com/office/powerpoint/2010/main" val="1588988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136339"/>
            <a:ext cx="7920880" cy="1338828"/>
          </a:xfrm>
          <a:prstGeom prst="rect">
            <a:avLst/>
          </a:prstGeom>
        </p:spPr>
        <p:txBody>
          <a:bodyPr wrap="square">
            <a:spAutoFit/>
          </a:bodyPr>
          <a:lstStyle/>
          <a:p>
            <a:pPr algn="just" fontAlgn="base">
              <a:lnSpc>
                <a:spcPct val="150000"/>
              </a:lnSpc>
              <a:spcAft>
                <a:spcPts val="1000"/>
              </a:spcAft>
            </a:pPr>
            <a:r>
              <a:rPr lang="ka-GE" dirty="0">
                <a:solidFill>
                  <a:srgbClr val="111111"/>
                </a:solidFill>
                <a:ea typeface="Times New Roman"/>
                <a:cs typeface="Arial"/>
              </a:rPr>
              <a:t>როგორც ე. ბომბეკი ამბობს: „</a:t>
            </a:r>
            <a:r>
              <a:rPr lang="ka-GE" dirty="0">
                <a:solidFill>
                  <a:srgbClr val="111111"/>
                </a:solidFill>
                <a:latin typeface="Georgia"/>
                <a:ea typeface="Times New Roman"/>
                <a:cs typeface="Arial"/>
              </a:rPr>
              <a:t>When humor goes, there goes civilization."</a:t>
            </a:r>
            <a:r>
              <a:rPr lang="ka-GE" dirty="0">
                <a:solidFill>
                  <a:srgbClr val="111111"/>
                </a:solidFill>
                <a:ea typeface="Times New Roman"/>
                <a:cs typeface="Arial"/>
              </a:rPr>
              <a:t> და რაკი ამ რთულ ვითარებაში ჩვენ შეგვწევს ძალა ვიხუმროთ, გამოდის, გადავრჩებით და ცივილიზაციაც არსებობას გააგრძელებს.</a:t>
            </a:r>
            <a:r>
              <a:rPr lang="ka-GE" sz="1050" dirty="0">
                <a:latin typeface="Arial"/>
                <a:ea typeface="Times New Roman"/>
                <a:cs typeface="Times New Roman"/>
              </a:rPr>
              <a:t>Начало формы</a:t>
            </a:r>
            <a:endParaRPr lang="ru-RU" sz="1600" dirty="0">
              <a:ea typeface="Calibri"/>
              <a:cs typeface="Times New Roman"/>
            </a:endParaRPr>
          </a:p>
        </p:txBody>
      </p:sp>
    </p:spTree>
    <p:extLst>
      <p:ext uri="{BB962C8B-B14F-4D97-AF65-F5344CB8AC3E}">
        <p14:creationId xmlns:p14="http://schemas.microsoft.com/office/powerpoint/2010/main" val="3317425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889844"/>
            <a:ext cx="7560840" cy="5025415"/>
          </a:xfrm>
          <a:prstGeom prst="rect">
            <a:avLst/>
          </a:prstGeom>
        </p:spPr>
        <p:txBody>
          <a:bodyPr wrap="square">
            <a:spAutoFit/>
          </a:bodyPr>
          <a:lstStyle/>
          <a:p>
            <a:pPr algn="just" fontAlgn="base">
              <a:lnSpc>
                <a:spcPct val="150000"/>
              </a:lnSpc>
              <a:spcAft>
                <a:spcPts val="1000"/>
              </a:spcAft>
            </a:pPr>
            <a:r>
              <a:rPr lang="ka-GE" sz="2400" kern="1800" dirty="0">
                <a:solidFill>
                  <a:srgbClr val="121212"/>
                </a:solidFill>
                <a:ea typeface="Times New Roman"/>
                <a:cs typeface="Times New Roman"/>
              </a:rPr>
              <a:t>სიცილი ხშირად უბედურებასთან, დაავადებასთან, სიკვდილთან გამკლავების ერთ-ერთი მექანიზმია. ამდენად, გასაკვირი არაა, რომ კორონა ვირუსის გავრცელებასთან ერთად სოციალურ ქსელებში გამოჩნდა მხიარული ხუმრობები თუ ანეგდოტები, მიმები, სახუმარო ვიდეოები ისეთ თემებზე, როგორიცაა კარანტინი, სოციალური დისტანცირება, შინ სწავლება, ოჯახების ნგრევა პანდემიის დროს, წონაში მატება და ა.შ.</a:t>
            </a:r>
            <a:endParaRPr lang="ru-RU" sz="2400" dirty="0">
              <a:ea typeface="Calibri"/>
              <a:cs typeface="Times New Roman"/>
            </a:endParaRPr>
          </a:p>
        </p:txBody>
      </p:sp>
    </p:spTree>
    <p:extLst>
      <p:ext uri="{BB962C8B-B14F-4D97-AF65-F5344CB8AC3E}">
        <p14:creationId xmlns:p14="http://schemas.microsoft.com/office/powerpoint/2010/main" val="2899735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hotos1.blogger.com/blogger/871/1362/1600/Thank%20you%20for%20your%20attention%20011.jpg"/>
          <p:cNvPicPr>
            <a:picLocks noChangeAspect="1" noChangeArrowheads="1"/>
          </p:cNvPicPr>
          <p:nvPr/>
        </p:nvPicPr>
        <p:blipFill>
          <a:blip r:embed="rId2"/>
          <a:srcRect/>
          <a:stretch>
            <a:fillRect/>
          </a:stretch>
        </p:blipFill>
        <p:spPr bwMode="auto">
          <a:xfrm>
            <a:off x="-360257" y="0"/>
            <a:ext cx="9809057" cy="7162800"/>
          </a:xfrm>
          <a:prstGeom prst="rect">
            <a:avLst/>
          </a:prstGeom>
          <a:noFill/>
        </p:spPr>
      </p:pic>
    </p:spTree>
    <p:extLst>
      <p:ext uri="{BB962C8B-B14F-4D97-AF65-F5344CB8AC3E}">
        <p14:creationId xmlns:p14="http://schemas.microsoft.com/office/powerpoint/2010/main" val="170127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332656"/>
            <a:ext cx="7560840" cy="5314275"/>
          </a:xfrm>
          <a:prstGeom prst="rect">
            <a:avLst/>
          </a:prstGeom>
        </p:spPr>
        <p:txBody>
          <a:bodyPr wrap="square">
            <a:spAutoFit/>
          </a:bodyPr>
          <a:lstStyle/>
          <a:p>
            <a:pPr algn="just">
              <a:lnSpc>
                <a:spcPct val="150000"/>
              </a:lnSpc>
              <a:spcAft>
                <a:spcPts val="1000"/>
              </a:spcAft>
            </a:pPr>
            <a:r>
              <a:rPr lang="ka-GE" kern="1800" dirty="0">
                <a:solidFill>
                  <a:srgbClr val="121212"/>
                </a:solidFill>
                <a:ea typeface="Times New Roman"/>
                <a:cs typeface="Times New Roman"/>
              </a:rPr>
              <a:t>ბრიტანელი კომიკოსი, მსახიობი და კომპოზიტორი ტიმ მინჩინი ამბობს:  </a:t>
            </a:r>
            <a:r>
              <a:rPr lang="ka-GE" dirty="0">
                <a:solidFill>
                  <a:srgbClr val="000000"/>
                </a:solidFill>
                <a:latin typeface="Garamond"/>
                <a:ea typeface="Times New Roman"/>
                <a:cs typeface="Times New Roman"/>
              </a:rPr>
              <a:t> </a:t>
            </a:r>
            <a:r>
              <a:rPr lang="ka-GE" sz="2000" dirty="0">
                <a:solidFill>
                  <a:srgbClr val="000000"/>
                </a:solidFill>
                <a:latin typeface="Garamond"/>
                <a:ea typeface="Times New Roman"/>
                <a:cs typeface="Times New Roman"/>
              </a:rPr>
              <a:t>“We don’t laugh at scary things because we don’t understand their seriousness,” “We laugh </a:t>
            </a:r>
            <a:r>
              <a:rPr lang="ka-GE" sz="2000" i="1" dirty="0">
                <a:solidFill>
                  <a:srgbClr val="000000"/>
                </a:solidFill>
                <a:latin typeface="Garamond"/>
                <a:ea typeface="Times New Roman"/>
                <a:cs typeface="Times New Roman"/>
              </a:rPr>
              <a:t>because</a:t>
            </a:r>
            <a:r>
              <a:rPr lang="ka-GE" sz="2000" dirty="0">
                <a:solidFill>
                  <a:srgbClr val="000000"/>
                </a:solidFill>
                <a:latin typeface="Garamond"/>
                <a:ea typeface="Times New Roman"/>
                <a:cs typeface="Times New Roman"/>
              </a:rPr>
              <a:t> they’re serious. Making jokes gives us a sense of power over the threat.”</a:t>
            </a:r>
            <a:r>
              <a:rPr lang="ka-GE" sz="2000" dirty="0">
                <a:solidFill>
                  <a:srgbClr val="000000"/>
                </a:solidFill>
                <a:ea typeface="Times New Roman"/>
                <a:cs typeface="Times New Roman"/>
              </a:rPr>
              <a:t> </a:t>
            </a:r>
            <a:endParaRPr lang="en-US" sz="2000" dirty="0" smtClean="0">
              <a:solidFill>
                <a:srgbClr val="000000"/>
              </a:solidFill>
              <a:ea typeface="Times New Roman"/>
              <a:cs typeface="Times New Roman"/>
            </a:endParaRPr>
          </a:p>
          <a:p>
            <a:pPr algn="just">
              <a:lnSpc>
                <a:spcPct val="150000"/>
              </a:lnSpc>
              <a:spcAft>
                <a:spcPts val="1000"/>
              </a:spcAft>
            </a:pPr>
            <a:endParaRPr lang="en-US" kern="1800" dirty="0">
              <a:solidFill>
                <a:srgbClr val="000000"/>
              </a:solidFill>
              <a:ea typeface="Times New Roman"/>
              <a:cs typeface="Times New Roman"/>
            </a:endParaRPr>
          </a:p>
          <a:p>
            <a:pPr algn="just">
              <a:lnSpc>
                <a:spcPct val="150000"/>
              </a:lnSpc>
              <a:spcAft>
                <a:spcPts val="1000"/>
              </a:spcAft>
            </a:pPr>
            <a:r>
              <a:rPr lang="ka-GE" kern="1800" dirty="0" smtClean="0">
                <a:solidFill>
                  <a:srgbClr val="121212"/>
                </a:solidFill>
                <a:ea typeface="Times New Roman"/>
                <a:cs typeface="Times New Roman"/>
              </a:rPr>
              <a:t>რა </a:t>
            </a:r>
            <a:r>
              <a:rPr lang="ka-GE" kern="1800" dirty="0">
                <a:solidFill>
                  <a:srgbClr val="121212"/>
                </a:solidFill>
                <a:ea typeface="Times New Roman"/>
                <a:cs typeface="Times New Roman"/>
              </a:rPr>
              <a:t>როლი აკისრია იუმორს პანდემიის დროს? ფაქტია, რომ იგი ანტიდოტს წარმოადგენს პანდემიის დროს, წამლის ფუნქციას ასრულებს.</a:t>
            </a:r>
            <a:r>
              <a:rPr lang="ka-GE" dirty="0">
                <a:ea typeface="Calibri"/>
                <a:cs typeface="Times New Roman"/>
              </a:rPr>
              <a:t> </a:t>
            </a:r>
            <a:endParaRPr lang="en-US" dirty="0" smtClean="0">
              <a:ea typeface="Calibri"/>
              <a:cs typeface="Times New Roman"/>
            </a:endParaRPr>
          </a:p>
          <a:p>
            <a:pPr algn="just">
              <a:lnSpc>
                <a:spcPct val="150000"/>
              </a:lnSpc>
              <a:spcAft>
                <a:spcPts val="1000"/>
              </a:spcAft>
            </a:pPr>
            <a:endParaRPr lang="en-US" dirty="0">
              <a:ea typeface="Calibri"/>
              <a:cs typeface="Times New Roman"/>
            </a:endParaRPr>
          </a:p>
          <a:p>
            <a:pPr algn="just">
              <a:lnSpc>
                <a:spcPct val="150000"/>
              </a:lnSpc>
              <a:spcAft>
                <a:spcPts val="1000"/>
              </a:spcAft>
            </a:pPr>
            <a:r>
              <a:rPr lang="ka-GE" dirty="0" smtClean="0">
                <a:ea typeface="Calibri"/>
                <a:cs typeface="Times New Roman"/>
              </a:rPr>
              <a:t>კორონავირუსი </a:t>
            </a:r>
            <a:r>
              <a:rPr lang="ka-GE" dirty="0">
                <a:ea typeface="Calibri"/>
                <a:cs typeface="Times New Roman"/>
              </a:rPr>
              <a:t>ძირითადი დაცინვის საგანია ინგლისურ მოკლე ხუმრობებში. რას ნიშნავს მოკლე ხუმრობა, ანეგდოტის რა სახეა იგი?</a:t>
            </a:r>
            <a:endParaRPr lang="ru-RU" sz="1600" dirty="0">
              <a:ea typeface="Calibri"/>
              <a:cs typeface="Times New Roman"/>
            </a:endParaRPr>
          </a:p>
        </p:txBody>
      </p:sp>
    </p:spTree>
    <p:extLst>
      <p:ext uri="{BB962C8B-B14F-4D97-AF65-F5344CB8AC3E}">
        <p14:creationId xmlns:p14="http://schemas.microsoft.com/office/powerpoint/2010/main" val="275724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293096"/>
            <a:ext cx="828092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1000"/>
              </a:spcAft>
            </a:pPr>
            <a:r>
              <a:rPr lang="ka-GE" dirty="0">
                <a:ea typeface="Calibri"/>
                <a:cs typeface="Times New Roman"/>
              </a:rPr>
              <a:t>კემბრიჯის ლექსიკონში მოკლე ხუმრობა განმარტებულია როგორც “a joke or a clever and funny remark or answer that is usually one sentence long.” ვებსტერის ლექსიკონში კი შემდეგ განმარტებას ვკითხულობთ:  “a very succinct joke or witticism.”</a:t>
            </a:r>
            <a:endParaRPr lang="ru-RU" sz="1600" dirty="0">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76672"/>
            <a:ext cx="6552728" cy="2376264"/>
          </a:xfrm>
          <a:prstGeom prst="rect">
            <a:avLst/>
          </a:prstGeom>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pic>
      <p:sp>
        <p:nvSpPr>
          <p:cNvPr id="6" name="Стрелка вниз 5"/>
          <p:cNvSpPr/>
          <p:nvPr/>
        </p:nvSpPr>
        <p:spPr>
          <a:xfrm>
            <a:off x="4388194" y="318281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60260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443841"/>
            <a:ext cx="8136904"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ka-GE" b="1" dirty="0">
                <a:ea typeface="Calibri"/>
                <a:cs typeface="Times New Roman"/>
              </a:rPr>
              <a:t> </a:t>
            </a:r>
            <a:r>
              <a:rPr lang="ka-GE" sz="2400" dirty="0">
                <a:ea typeface="Calibri"/>
                <a:cs typeface="Times New Roman"/>
              </a:rPr>
              <a:t>ერთხაზიან ხუმრობებს (one-liner) ზოგჯერ ლინგვისტურ წყაროშებში </a:t>
            </a:r>
            <a:r>
              <a:rPr lang="ka-GE" sz="2400" b="1" dirty="0">
                <a:solidFill>
                  <a:srgbClr val="FF0000"/>
                </a:solidFill>
                <a:ea typeface="Calibri"/>
                <a:cs typeface="Times New Roman"/>
              </a:rPr>
              <a:t>“Monologue Joke</a:t>
            </a:r>
            <a:r>
              <a:rPr lang="ka-GE" sz="2400" b="1" dirty="0" smtClean="0">
                <a:solidFill>
                  <a:srgbClr val="FF0000"/>
                </a:solidFill>
                <a:ea typeface="Calibri"/>
                <a:cs typeface="Times New Roman"/>
              </a:rPr>
              <a:t>”-</a:t>
            </a:r>
            <a:r>
              <a:rPr lang="en-US" sz="2400" b="1" dirty="0" smtClean="0">
                <a:solidFill>
                  <a:srgbClr val="FF0000"/>
                </a:solidFill>
                <a:ea typeface="Calibri"/>
                <a:cs typeface="Times New Roman"/>
              </a:rPr>
              <a:t> </a:t>
            </a:r>
            <a:r>
              <a:rPr lang="ka-GE" sz="2400" dirty="0" smtClean="0">
                <a:ea typeface="Calibri"/>
                <a:cs typeface="Times New Roman"/>
              </a:rPr>
              <a:t>ის </a:t>
            </a:r>
            <a:r>
              <a:rPr lang="ka-GE" sz="2400" dirty="0">
                <a:ea typeface="Calibri"/>
                <a:cs typeface="Times New Roman"/>
              </a:rPr>
              <a:t>სახელითაც ვხვდებით, რაც კიდევ ერთხელ უსვამს ხაზს იმ ფაქტს, რომ იგი იუმორისტულია და ხუმრობის, ანეკდოტის ერთ-ერთ სახეს წარმოადგენს. მართლაც. ქართულ საენათმეცნიერო წყაროებში </a:t>
            </a:r>
            <a:r>
              <a:rPr lang="ka-GE" sz="2400" b="1" dirty="0">
                <a:ea typeface="Calibri"/>
                <a:cs typeface="Times New Roman"/>
              </a:rPr>
              <a:t>one-liner</a:t>
            </a:r>
            <a:r>
              <a:rPr lang="ka-GE" sz="2400" dirty="0">
                <a:ea typeface="Calibri"/>
                <a:cs typeface="Times New Roman"/>
              </a:rPr>
              <a:t>-ები </a:t>
            </a:r>
            <a:r>
              <a:rPr lang="ka-GE" sz="2400" b="1" dirty="0">
                <a:solidFill>
                  <a:srgbClr val="FF0000"/>
                </a:solidFill>
                <a:ea typeface="Calibri"/>
                <a:cs typeface="Times New Roman"/>
              </a:rPr>
              <a:t>,,მოკლე ხუმრობების“, </a:t>
            </a:r>
            <a:r>
              <a:rPr lang="ka-GE" sz="2400" dirty="0">
                <a:ea typeface="Calibri"/>
                <a:cs typeface="Times New Roman"/>
              </a:rPr>
              <a:t>იგივე </a:t>
            </a:r>
            <a:r>
              <a:rPr lang="ka-GE" sz="2400" b="1" dirty="0">
                <a:solidFill>
                  <a:srgbClr val="FF0000"/>
                </a:solidFill>
                <a:ea typeface="Calibri"/>
                <a:cs typeface="Times New Roman"/>
              </a:rPr>
              <a:t>,,მოკლე ანეკდოტების“ </a:t>
            </a:r>
            <a:r>
              <a:rPr lang="ka-GE" sz="2400" dirty="0">
                <a:ea typeface="Calibri"/>
                <a:cs typeface="Times New Roman"/>
              </a:rPr>
              <a:t>სახელით მოიხსენიება, ხოლო რუსულ საენათმეცნიერო წყაროებში </a:t>
            </a:r>
            <a:r>
              <a:rPr lang="ka-GE" sz="2400" b="1" dirty="0">
                <a:solidFill>
                  <a:srgbClr val="FF0000"/>
                </a:solidFill>
                <a:ea typeface="Calibri"/>
                <a:cs typeface="Times New Roman"/>
              </a:rPr>
              <a:t>однострочные анекдоты, однострочник, </a:t>
            </a:r>
            <a:r>
              <a:rPr lang="ka-GE" sz="2400" b="1" dirty="0" smtClean="0">
                <a:solidFill>
                  <a:srgbClr val="FF0000"/>
                </a:solidFill>
                <a:effectLst/>
                <a:latin typeface="Times New Roman"/>
                <a:ea typeface="Calibri"/>
                <a:cs typeface="Times New Roman"/>
              </a:rPr>
              <a:t>анекдоты–наколки</a:t>
            </a:r>
            <a:r>
              <a:rPr lang="ka-GE" sz="2400" dirty="0" smtClean="0">
                <a:solidFill>
                  <a:srgbClr val="545454"/>
                </a:solidFill>
                <a:effectLst/>
                <a:latin typeface="Arial"/>
                <a:ea typeface="Calibri"/>
                <a:cs typeface="Times New Roman"/>
              </a:rPr>
              <a:t>,</a:t>
            </a:r>
            <a:r>
              <a:rPr lang="ka-GE" sz="2400" dirty="0">
                <a:ea typeface="Calibri"/>
                <a:cs typeface="Times New Roman"/>
              </a:rPr>
              <a:t>-ის სახელებით გვხვდება.</a:t>
            </a:r>
            <a:endParaRPr lang="ru-RU" sz="2400" dirty="0"/>
          </a:p>
        </p:txBody>
      </p:sp>
    </p:spTree>
    <p:extLst>
      <p:ext uri="{BB962C8B-B14F-4D97-AF65-F5344CB8AC3E}">
        <p14:creationId xmlns:p14="http://schemas.microsoft.com/office/powerpoint/2010/main" val="2049174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764704"/>
            <a:ext cx="8136904" cy="4375557"/>
          </a:xfrm>
          <a:prstGeom prst="rect">
            <a:avLst/>
          </a:prstGeom>
        </p:spPr>
        <p:txBody>
          <a:bodyPr wrap="square">
            <a:spAutoFit/>
          </a:bodyPr>
          <a:lstStyle/>
          <a:p>
            <a:pPr algn="just" fontAlgn="base">
              <a:lnSpc>
                <a:spcPct val="150000"/>
              </a:lnSpc>
              <a:spcAft>
                <a:spcPts val="1000"/>
              </a:spcAft>
            </a:pPr>
            <a:r>
              <a:rPr lang="ka-GE" kern="1800" dirty="0">
                <a:ea typeface="Times New Roman"/>
                <a:cs typeface="Times New Roman"/>
              </a:rPr>
              <a:t> ერთ-ერთი ინგლისური მოკლე ხუმრობა ასე გამოიყურება: </a:t>
            </a:r>
            <a:r>
              <a:rPr lang="ka-GE" dirty="0">
                <a:latin typeface="Georgia"/>
                <a:ea typeface="Times New Roman"/>
                <a:cs typeface="Times New Roman"/>
              </a:rPr>
              <a:t> “A year from now, you’ll </a:t>
            </a:r>
            <a:r>
              <a:rPr lang="ka-GE" u="sng" dirty="0">
                <a:solidFill>
                  <a:srgbClr val="0000FF"/>
                </a:solidFill>
                <a:latin typeface="Georgia"/>
                <a:ea typeface="Times New Roman"/>
                <a:cs typeface="Times New Roman"/>
                <a:hlinkClick r:id="rId2"/>
              </a:rPr>
              <a:t>all be laughing about this virus</a:t>
            </a:r>
            <a:r>
              <a:rPr lang="ka-GE" dirty="0">
                <a:latin typeface="Georgia"/>
                <a:ea typeface="Times New Roman"/>
                <a:cs typeface="Times New Roman"/>
              </a:rPr>
              <a:t>,” “Not all of you, obviously.”</a:t>
            </a:r>
            <a:r>
              <a:rPr lang="ka-GE" dirty="0">
                <a:ea typeface="Times New Roman"/>
                <a:cs typeface="Times New Roman"/>
              </a:rPr>
              <a:t> ცხადია, როცა დრო გავა და კორონა ვირუსი წარსულს ჩაბარდება, ჩვენ მასზე გაგვეცინება, მაგრამ ყველას როდი გაგვეცინება, რადგანაც ყველა როდი მოესწრება ამ დღეს; კორონა ვირუსი ბევრს გამოასალმებს სიცოცხლეს.</a:t>
            </a:r>
            <a:endParaRPr lang="ru-RU" sz="1600" dirty="0">
              <a:ea typeface="Calibri"/>
              <a:cs typeface="Times New Roman"/>
            </a:endParaRPr>
          </a:p>
          <a:p>
            <a:pPr algn="just" fontAlgn="base">
              <a:lnSpc>
                <a:spcPct val="150000"/>
              </a:lnSpc>
              <a:spcAft>
                <a:spcPts val="1000"/>
              </a:spcAft>
            </a:pPr>
            <a:r>
              <a:rPr lang="ka-GE" dirty="0">
                <a:ea typeface="Times New Roman"/>
                <a:cs typeface="Times New Roman"/>
              </a:rPr>
              <a:t>  კორონა ვირუსთან დაკავშირებული ხუმრობები ძირითადად ეხება ხელების ხშირ დაბანას, იზოლაციას, სოციალურ დისტანცირებას, წონაში მატებას, უსაქმურობას, ონლაინ ურთიერთობებს (ონლაინ სწავლება, ონლაინ შეხვედრები, ონლაინ წვეულებები) და ა.შ.</a:t>
            </a:r>
            <a:endParaRPr lang="ru-RU" dirty="0"/>
          </a:p>
        </p:txBody>
      </p:sp>
    </p:spTree>
    <p:extLst>
      <p:ext uri="{BB962C8B-B14F-4D97-AF65-F5344CB8AC3E}">
        <p14:creationId xmlns:p14="http://schemas.microsoft.com/office/powerpoint/2010/main" val="1109565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23049"/>
            <a:ext cx="7920880" cy="5073184"/>
          </a:xfrm>
          <a:prstGeom prst="rect">
            <a:avLst/>
          </a:prstGeom>
        </p:spPr>
        <p:txBody>
          <a:bodyPr wrap="square">
            <a:spAutoFit/>
          </a:bodyPr>
          <a:lstStyle/>
          <a:p>
            <a:pPr algn="just">
              <a:lnSpc>
                <a:spcPct val="150000"/>
              </a:lnSpc>
              <a:spcAft>
                <a:spcPts val="750"/>
              </a:spcAft>
            </a:pPr>
            <a:r>
              <a:rPr lang="ka-GE" dirty="0">
                <a:ea typeface="Times New Roman"/>
                <a:cs typeface="Times New Roman"/>
              </a:rPr>
              <a:t> </a:t>
            </a:r>
            <a:r>
              <a:rPr lang="ka-GE" dirty="0">
                <a:latin typeface="Georgia"/>
                <a:ea typeface="Times New Roman"/>
                <a:cs typeface="Times New Roman"/>
              </a:rPr>
              <a:t>I </a:t>
            </a:r>
            <a:r>
              <a:rPr lang="ka-GE" u="sng" dirty="0">
                <a:solidFill>
                  <a:srgbClr val="0000FF"/>
                </a:solidFill>
                <a:latin typeface="Georgia"/>
                <a:ea typeface="Times New Roman"/>
                <a:cs typeface="Times New Roman"/>
                <a:hlinkClick r:id="rId2"/>
              </a:rPr>
              <a:t>washed my hands</a:t>
            </a:r>
            <a:r>
              <a:rPr lang="ka-GE" dirty="0">
                <a:latin typeface="Georgia"/>
                <a:ea typeface="Times New Roman"/>
                <a:cs typeface="Times New Roman"/>
              </a:rPr>
              <a:t> so much because of COVID-19 that my exam notes from 1995 resurfaced.</a:t>
            </a:r>
            <a:r>
              <a:rPr lang="ka-GE" dirty="0">
                <a:ea typeface="Times New Roman"/>
                <a:cs typeface="Times New Roman"/>
              </a:rPr>
              <a:t> ამ ხუმრობაში დაცინვის საგანია ხელების ხშირი დაბანა, რომელმაც სტუდენტობის დროს ხელზე დაწერილი შპარგალკაც კი გამოააშკარავა.</a:t>
            </a:r>
            <a:endParaRPr lang="ru-RU" sz="1600" dirty="0">
              <a:ea typeface="Calibri"/>
              <a:cs typeface="Times New Roman"/>
            </a:endParaRPr>
          </a:p>
          <a:p>
            <a:pPr algn="just">
              <a:lnSpc>
                <a:spcPct val="150000"/>
              </a:lnSpc>
              <a:spcAft>
                <a:spcPts val="750"/>
              </a:spcAft>
            </a:pPr>
            <a:r>
              <a:rPr lang="ka-GE" dirty="0">
                <a:ea typeface="Times New Roman"/>
                <a:cs typeface="Times New Roman"/>
              </a:rPr>
              <a:t>    </a:t>
            </a:r>
            <a:endParaRPr lang="en-US" dirty="0" smtClean="0">
              <a:ea typeface="Times New Roman"/>
              <a:cs typeface="Times New Roman"/>
            </a:endParaRPr>
          </a:p>
          <a:p>
            <a:pPr algn="just">
              <a:lnSpc>
                <a:spcPct val="150000"/>
              </a:lnSpc>
              <a:spcAft>
                <a:spcPts val="750"/>
              </a:spcAft>
            </a:pPr>
            <a:endParaRPr lang="en-US" dirty="0">
              <a:ea typeface="Times New Roman"/>
              <a:cs typeface="Times New Roman"/>
            </a:endParaRPr>
          </a:p>
          <a:p>
            <a:pPr algn="just">
              <a:lnSpc>
                <a:spcPct val="150000"/>
              </a:lnSpc>
              <a:spcAft>
                <a:spcPts val="750"/>
              </a:spcAft>
            </a:pPr>
            <a:endParaRPr lang="en-US" dirty="0" smtClean="0">
              <a:ea typeface="Times New Roman"/>
              <a:cs typeface="Times New Roman"/>
            </a:endParaRPr>
          </a:p>
          <a:p>
            <a:pPr algn="just">
              <a:lnSpc>
                <a:spcPct val="150000"/>
              </a:lnSpc>
              <a:spcAft>
                <a:spcPts val="750"/>
              </a:spcAft>
            </a:pPr>
            <a:r>
              <a:rPr lang="ka-GE" dirty="0" smtClean="0">
                <a:ea typeface="Times New Roman"/>
                <a:cs typeface="Times New Roman"/>
              </a:rPr>
              <a:t>Never </a:t>
            </a:r>
            <a:r>
              <a:rPr lang="ka-GE" dirty="0">
                <a:ea typeface="Times New Roman"/>
                <a:cs typeface="Times New Roman"/>
              </a:rPr>
              <a:t>in my life would I imagine that my hands would someday consume more alcohol than my mouth - ამ შემთხვევაშიც ნაჩვენებია, რომ ამდენი სპირტის ხელზე დასხმას არავინ მოელოდა, ფაქტიურად იმის ნაცვლად, რომ ადამიანებმა სპირტიანი სასმელები დალიონ, ისინი ხელებს ისპირტავენ.</a:t>
            </a:r>
            <a:endParaRPr lang="ru-RU" dirty="0"/>
          </a:p>
        </p:txBody>
      </p:sp>
    </p:spTree>
    <p:extLst>
      <p:ext uri="{BB962C8B-B14F-4D97-AF65-F5344CB8AC3E}">
        <p14:creationId xmlns:p14="http://schemas.microsoft.com/office/powerpoint/2010/main" val="3426010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23049"/>
            <a:ext cx="8136904" cy="5734903"/>
          </a:xfrm>
          <a:prstGeom prst="rect">
            <a:avLst/>
          </a:prstGeom>
        </p:spPr>
        <p:txBody>
          <a:bodyPr wrap="square">
            <a:spAutoFit/>
          </a:bodyPr>
          <a:lstStyle/>
          <a:p>
            <a:pPr algn="just">
              <a:lnSpc>
                <a:spcPct val="150000"/>
              </a:lnSpc>
              <a:spcAft>
                <a:spcPts val="750"/>
              </a:spcAft>
            </a:pPr>
            <a:r>
              <a:rPr lang="ka-GE" dirty="0">
                <a:ea typeface="Times New Roman"/>
                <a:cs typeface="Times New Roman"/>
              </a:rPr>
              <a:t> </a:t>
            </a:r>
            <a:r>
              <a:rPr lang="ka-GE" sz="2400" dirty="0">
                <a:ea typeface="Times New Roman"/>
                <a:cs typeface="Times New Roman"/>
              </a:rPr>
              <a:t>ის ფაქტი, რომ </a:t>
            </a:r>
            <a:r>
              <a:rPr lang="ka-GE" sz="2400" dirty="0" smtClean="0">
                <a:ea typeface="Times New Roman"/>
                <a:cs typeface="Times New Roman"/>
              </a:rPr>
              <a:t>ლოქდაუნის </a:t>
            </a:r>
            <a:r>
              <a:rPr lang="ka-GE" sz="2400" dirty="0">
                <a:ea typeface="Times New Roman"/>
                <a:cs typeface="Times New Roman"/>
              </a:rPr>
              <a:t>დროს ყველანი სახლში ვართ და გარეთ როგორი ამინდია გვავიწყდება, ჩანს მოკლე ხუმრობაში - </a:t>
            </a:r>
            <a:r>
              <a:rPr lang="ka-GE" sz="2400" dirty="0">
                <a:latin typeface="Georgia"/>
                <a:ea typeface="Times New Roman"/>
                <a:cs typeface="Times New Roman"/>
              </a:rPr>
              <a:t>Today's weather? Room temperature.</a:t>
            </a:r>
            <a:endParaRPr lang="ru-RU" sz="2400" dirty="0">
              <a:ea typeface="Calibri"/>
              <a:cs typeface="Times New Roman"/>
            </a:endParaRPr>
          </a:p>
          <a:p>
            <a:pPr algn="just">
              <a:lnSpc>
                <a:spcPct val="150000"/>
              </a:lnSpc>
              <a:spcAft>
                <a:spcPts val="750"/>
              </a:spcAft>
            </a:pPr>
            <a:r>
              <a:rPr lang="ka-GE" sz="2400" dirty="0">
                <a:ea typeface="Times New Roman"/>
                <a:cs typeface="Times New Roman"/>
              </a:rPr>
              <a:t>  პანდემიის თემაზე შექმნილ ხუმრობებში აისახა შეშინებული მოსახლეობის მისწრაფება - მოემარაგებინათ სურსათი, ტუალეტის ქაღალდი და ა.შ. კორონა ვირუსის პირველი ლოკდაუნის დროს ადამიანებმა ტუალეტის ქაღალდის მომარაგებას მიყეს ხელი - </a:t>
            </a:r>
            <a:r>
              <a:rPr lang="ka-GE" sz="2400" dirty="0">
                <a:latin typeface="Georgia"/>
                <a:ea typeface="Times New Roman"/>
                <a:cs typeface="Times New Roman"/>
              </a:rPr>
              <a:t>Ran out of toilet paper and started using lettuce leaves</a:t>
            </a:r>
            <a:r>
              <a:rPr lang="ka-GE" sz="2400" dirty="0">
                <a:ea typeface="Times New Roman"/>
                <a:cs typeface="Times New Roman"/>
              </a:rPr>
              <a:t>.</a:t>
            </a:r>
            <a:endParaRPr lang="ru-RU" sz="2400" dirty="0"/>
          </a:p>
        </p:txBody>
      </p:sp>
    </p:spTree>
    <p:extLst>
      <p:ext uri="{BB962C8B-B14F-4D97-AF65-F5344CB8AC3E}">
        <p14:creationId xmlns:p14="http://schemas.microsoft.com/office/powerpoint/2010/main" val="3973563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166843"/>
            <a:ext cx="7632848" cy="4524315"/>
          </a:xfrm>
          <a:prstGeom prst="rect">
            <a:avLst/>
          </a:prstGeom>
        </p:spPr>
        <p:txBody>
          <a:bodyPr wrap="square">
            <a:spAutoFit/>
          </a:bodyPr>
          <a:lstStyle/>
          <a:p>
            <a:pPr algn="just"/>
            <a:r>
              <a:rPr lang="ka-GE" sz="2400" dirty="0">
                <a:ea typeface="Times New Roman"/>
                <a:cs typeface="Times New Roman"/>
              </a:rPr>
              <a:t> კარანტინის უარყოფითი მხარეები ნაჩვენებია შემდეგ ხუმრობაში: </a:t>
            </a:r>
            <a:r>
              <a:rPr lang="ka-GE" sz="2400" dirty="0">
                <a:latin typeface="Georgia"/>
                <a:ea typeface="Times New Roman"/>
                <a:cs typeface="Times New Roman"/>
              </a:rPr>
              <a:t>Quarantine has turned us into dogs. </a:t>
            </a:r>
            <a:r>
              <a:rPr lang="en-US" sz="2400" dirty="0">
                <a:latin typeface="Georgia"/>
                <a:ea typeface="Times New Roman"/>
                <a:cs typeface="Times New Roman"/>
              </a:rPr>
              <a:t>We roam the house all day looking for food. We are told "no" if we get too close to strangers. And we get really excited about car rides</a:t>
            </a:r>
            <a:r>
              <a:rPr lang="ka-GE" sz="2400" dirty="0">
                <a:ea typeface="Times New Roman"/>
                <a:cs typeface="Times New Roman"/>
              </a:rPr>
              <a:t>, სადაც ადამიანები ძაღლებს არის შედარებული. რა აერთიანებს იზოლირებულ ადამიანებს და ძაღლებს? რა საერთო ნიშნებია მათ შორის? 1) ადამიანები გამოკეტილები ვართ ძაღლებივით; 2) ძაღლების მსგავსად სულ საჭმელს დავეძებთ; 3) გვეუბნებიან უცხო ადამიანებიდან ვდისტანცირდეთ; 4) მანქანის ხმის გაგონებაზე ყურები დაცქვეტილი გვაქვს;</a:t>
            </a:r>
            <a:endParaRPr lang="ru-RU" sz="2400" dirty="0"/>
          </a:p>
        </p:txBody>
      </p:sp>
    </p:spTree>
    <p:extLst>
      <p:ext uri="{BB962C8B-B14F-4D97-AF65-F5344CB8AC3E}">
        <p14:creationId xmlns:p14="http://schemas.microsoft.com/office/powerpoint/2010/main" val="18617831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2568</TotalTime>
  <Words>1030</Words>
  <Application>Microsoft Office PowerPoint</Application>
  <PresentationFormat>Экран (4:3)</PresentationFormat>
  <Paragraphs>38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კორონა ვირუსის თემაზე შექმნილი მოკლე ხუმრობები და კორონა მიმები - კორონა ვირუსი და იუმორი     ასოც. პროფესორი თეა შავლაძე 2021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მოკლე ხუმრობა (one-liner) როგორც ლინგვისტური ფენომენი, მისი მსგავსება სხვა პარემიულ ფორმებთან და მისი ვერბალური გამოხატვის ლინგვისტური ხერხები</dc:title>
  <dc:creator>User</dc:creator>
  <cp:lastModifiedBy>user</cp:lastModifiedBy>
  <cp:revision>23</cp:revision>
  <dcterms:created xsi:type="dcterms:W3CDTF">2019-02-16T12:43:35Z</dcterms:created>
  <dcterms:modified xsi:type="dcterms:W3CDTF">2021-05-15T16:54:02Z</dcterms:modified>
</cp:coreProperties>
</file>