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5" r:id="rId1"/>
  </p:sldMasterIdLst>
  <p:notesMasterIdLst>
    <p:notesMasterId r:id="rId25"/>
  </p:notesMasterIdLst>
  <p:sldIdLst>
    <p:sldId id="257" r:id="rId2"/>
    <p:sldId id="280" r:id="rId3"/>
    <p:sldId id="261" r:id="rId4"/>
    <p:sldId id="285" r:id="rId5"/>
    <p:sldId id="286" r:id="rId6"/>
    <p:sldId id="266" r:id="rId7"/>
    <p:sldId id="284" r:id="rId8"/>
    <p:sldId id="288" r:id="rId9"/>
    <p:sldId id="295" r:id="rId10"/>
    <p:sldId id="296" r:id="rId11"/>
    <p:sldId id="270" r:id="rId12"/>
    <p:sldId id="289" r:id="rId13"/>
    <p:sldId id="290" r:id="rId14"/>
    <p:sldId id="291" r:id="rId15"/>
    <p:sldId id="293" r:id="rId16"/>
    <p:sldId id="292" r:id="rId17"/>
    <p:sldId id="294" r:id="rId18"/>
    <p:sldId id="298" r:id="rId19"/>
    <p:sldId id="300" r:id="rId20"/>
    <p:sldId id="297" r:id="rId21"/>
    <p:sldId id="265" r:id="rId22"/>
    <p:sldId id="302" r:id="rId23"/>
    <p:sldId id="301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არ არის სტილი, არ არის ბადე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არ არის სტილი, ცხრილის ბად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ნათელი სტილი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501" autoAdjust="0"/>
    <p:restoredTop sz="92922" autoAdjust="0"/>
  </p:normalViewPr>
  <p:slideViewPr>
    <p:cSldViewPr>
      <p:cViewPr varScale="1">
        <p:scale>
          <a:sx n="65" d="100"/>
          <a:sy n="65" d="100"/>
        </p:scale>
        <p:origin x="8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ka-GE" dirty="0"/>
              <a:t> კვლევამ აჩვენა, რომ გამოკითხული 68 </a:t>
            </a:r>
            <a:r>
              <a:rPr lang="ka-GE" dirty="0" smtClean="0"/>
              <a:t>მასწავლებლიდან</a:t>
            </a:r>
            <a:r>
              <a:rPr lang="ka-GE" baseline="0" dirty="0" smtClean="0"/>
              <a:t> </a:t>
            </a:r>
            <a:r>
              <a:rPr lang="ka-GE" dirty="0" smtClean="0"/>
              <a:t>87 %-</a:t>
            </a:r>
            <a:r>
              <a:rPr lang="ka-GE" dirty="0"/>
              <a:t>ი არ ფლობს ინფორმაციას ბლოგის შესახებ, დანარჩენი </a:t>
            </a:r>
            <a:r>
              <a:rPr lang="ka-GE" dirty="0" smtClean="0"/>
              <a:t>13 %-</a:t>
            </a:r>
            <a:r>
              <a:rPr lang="ka-GE" dirty="0"/>
              <a:t>ი ფლობს ინფორმაციას ბლოგის შესახებ:  აქედან </a:t>
            </a:r>
            <a:r>
              <a:rPr lang="ka-GE" dirty="0" smtClean="0"/>
              <a:t>9 %-</a:t>
            </a:r>
            <a:r>
              <a:rPr lang="ka-GE" dirty="0"/>
              <a:t>ი არის ინფორმატიკის მასწავლებელი, </a:t>
            </a:r>
            <a:r>
              <a:rPr lang="ka-GE" dirty="0" smtClean="0"/>
              <a:t>4 %-</a:t>
            </a:r>
            <a:r>
              <a:rPr lang="ka-GE" dirty="0"/>
              <a:t>ი, ინგლისური ენის მასწავლებელი, </a:t>
            </a:r>
          </a:p>
          <a:p>
            <a:pPr>
              <a:defRPr/>
            </a:pPr>
            <a:r>
              <a:rPr lang="ka-GE" dirty="0"/>
              <a:t>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520975503062114"/>
          <c:y val="0.4030588517984548"/>
          <c:w val="0.31631091426071745"/>
          <c:h val="0.53460999593360703"/>
        </c:manualLayout>
      </c:layout>
      <c:pieChart>
        <c:varyColors val="1"/>
        <c:ser>
          <c:idx val="0"/>
          <c:order val="0"/>
          <c:tx>
            <c:strRef>
              <c:f>ფურცელი1!$B$1</c:f>
              <c:strCache>
                <c:ptCount val="1"/>
                <c:pt idx="0">
                  <c:v>გაყიდვები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hade val="85000"/>
                      <a:satMod val="130000"/>
                    </a:schemeClr>
                  </a:gs>
                  <a:gs pos="34000">
                    <a:schemeClr val="accent6">
                      <a:shade val="87000"/>
                      <a:satMod val="125000"/>
                    </a:schemeClr>
                  </a:gs>
                  <a:gs pos="70000">
                    <a:schemeClr val="accent6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6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19050"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/>
                <a:lightRig rig="harsh" dir="t">
                  <a:rot lat="0" lon="0" rev="3000000"/>
                </a:lightRig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BC7-4C0D-9268-925947F7ABC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85000"/>
                      <a:satMod val="130000"/>
                    </a:schemeClr>
                  </a:gs>
                  <a:gs pos="34000">
                    <a:schemeClr val="accent3">
                      <a:shade val="87000"/>
                      <a:satMod val="125000"/>
                    </a:schemeClr>
                  </a:gs>
                  <a:gs pos="70000">
                    <a:schemeClr val="accent3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3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19050"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BC7-4C0D-9268-925947F7ABC5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BC7-4C0D-9268-925947F7ABC5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BC7-4C0D-9268-925947F7ABC5}"/>
              </c:ext>
            </c:extLst>
          </c:dPt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0659153543307087"/>
                  <c:y val="4.0248049979668037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9%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ფურცელი1!$A$2:$A$5</c:f>
              <c:strCache>
                <c:ptCount val="4"/>
                <c:pt idx="0">
                  <c:v>არ ფლობს ინფორმაციას ბლოგზე</c:v>
                </c:pt>
                <c:pt idx="1">
                  <c:v>ფლობს ინფორმაციას ბლოგზე</c:v>
                </c:pt>
                <c:pt idx="3">
                  <c:v>,</c:v>
                </c:pt>
              </c:strCache>
            </c:strRef>
          </c:cat>
          <c:val>
            <c:numRef>
              <c:f>ფურცელი1!$B$2:$B$5</c:f>
              <c:numCache>
                <c:formatCode>General</c:formatCode>
                <c:ptCount val="4"/>
                <c:pt idx="0">
                  <c:v>87</c:v>
                </c:pt>
                <c:pt idx="1">
                  <c:v>13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BC7-4C0D-9268-925947F7ABC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325"/>
      </c:pie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56729297900262465"/>
          <c:y val="0.64814794277475873"/>
          <c:w val="0.37298479877515311"/>
          <c:h val="9.6074821633211335E-2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ka-GE" sz="1800">
                <a:effectLst/>
              </a:rPr>
              <a:t> კვლევამ აჩვენა, რომ გამოკითხული 68 მასწავლებლიდან 87%-ი არ ფლობს ინფორმაციას </a:t>
            </a:r>
            <a:r>
              <a:rPr lang="ka-GE" sz="1800" err="1">
                <a:effectLst/>
              </a:rPr>
              <a:t>ბლოგის</a:t>
            </a:r>
            <a:r>
              <a:rPr lang="ka-GE" sz="1800">
                <a:effectLst/>
              </a:rPr>
              <a:t> შესახებ, დანარჩენი 13%-ი ფლობს ინფორმაციას </a:t>
            </a:r>
            <a:r>
              <a:rPr lang="ka-GE" sz="1800" err="1">
                <a:effectLst/>
              </a:rPr>
              <a:t>ბლოგის</a:t>
            </a:r>
            <a:r>
              <a:rPr lang="ka-GE" sz="1800">
                <a:effectLst/>
              </a:rPr>
              <a:t> შესახებ:  აქედან 9%-ი არის ინფორმატიკის მასწავლებელი, 4%-ი, ინგლისური</a:t>
            </a:r>
            <a:r>
              <a:rPr lang="ka-GE" sz="1800" baseline="0">
                <a:effectLst/>
              </a:rPr>
              <a:t> ენის მასწავლებელი</a:t>
            </a:r>
            <a:r>
              <a:rPr lang="ka-GE" sz="1800">
                <a:effectLst/>
              </a:rPr>
              <a:t>,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ka-GE" baseline="0"/>
              <a:t>?</a:t>
            </a:r>
            <a:endParaRPr lang="ka-GE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a-GE"/>
              <a:t>გამოკითხული 143  მოსწავლიდან  4% მა იცის რა არის ბლოგი, დანარჩენი 96% არ ფლობს ინფორმაციას ბლოგის შესახებ</a:t>
            </a:r>
          </a:p>
          <a:p>
            <a:pPr>
              <a:defRPr/>
            </a:pPr>
            <a:endParaRPr lang="ka-GE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5240157480314956E-2"/>
          <c:y val="0.16814960629921258"/>
          <c:w val="0.42149311023622044"/>
          <c:h val="0.83185039370078739"/>
        </c:manualLayout>
      </c:layout>
      <c:pieChart>
        <c:varyColors val="1"/>
        <c:ser>
          <c:idx val="0"/>
          <c:order val="0"/>
          <c:tx>
            <c:strRef>
              <c:f>ფურცელი1!$B$1</c:f>
              <c:strCache>
                <c:ptCount val="1"/>
                <c:pt idx="0">
                  <c:v>1 სერია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2"/>
              </a:solidFill>
              <a:ln w="15875" cap="flat" cmpd="sng" algn="ctr">
                <a:solidFill>
                  <a:schemeClr val="accent2">
                    <a:shade val="50000"/>
                  </a:schemeClr>
                </a:solidFill>
                <a:prstDash val="solid"/>
              </a:ln>
              <a:effectLst/>
              <a:scene3d>
                <a:camera prst="orthographicFront"/>
                <a:lightRig rig="harsh" dir="t">
                  <a:rot lat="0" lon="0" rev="3000000"/>
                </a:lightRig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3EA-4874-B537-F71A9285E5C1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3EA-4874-B537-F71A9285E5C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3EA-4874-B537-F71A9285E5C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3EA-4874-B537-F71A9285E5C1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ფურცელი1!$A$2:$A$5</c:f>
              <c:strCache>
                <c:ptCount val="4"/>
                <c:pt idx="0">
                  <c:v>ფლობს ინფორმაციას</c:v>
                </c:pt>
                <c:pt idx="1">
                  <c:v>არ  ფლობს ინფორმაციას</c:v>
                </c:pt>
                <c:pt idx="2">
                  <c:v>,</c:v>
                </c:pt>
                <c:pt idx="3">
                  <c:v>,</c:v>
                </c:pt>
              </c:strCache>
            </c:strRef>
          </c:cat>
          <c:val>
            <c:numRef>
              <c:f>ფურცელი1!$B$2:$B$5</c:f>
              <c:numCache>
                <c:formatCode>General</c:formatCode>
                <c:ptCount val="4"/>
                <c:pt idx="0">
                  <c:v>4</c:v>
                </c:pt>
                <c:pt idx="1">
                  <c:v>96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3EA-4874-B537-F71A9285E5C1}"/>
            </c:ext>
          </c:extLst>
        </c:ser>
        <c:ser>
          <c:idx val="1"/>
          <c:order val="1"/>
          <c:tx>
            <c:strRef>
              <c:f>ფურცელი1!$C$1</c:f>
              <c:strCache>
                <c:ptCount val="1"/>
                <c:pt idx="0">
                  <c:v>სვეტი1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93EA-4874-B537-F71A9285E5C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93EA-4874-B537-F71A9285E5C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3EA-4874-B537-F71A9285E5C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93EA-4874-B537-F71A9285E5C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ფურცელი1!$A$2:$A$5</c:f>
              <c:strCache>
                <c:ptCount val="4"/>
                <c:pt idx="0">
                  <c:v>ფლობს ინფორმაციას</c:v>
                </c:pt>
                <c:pt idx="1">
                  <c:v>არ  ფლობს ინფორმაციას</c:v>
                </c:pt>
                <c:pt idx="2">
                  <c:v>,</c:v>
                </c:pt>
                <c:pt idx="3">
                  <c:v>,</c:v>
                </c:pt>
              </c:strCache>
            </c:strRef>
          </c:cat>
          <c:val>
            <c:numRef>
              <c:f>ფურცელი1!$C$2:$C$5</c:f>
              <c:numCache>
                <c:formatCode>General</c:formatCode>
                <c:ptCount val="4"/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93EA-4874-B537-F71A9285E5C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35"/>
      </c:pie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59146653543307082"/>
          <c:y val="0.59270074291561015"/>
          <c:w val="0.28214457567804024"/>
          <c:h val="0.115615463321322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639734687788086E-3"/>
          <c:y val="9.1582472158334594E-2"/>
          <c:w val="0.62986402338845415"/>
          <c:h val="0.9084174634420697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სვეტი1</c:v>
                </c:pt>
              </c:strCache>
            </c:strRef>
          </c:tx>
          <c:explosion val="26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3B7-41B4-A8A7-681E6390B1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3B7-41B4-A8A7-681E6390B1A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3B7-41B4-A8A7-681E6390B1A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3B7-41B4-A8A7-681E6390B1A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3B7-41B4-A8A7-681E6390B1A7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3B7-41B4-A8A7-681E6390B1A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3B7-41B4-A8A7-681E6390B1A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3B7-41B4-A8A7-681E6390B1A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ინფორმაციის მოძიებისთვის</c:v>
                </c:pt>
                <c:pt idx="1">
                  <c:v>პორთფოლიოსთვის</c:v>
                </c:pt>
                <c:pt idx="2">
                  <c:v>პირადი ჩანაწერებისთვის</c:v>
                </c:pt>
                <c:pt idx="3">
                  <c:v>დავალებების შესასრულებლად</c:v>
                </c:pt>
                <c:pt idx="4">
                  <c:v>გამოცდილების გასაზიარებლად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0.03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3B7-41B4-A8A7-681E6390B1A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>
          <a:outerShdw blurRad="508000" dist="1066800" dir="6780000" algn="ctr" rotWithShape="0">
            <a:srgbClr val="000000">
              <a:alpha val="76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60723388093108932"/>
          <c:y val="2.4172759655043119E-3"/>
          <c:w val="0.3663772272940975"/>
          <c:h val="0.9975827240344956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a-GE" sz="1800" dirty="0" smtClean="0"/>
              <a:t>გამოკითხული </a:t>
            </a:r>
            <a:r>
              <a:rPr lang="ka-GE" sz="1800" dirty="0"/>
              <a:t>მოსწავლეების 98</a:t>
            </a:r>
            <a:r>
              <a:rPr lang="ka-GE" sz="1800" dirty="0" smtClean="0"/>
              <a:t>%-ს  </a:t>
            </a:r>
            <a:r>
              <a:rPr lang="ka-GE" sz="1800" dirty="0"/>
              <a:t>არ აქვს საკუთარი ბლოგი, 2% </a:t>
            </a:r>
            <a:r>
              <a:rPr lang="ka-GE" sz="1800" dirty="0" smtClean="0"/>
              <a:t>-ს აქვს  </a:t>
            </a:r>
            <a:r>
              <a:rPr lang="ka-GE" sz="1800" dirty="0"/>
              <a:t>ბლოგი, აქედან  1%-ი იყენებს  ინფორმაციის მოსაძიებლად, 1%-ი დავალების </a:t>
            </a:r>
            <a:r>
              <a:rPr lang="ka-GE" sz="1800" dirty="0" smtClean="0"/>
              <a:t>შესასრულებლად.</a:t>
            </a:r>
            <a:endParaRPr lang="ka-GE" sz="1800" dirty="0"/>
          </a:p>
        </c:rich>
      </c:tx>
      <c:layout>
        <c:manualLayout>
          <c:xMode val="edge"/>
          <c:yMode val="edge"/>
          <c:x val="0.14452077865266841"/>
          <c:y val="8.45070422535211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2749978127734031"/>
          <c:y val="0.28032531144874495"/>
          <c:w val="0.37919280402449695"/>
          <c:h val="0.65946574612955988"/>
        </c:manualLayout>
      </c:layout>
      <c:pieChart>
        <c:varyColors val="1"/>
        <c:ser>
          <c:idx val="0"/>
          <c:order val="0"/>
          <c:tx>
            <c:strRef>
              <c:f>ფურცელი1!$B$1</c:f>
              <c:strCache>
                <c:ptCount val="1"/>
                <c:pt idx="0">
                  <c:v>მოსწავლეები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E93-431A-831C-F534094C2F7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E93-431A-831C-F534094C2F7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E93-431A-831C-F534094C2F7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E93-431A-831C-F534094C2F78}"/>
              </c:ext>
            </c:extLst>
          </c:dPt>
          <c:dLbls>
            <c:dLbl>
              <c:idx val="2"/>
              <c:layout>
                <c:manualLayout>
                  <c:x val="-1.5769903762029799E-2"/>
                  <c:y val="5.92122287530960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8412073490813135E-3"/>
                  <c:y val="1.695870762633539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E93-431A-831C-F534094C2F7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ფურცელი1!$A$2:$A$5</c:f>
              <c:strCache>
                <c:ptCount val="2"/>
                <c:pt idx="0">
                  <c:v>აქვს ბლოგი  2%</c:v>
                </c:pt>
                <c:pt idx="1">
                  <c:v>არ აქვს ბლოგი             98%</c:v>
                </c:pt>
              </c:strCache>
            </c:strRef>
          </c:cat>
          <c:val>
            <c:numRef>
              <c:f>ფურცელი1!$B$2:$B$5</c:f>
              <c:numCache>
                <c:formatCode>0%</c:formatCode>
                <c:ptCount val="4"/>
                <c:pt idx="0">
                  <c:v>0.02</c:v>
                </c:pt>
                <c:pt idx="1">
                  <c:v>0.98</c:v>
                </c:pt>
                <c:pt idx="2" formatCode="General">
                  <c:v>0</c:v>
                </c:pt>
                <c:pt idx="3" formatCode="General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E93-431A-831C-F534094C2F7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325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AAB327-968A-4AB0-9769-A731815AD2AA}" type="doc">
      <dgm:prSet loTypeId="urn:microsoft.com/office/officeart/2005/8/layout/list1" loCatId="list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A398BC48-4781-41C8-8DFF-678B57A03410}">
      <dgm:prSet phldrT="[Text]"/>
      <dgm:spPr/>
      <dgm:t>
        <a:bodyPr/>
        <a:lstStyle/>
        <a:p>
          <a:r>
            <a:rPr lang="ka-GE" b="1" dirty="0" smtClean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rPr>
            <a:t>კვლევის ამოცანები:</a:t>
          </a:r>
          <a:endParaRPr lang="en-US" b="1" dirty="0">
            <a:solidFill>
              <a:schemeClr val="tx1"/>
            </a:solidFill>
          </a:endParaRPr>
        </a:p>
      </dgm:t>
    </dgm:pt>
    <dgm:pt modelId="{D958063F-3866-4B58-9B94-480FA9146E34}" type="parTrans" cxnId="{5A4E4057-94CA-4854-B8D2-98B918A5F91A}">
      <dgm:prSet/>
      <dgm:spPr/>
      <dgm:t>
        <a:bodyPr/>
        <a:lstStyle/>
        <a:p>
          <a:endParaRPr lang="en-US" b="1"/>
        </a:p>
      </dgm:t>
    </dgm:pt>
    <dgm:pt modelId="{67E36003-5581-409E-BE19-7931D726DDC9}" type="sibTrans" cxnId="{5A4E4057-94CA-4854-B8D2-98B918A5F91A}">
      <dgm:prSet/>
      <dgm:spPr/>
      <dgm:t>
        <a:bodyPr/>
        <a:lstStyle/>
        <a:p>
          <a:endParaRPr lang="en-US" b="1"/>
        </a:p>
      </dgm:t>
    </dgm:pt>
    <dgm:pt modelId="{2A89B3A8-D772-4E3A-8A0E-1CA3A347028C}">
      <dgm:prSet/>
      <dgm:spPr/>
      <dgm:t>
        <a:bodyPr/>
        <a:lstStyle/>
        <a:p>
          <a:pPr algn="l"/>
          <a:r>
            <a:rPr lang="pl-PL" b="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ბლოგის უპირა</a:t>
          </a:r>
          <a:r>
            <a:rPr lang="pl-PL" b="0" spc="-5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ტ</a:t>
          </a:r>
          <a:r>
            <a:rPr lang="pl-PL" b="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ესო</a:t>
          </a:r>
          <a:r>
            <a:rPr lang="pl-PL" b="0" spc="-5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ბ</a:t>
          </a:r>
          <a:r>
            <a:rPr lang="pl-PL" b="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ების</a:t>
          </a:r>
          <a:r>
            <a:rPr lang="pl-PL" b="0" spc="5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 </a:t>
          </a:r>
          <a:r>
            <a:rPr lang="pl-PL" b="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დადგენა </a:t>
          </a:r>
          <a:r>
            <a:rPr lang="ka-GE" b="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სასწავლო პროცესში;</a:t>
          </a:r>
          <a:endParaRPr lang="en-US" b="0" dirty="0"/>
        </a:p>
      </dgm:t>
    </dgm:pt>
    <dgm:pt modelId="{B4C0EF57-7668-4BD9-9D3F-EAD1E25EB62D}" type="parTrans" cxnId="{286448C3-19B6-4259-BB56-861F4EF523DC}">
      <dgm:prSet/>
      <dgm:spPr/>
      <dgm:t>
        <a:bodyPr/>
        <a:lstStyle/>
        <a:p>
          <a:endParaRPr lang="en-US" b="1"/>
        </a:p>
      </dgm:t>
    </dgm:pt>
    <dgm:pt modelId="{3E2E9A02-358F-4657-8131-D1BD9646D26E}" type="sibTrans" cxnId="{286448C3-19B6-4259-BB56-861F4EF523DC}">
      <dgm:prSet/>
      <dgm:spPr/>
      <dgm:t>
        <a:bodyPr/>
        <a:lstStyle/>
        <a:p>
          <a:endParaRPr lang="en-US" b="1"/>
        </a:p>
      </dgm:t>
    </dgm:pt>
    <dgm:pt modelId="{F62B3E2A-8F5A-4C73-8AAD-FBCE9B5EE895}">
      <dgm:prSet/>
      <dgm:spPr/>
      <dgm:t>
        <a:bodyPr/>
        <a:lstStyle/>
        <a:p>
          <a:pPr algn="just"/>
          <a:r>
            <a:rPr lang="pl-PL" b="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პედაგოგე</a:t>
          </a:r>
          <a:r>
            <a:rPr lang="pl-PL" b="0" spc="-5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ბ</a:t>
          </a:r>
          <a:r>
            <a:rPr lang="pl-PL" b="0" spc="5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ი</a:t>
          </a:r>
          <a:r>
            <a:rPr lang="pl-PL" b="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ს და</a:t>
          </a:r>
          <a:r>
            <a:rPr lang="en-US" b="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  </a:t>
          </a:r>
          <a:r>
            <a:rPr lang="pl-PL" b="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მოსწავლეების    </a:t>
          </a:r>
          <a:r>
            <a:rPr lang="ka-GE" b="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გამოკითხვა </a:t>
          </a:r>
          <a:r>
            <a:rPr lang="en-US" b="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 </a:t>
          </a:r>
          <a:r>
            <a:rPr lang="pl-PL" b="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ბლოგებთან მუშა</a:t>
          </a:r>
          <a:r>
            <a:rPr lang="pl-PL" b="0" spc="-5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ო</a:t>
          </a:r>
          <a:r>
            <a:rPr lang="pl-PL" b="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ბის საბაზისო</a:t>
          </a:r>
          <a:r>
            <a:rPr lang="pl-PL" b="0" spc="3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  </a:t>
          </a:r>
          <a:r>
            <a:rPr lang="pl-PL" b="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უნარ</a:t>
          </a:r>
          <a:r>
            <a:rPr lang="en-US" b="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-</a:t>
          </a:r>
          <a:r>
            <a:rPr lang="pl-PL" b="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ჩვევ</a:t>
          </a:r>
          <a:r>
            <a:rPr lang="pl-PL" b="0" spc="-5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ი</a:t>
          </a:r>
          <a:r>
            <a:rPr lang="pl-PL" b="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ს</a:t>
          </a:r>
          <a:r>
            <a:rPr lang="ka-GE" b="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 </a:t>
          </a:r>
          <a:r>
            <a:rPr lang="ka-GE" b="0" dirty="0" smtClean="0"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ფლობის</a:t>
          </a:r>
          <a:r>
            <a:rPr lang="pl-PL" b="0" spc="3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 </a:t>
          </a:r>
          <a:r>
            <a:rPr lang="pl-PL" b="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მხრივ</a:t>
          </a:r>
          <a:r>
            <a:rPr lang="pl-PL" b="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Arial" panose="020B0604020202020204" pitchFamily="34" charset="0"/>
            </a:rPr>
            <a:t>,</a:t>
          </a:r>
          <a:r>
            <a:rPr lang="ka-GE" b="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pl-PL" b="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რამ</a:t>
          </a:r>
          <a:r>
            <a:rPr lang="pl-PL" b="0" spc="-5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დ</a:t>
          </a:r>
          <a:r>
            <a:rPr lang="pl-PL" b="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ენად</a:t>
          </a:r>
          <a:r>
            <a:rPr lang="pl-PL" b="0" spc="35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 </a:t>
          </a:r>
          <a:r>
            <a:rPr lang="pl-PL" b="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საჭიროებენ</a:t>
          </a:r>
          <a:r>
            <a:rPr lang="pl-PL" b="0" spc="3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 </a:t>
          </a:r>
          <a:r>
            <a:rPr lang="pl-PL" b="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დ</a:t>
          </a:r>
          <a:r>
            <a:rPr lang="pl-PL" b="0" spc="-5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ა</a:t>
          </a:r>
          <a:r>
            <a:rPr lang="pl-PL" b="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მატებით </a:t>
          </a:r>
          <a:r>
            <a:rPr lang="pl-PL" b="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ტრენი</a:t>
          </a:r>
          <a:r>
            <a:rPr lang="pl-PL" b="0" spc="-5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ნ</a:t>
          </a:r>
          <a:r>
            <a:rPr lang="pl-PL" b="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გე</a:t>
          </a:r>
          <a:r>
            <a:rPr lang="pl-PL" b="0" spc="-5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ბ</a:t>
          </a:r>
          <a:r>
            <a:rPr lang="pl-PL" b="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ს,</a:t>
          </a:r>
          <a:r>
            <a:rPr lang="ka-GE" b="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 </a:t>
          </a:r>
          <a:r>
            <a:rPr lang="ka-GE" b="0" spc="35" dirty="0" smtClean="0"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რა </a:t>
          </a:r>
          <a:r>
            <a:rPr lang="ka-GE" b="0" spc="35" dirty="0" smtClean="0"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მიზნისთვის</a:t>
          </a:r>
          <a:r>
            <a:rPr lang="pl-PL" b="0" spc="4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 </a:t>
          </a:r>
          <a:r>
            <a:rPr lang="pl-PL" b="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ი</a:t>
          </a:r>
          <a:r>
            <a:rPr lang="pl-PL" b="0" spc="-5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ყ</a:t>
          </a:r>
          <a:r>
            <a:rPr lang="pl-PL" b="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ენებენ</a:t>
          </a:r>
          <a:r>
            <a:rPr lang="ka-GE" b="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 მასწავლებლები </a:t>
          </a:r>
          <a:r>
            <a:rPr lang="pl-PL" b="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ბლოგს</a:t>
          </a:r>
          <a:r>
            <a:rPr lang="pl-PL" b="0" spc="7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 </a:t>
          </a:r>
          <a:r>
            <a:rPr lang="pl-PL" b="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სასწავლო</a:t>
          </a:r>
          <a:r>
            <a:rPr lang="pl-PL" b="0" spc="8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 </a:t>
          </a:r>
          <a:r>
            <a:rPr lang="pl-PL" b="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პროცეს</a:t>
          </a:r>
          <a:r>
            <a:rPr lang="pl-PL" b="0" spc="-5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ში</a:t>
          </a:r>
          <a:r>
            <a:rPr lang="pl-PL" b="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,</a:t>
          </a:r>
          <a:r>
            <a:rPr lang="ka-GE" b="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 </a:t>
          </a:r>
          <a:r>
            <a:rPr lang="pl-PL" b="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საკუთარი</a:t>
          </a:r>
          <a:r>
            <a:rPr lang="pl-PL" b="0" spc="-5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 </a:t>
          </a:r>
          <a:r>
            <a:rPr lang="pl-PL" b="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გამოცდი</a:t>
          </a:r>
          <a:r>
            <a:rPr lang="pl-PL" b="0" spc="-5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ლ</a:t>
          </a:r>
          <a:r>
            <a:rPr lang="pl-PL" b="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ების გ</a:t>
          </a:r>
          <a:r>
            <a:rPr lang="pl-PL" b="0" spc="-5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ა</a:t>
          </a:r>
          <a:r>
            <a:rPr lang="pl-PL" b="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ზი</a:t>
          </a:r>
          <a:r>
            <a:rPr lang="pl-PL" b="0" spc="-5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ა</a:t>
          </a:r>
          <a:r>
            <a:rPr lang="pl-PL" b="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რება</a:t>
          </a:r>
          <a:r>
            <a:rPr lang="ka-GE" b="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.</a:t>
          </a:r>
          <a:endParaRPr lang="ka-GE" b="0" dirty="0">
            <a:effectLst/>
            <a:latin typeface="Sylfaen" panose="010A0502050306030303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55CBD42-991B-4A13-B9B4-399AF494F66B}" type="parTrans" cxnId="{8154B279-FD64-4B60-BCAB-3440D8F51285}">
      <dgm:prSet/>
      <dgm:spPr/>
      <dgm:t>
        <a:bodyPr/>
        <a:lstStyle/>
        <a:p>
          <a:endParaRPr lang="en-US" b="1"/>
        </a:p>
      </dgm:t>
    </dgm:pt>
    <dgm:pt modelId="{58674A20-1C30-4591-940C-0B85CBB7F594}" type="sibTrans" cxnId="{8154B279-FD64-4B60-BCAB-3440D8F51285}">
      <dgm:prSet/>
      <dgm:spPr/>
      <dgm:t>
        <a:bodyPr/>
        <a:lstStyle/>
        <a:p>
          <a:endParaRPr lang="en-US" b="1"/>
        </a:p>
      </dgm:t>
    </dgm:pt>
    <dgm:pt modelId="{1293C9AE-2A62-4478-8089-4C9765DD1139}" type="pres">
      <dgm:prSet presAssocID="{BBAAB327-968A-4AB0-9769-A731815AD2A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862AB8-3F5F-4CDC-ABC4-F4B9B2BCE15F}" type="pres">
      <dgm:prSet presAssocID="{A398BC48-4781-41C8-8DFF-678B57A03410}" presName="parentLin" presStyleCnt="0"/>
      <dgm:spPr/>
    </dgm:pt>
    <dgm:pt modelId="{E84084CA-F10B-4ABE-876E-41152CE9736C}" type="pres">
      <dgm:prSet presAssocID="{A398BC48-4781-41C8-8DFF-678B57A0341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FE7166AA-B055-429E-8F3E-59B8D245DF09}" type="pres">
      <dgm:prSet presAssocID="{A398BC48-4781-41C8-8DFF-678B57A03410}" presName="parentText" presStyleLbl="node1" presStyleIdx="0" presStyleCnt="1" custLinFactY="-3473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30AD7A-B53C-4488-BAA0-926A8559E976}" type="pres">
      <dgm:prSet presAssocID="{A398BC48-4781-41C8-8DFF-678B57A03410}" presName="negativeSpace" presStyleCnt="0"/>
      <dgm:spPr/>
    </dgm:pt>
    <dgm:pt modelId="{93D121A1-63B5-40AD-B22C-F5E78F2357C8}" type="pres">
      <dgm:prSet presAssocID="{A398BC48-4781-41C8-8DFF-678B57A03410}" presName="childText" presStyleLbl="conFgAcc1" presStyleIdx="0" presStyleCnt="1" custLinFactNeighborX="1515" custLinFactNeighborY="-6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6448C3-19B6-4259-BB56-861F4EF523DC}" srcId="{A398BC48-4781-41C8-8DFF-678B57A03410}" destId="{2A89B3A8-D772-4E3A-8A0E-1CA3A347028C}" srcOrd="0" destOrd="0" parTransId="{B4C0EF57-7668-4BD9-9D3F-EAD1E25EB62D}" sibTransId="{3E2E9A02-358F-4657-8131-D1BD9646D26E}"/>
    <dgm:cxn modelId="{F8796B7D-B3B1-4EDD-B2DA-B39212E2283C}" type="presOf" srcId="{F62B3E2A-8F5A-4C73-8AAD-FBCE9B5EE895}" destId="{93D121A1-63B5-40AD-B22C-F5E78F2357C8}" srcOrd="0" destOrd="1" presId="urn:microsoft.com/office/officeart/2005/8/layout/list1"/>
    <dgm:cxn modelId="{C290E809-8555-4A25-BA8F-70285635128A}" type="presOf" srcId="{BBAAB327-968A-4AB0-9769-A731815AD2AA}" destId="{1293C9AE-2A62-4478-8089-4C9765DD1139}" srcOrd="0" destOrd="0" presId="urn:microsoft.com/office/officeart/2005/8/layout/list1"/>
    <dgm:cxn modelId="{5A4E4057-94CA-4854-B8D2-98B918A5F91A}" srcId="{BBAAB327-968A-4AB0-9769-A731815AD2AA}" destId="{A398BC48-4781-41C8-8DFF-678B57A03410}" srcOrd="0" destOrd="0" parTransId="{D958063F-3866-4B58-9B94-480FA9146E34}" sibTransId="{67E36003-5581-409E-BE19-7931D726DDC9}"/>
    <dgm:cxn modelId="{F2C1549F-E707-4E34-914A-D88DAEDAE3D9}" type="presOf" srcId="{2A89B3A8-D772-4E3A-8A0E-1CA3A347028C}" destId="{93D121A1-63B5-40AD-B22C-F5E78F2357C8}" srcOrd="0" destOrd="0" presId="urn:microsoft.com/office/officeart/2005/8/layout/list1"/>
    <dgm:cxn modelId="{2FAEBDFB-5AB3-4B5A-9D6A-DF120689BA81}" type="presOf" srcId="{A398BC48-4781-41C8-8DFF-678B57A03410}" destId="{E84084CA-F10B-4ABE-876E-41152CE9736C}" srcOrd="0" destOrd="0" presId="urn:microsoft.com/office/officeart/2005/8/layout/list1"/>
    <dgm:cxn modelId="{8154B279-FD64-4B60-BCAB-3440D8F51285}" srcId="{A398BC48-4781-41C8-8DFF-678B57A03410}" destId="{F62B3E2A-8F5A-4C73-8AAD-FBCE9B5EE895}" srcOrd="1" destOrd="0" parTransId="{455CBD42-991B-4A13-B9B4-399AF494F66B}" sibTransId="{58674A20-1C30-4591-940C-0B85CBB7F594}"/>
    <dgm:cxn modelId="{8BD6F196-F964-42BF-8659-7569E1F88888}" type="presOf" srcId="{A398BC48-4781-41C8-8DFF-678B57A03410}" destId="{FE7166AA-B055-429E-8F3E-59B8D245DF09}" srcOrd="1" destOrd="0" presId="urn:microsoft.com/office/officeart/2005/8/layout/list1"/>
    <dgm:cxn modelId="{AA11A176-1ED3-4A04-A644-C5B98A0D37EF}" type="presParOf" srcId="{1293C9AE-2A62-4478-8089-4C9765DD1139}" destId="{5B862AB8-3F5F-4CDC-ABC4-F4B9B2BCE15F}" srcOrd="0" destOrd="0" presId="urn:microsoft.com/office/officeart/2005/8/layout/list1"/>
    <dgm:cxn modelId="{B83A3330-70D7-4E07-B7CD-2AE7F21B5451}" type="presParOf" srcId="{5B862AB8-3F5F-4CDC-ABC4-F4B9B2BCE15F}" destId="{E84084CA-F10B-4ABE-876E-41152CE9736C}" srcOrd="0" destOrd="0" presId="urn:microsoft.com/office/officeart/2005/8/layout/list1"/>
    <dgm:cxn modelId="{32E22737-FA3D-4C83-842F-36F409D58155}" type="presParOf" srcId="{5B862AB8-3F5F-4CDC-ABC4-F4B9B2BCE15F}" destId="{FE7166AA-B055-429E-8F3E-59B8D245DF09}" srcOrd="1" destOrd="0" presId="urn:microsoft.com/office/officeart/2005/8/layout/list1"/>
    <dgm:cxn modelId="{7F31B336-0D1D-465F-8907-593FB0728DF6}" type="presParOf" srcId="{1293C9AE-2A62-4478-8089-4C9765DD1139}" destId="{4E30AD7A-B53C-4488-BAA0-926A8559E976}" srcOrd="1" destOrd="0" presId="urn:microsoft.com/office/officeart/2005/8/layout/list1"/>
    <dgm:cxn modelId="{2C8DD927-E04A-4635-A071-A5653A4EEDAE}" type="presParOf" srcId="{1293C9AE-2A62-4478-8089-4C9765DD1139}" destId="{93D121A1-63B5-40AD-B22C-F5E78F2357C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5C23DA-1204-43EE-B15E-C8581903D794}" type="doc">
      <dgm:prSet loTypeId="urn:microsoft.com/office/officeart/2005/8/layout/cycle7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7203496-BD31-4EEE-A1C7-9FE1A47902CD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pl-PL" sz="1800" b="1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ბლოგ</a:t>
          </a:r>
          <a:r>
            <a:rPr lang="ka-GE" sz="1800" b="1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ი </a:t>
          </a:r>
          <a:r>
            <a:rPr lang="pl-PL" sz="18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ანუ</a:t>
          </a:r>
          <a:r>
            <a:rPr lang="pl-PL" sz="18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18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ინტერნეტ</a:t>
          </a:r>
          <a:r>
            <a:rPr lang="pl-PL" sz="18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18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ელექტრონულ</a:t>
          </a:r>
          <a:r>
            <a:rPr lang="ka-GE" sz="18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ი</a:t>
          </a:r>
          <a:r>
            <a:rPr lang="pl-PL" sz="18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18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ჟურნალ</a:t>
          </a:r>
          <a:r>
            <a:rPr lang="ka-GE" sz="18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ი</a:t>
          </a:r>
          <a:r>
            <a:rPr lang="pl-PL" sz="18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18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ყველასთვის</a:t>
          </a:r>
          <a:r>
            <a:rPr lang="pl-PL" sz="18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18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ხელმისაწვდომია</a:t>
          </a:r>
          <a:r>
            <a:rPr lang="en-US" sz="18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.</a:t>
          </a:r>
          <a:endParaRPr lang="en-US" sz="1800" dirty="0">
            <a:solidFill>
              <a:schemeClr val="tx1"/>
            </a:solidFill>
          </a:endParaRPr>
        </a:p>
      </dgm:t>
    </dgm:pt>
    <dgm:pt modelId="{ADC7FA69-EC90-41E6-8EAE-61676B75E6C0}" type="parTrans" cxnId="{9D474374-0C52-453F-BB79-127B8111B70B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5DA15102-93E2-4077-A6B7-3FD01276B3ED}" type="sibTrans" cxnId="{9D474374-0C52-453F-BB79-127B8111B70B}">
      <dgm:prSet custT="1"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B4C48E55-E10E-4C03-A833-EB9A1C564D00}">
      <dgm:prSet phldrT="[Text]" custT="1"/>
      <dgm:spPr/>
      <dgm:t>
        <a:bodyPr/>
        <a:lstStyle/>
        <a:p>
          <a:r>
            <a:rPr lang="ka-GE" sz="1800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აღსანიშნავია </a:t>
          </a:r>
          <a:r>
            <a:rPr lang="pl-PL" sz="18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ვებ</a:t>
          </a:r>
          <a:r>
            <a:rPr lang="pl-PL" sz="18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</a:t>
          </a:r>
          <a:r>
            <a:rPr lang="pl-PL" sz="18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ტექნოლოგიების</a:t>
          </a:r>
          <a:r>
            <a:rPr lang="pl-PL" sz="18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18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გლობალური</a:t>
          </a:r>
          <a:r>
            <a:rPr lang="pl-PL" sz="18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18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ლიდერის</a:t>
          </a:r>
          <a:r>
            <a:rPr lang="pl-PL" sz="18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pl-PL" sz="18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კომპანია</a:t>
          </a:r>
          <a:r>
            <a:rPr lang="pl-PL" sz="18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Google-</a:t>
          </a:r>
          <a:r>
            <a:rPr lang="pl-PL" sz="18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ის</a:t>
          </a:r>
          <a:r>
            <a:rPr lang="pl-PL" sz="18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18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ბლოგების</a:t>
          </a:r>
          <a:r>
            <a:rPr lang="pl-PL" sz="18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18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გენერატორი</a:t>
          </a:r>
          <a:r>
            <a:rPr lang="pl-PL" sz="18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1800" b="1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Blogger.com</a:t>
          </a:r>
          <a:r>
            <a:rPr lang="pl-PL" sz="18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. </a:t>
          </a:r>
          <a:endParaRPr lang="en-US" sz="1800" dirty="0">
            <a:solidFill>
              <a:schemeClr val="tx1"/>
            </a:solidFill>
          </a:endParaRPr>
        </a:p>
      </dgm:t>
    </dgm:pt>
    <dgm:pt modelId="{BB54E361-A4D5-4169-9F20-9E2DD55A9B9C}" type="parTrans" cxnId="{B82DE4F1-6908-4297-AE5A-4D0CC97E07F6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17FAB1A0-7276-4A64-BEAD-40950CD9D726}" type="sibTrans" cxnId="{B82DE4F1-6908-4297-AE5A-4D0CC97E07F6}">
      <dgm:prSet custT="1"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F661B8B0-76F4-4B26-A146-3731C79E3C83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pl-PL" sz="18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ბლოგის</a:t>
          </a:r>
          <a:r>
            <a:rPr lang="pl-PL" sz="18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18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შესაქმნელად</a:t>
          </a:r>
          <a:r>
            <a:rPr lang="pl-PL" sz="18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18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საკმარისია</a:t>
          </a:r>
          <a:r>
            <a:rPr lang="pl-PL" sz="18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18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გ</a:t>
          </a:r>
          <a:r>
            <a:rPr lang="ka-GE" sz="18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ვ</a:t>
          </a:r>
          <a:r>
            <a:rPr lang="pl-PL" sz="18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ქონდე</a:t>
          </a:r>
          <a:r>
            <a:rPr lang="ka-GE" sz="18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ს</a:t>
          </a:r>
          <a:r>
            <a:rPr lang="pl-PL" sz="18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 Gmail </a:t>
          </a:r>
          <a:r>
            <a:rPr lang="pl-PL" sz="18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ელექტრონული</a:t>
          </a:r>
          <a:r>
            <a:rPr lang="pl-PL" sz="18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18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ფოსტ</a:t>
          </a:r>
          <a:r>
            <a:rPr lang="ka-GE" sz="18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ა </a:t>
          </a:r>
          <a:r>
            <a:rPr lang="pl-PL" sz="18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ka-GE" sz="1800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და </a:t>
          </a:r>
          <a:r>
            <a:rPr lang="pl-PL" sz="18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გა</a:t>
          </a:r>
          <a:r>
            <a:rPr lang="ka-GE" sz="18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ვ</a:t>
          </a:r>
          <a:r>
            <a:rPr lang="pl-PL" sz="18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იაროთ</a:t>
          </a:r>
          <a:r>
            <a:rPr lang="ka-GE" sz="1800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რეგისტრაცია</a:t>
          </a:r>
          <a:r>
            <a:rPr lang="pl-PL" sz="18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  <a:r>
            <a:rPr lang="pl-PL" sz="18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 </a:t>
          </a:r>
          <a:endParaRPr lang="en-US" sz="1800" dirty="0">
            <a:solidFill>
              <a:schemeClr val="tx1"/>
            </a:solidFill>
          </a:endParaRPr>
        </a:p>
      </dgm:t>
    </dgm:pt>
    <dgm:pt modelId="{A04272DA-EC46-4DB6-A17A-56F37A553D5D}" type="parTrans" cxnId="{3CFA9CD0-54A1-408F-A07A-282B1DFC81B8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9D1EEA06-A9DE-4F70-8C31-61F72D6EAE15}" type="sibTrans" cxnId="{3CFA9CD0-54A1-408F-A07A-282B1DFC81B8}">
      <dgm:prSet custT="1"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17B76956-7F68-4B82-BDBF-5498DF25EEDE}" type="pres">
      <dgm:prSet presAssocID="{5E5C23DA-1204-43EE-B15E-C8581903D79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83A833-3121-4F7E-8A5A-544F030593B4}" type="pres">
      <dgm:prSet presAssocID="{A7203496-BD31-4EEE-A1C7-9FE1A47902CD}" presName="node" presStyleLbl="node1" presStyleIdx="0" presStyleCnt="3" custScaleX="145300" custRadScaleRad="89178" custRadScaleInc="-6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53084A-B653-4DA5-8055-9C9F09B7990E}" type="pres">
      <dgm:prSet presAssocID="{5DA15102-93E2-4077-A6B7-3FD01276B3ED}" presName="sibTrans" presStyleLbl="sibTrans2D1" presStyleIdx="0" presStyleCnt="3" custScaleX="356959" custScaleY="85744"/>
      <dgm:spPr/>
      <dgm:t>
        <a:bodyPr/>
        <a:lstStyle/>
        <a:p>
          <a:endParaRPr lang="en-US"/>
        </a:p>
      </dgm:t>
    </dgm:pt>
    <dgm:pt modelId="{3DBB2580-B669-497B-8E38-05FEE00B916C}" type="pres">
      <dgm:prSet presAssocID="{5DA15102-93E2-4077-A6B7-3FD01276B3ED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B5B69FF6-36E2-4563-A6A8-B5A20EDC4D41}" type="pres">
      <dgm:prSet presAssocID="{B4C48E55-E10E-4C03-A833-EB9A1C564D00}" presName="node" presStyleLbl="node1" presStyleIdx="1" presStyleCnt="3" custScaleX="153704" custScaleY="131616" custRadScaleRad="102386" custRadScaleInc="-14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0E93E-8E37-45DE-A18A-4EF59B0DDA89}" type="pres">
      <dgm:prSet presAssocID="{17FAB1A0-7276-4A64-BEAD-40950CD9D726}" presName="sibTrans" presStyleLbl="sibTrans2D1" presStyleIdx="1" presStyleCnt="3" custLinFactNeighborX="-9109" custLinFactNeighborY="2769"/>
      <dgm:spPr/>
      <dgm:t>
        <a:bodyPr/>
        <a:lstStyle/>
        <a:p>
          <a:endParaRPr lang="en-US"/>
        </a:p>
      </dgm:t>
    </dgm:pt>
    <dgm:pt modelId="{7DF04906-735A-476D-8F20-F9A6A712229C}" type="pres">
      <dgm:prSet presAssocID="{17FAB1A0-7276-4A64-BEAD-40950CD9D726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B4DCAE60-DA16-4D0D-ADC9-18C22BB1BB6E}" type="pres">
      <dgm:prSet presAssocID="{F661B8B0-76F4-4B26-A146-3731C79E3C83}" presName="node" presStyleLbl="node1" presStyleIdx="2" presStyleCnt="3" custScaleX="178854" custScaleY="130302" custRadScaleRad="105017" custRadScaleInc="12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09CC8A-E523-47F9-85EC-97F9BC828490}" type="pres">
      <dgm:prSet presAssocID="{9D1EEA06-A9DE-4F70-8C31-61F72D6EAE15}" presName="sibTrans" presStyleLbl="sibTrans2D1" presStyleIdx="2" presStyleCnt="3" custScaleX="411783" custScaleY="104649"/>
      <dgm:spPr/>
      <dgm:t>
        <a:bodyPr/>
        <a:lstStyle/>
        <a:p>
          <a:endParaRPr lang="en-US"/>
        </a:p>
      </dgm:t>
    </dgm:pt>
    <dgm:pt modelId="{E4818209-9ADF-4A7E-A631-CC882A4C73B2}" type="pres">
      <dgm:prSet presAssocID="{9D1EEA06-A9DE-4F70-8C31-61F72D6EAE15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7A93A29-8F95-4391-9B4C-D6F3FC7AB8F9}" type="presOf" srcId="{B4C48E55-E10E-4C03-A833-EB9A1C564D00}" destId="{B5B69FF6-36E2-4563-A6A8-B5A20EDC4D41}" srcOrd="0" destOrd="0" presId="urn:microsoft.com/office/officeart/2005/8/layout/cycle7"/>
    <dgm:cxn modelId="{797313FA-CE95-4911-916C-28002B2DFA16}" type="presOf" srcId="{5E5C23DA-1204-43EE-B15E-C8581903D794}" destId="{17B76956-7F68-4B82-BDBF-5498DF25EEDE}" srcOrd="0" destOrd="0" presId="urn:microsoft.com/office/officeart/2005/8/layout/cycle7"/>
    <dgm:cxn modelId="{254CB7EB-5341-4A9F-AC38-E9625AC76969}" type="presOf" srcId="{9D1EEA06-A9DE-4F70-8C31-61F72D6EAE15}" destId="{4109CC8A-E523-47F9-85EC-97F9BC828490}" srcOrd="0" destOrd="0" presId="urn:microsoft.com/office/officeart/2005/8/layout/cycle7"/>
    <dgm:cxn modelId="{7EB0EFBB-4D48-4ED7-B3B3-82BD342B234D}" type="presOf" srcId="{F661B8B0-76F4-4B26-A146-3731C79E3C83}" destId="{B4DCAE60-DA16-4D0D-ADC9-18C22BB1BB6E}" srcOrd="0" destOrd="0" presId="urn:microsoft.com/office/officeart/2005/8/layout/cycle7"/>
    <dgm:cxn modelId="{FB18C456-CF05-4224-BFAD-2322AC7CEC67}" type="presOf" srcId="{9D1EEA06-A9DE-4F70-8C31-61F72D6EAE15}" destId="{E4818209-9ADF-4A7E-A631-CC882A4C73B2}" srcOrd="1" destOrd="0" presId="urn:microsoft.com/office/officeart/2005/8/layout/cycle7"/>
    <dgm:cxn modelId="{B7608A56-D0F8-435A-B274-7C11249663BB}" type="presOf" srcId="{17FAB1A0-7276-4A64-BEAD-40950CD9D726}" destId="{A6C0E93E-8E37-45DE-A18A-4EF59B0DDA89}" srcOrd="0" destOrd="0" presId="urn:microsoft.com/office/officeart/2005/8/layout/cycle7"/>
    <dgm:cxn modelId="{71FA78D2-D2B0-42B1-B4C2-7E8D92278EAD}" type="presOf" srcId="{17FAB1A0-7276-4A64-BEAD-40950CD9D726}" destId="{7DF04906-735A-476D-8F20-F9A6A712229C}" srcOrd="1" destOrd="0" presId="urn:microsoft.com/office/officeart/2005/8/layout/cycle7"/>
    <dgm:cxn modelId="{3CFA9CD0-54A1-408F-A07A-282B1DFC81B8}" srcId="{5E5C23DA-1204-43EE-B15E-C8581903D794}" destId="{F661B8B0-76F4-4B26-A146-3731C79E3C83}" srcOrd="2" destOrd="0" parTransId="{A04272DA-EC46-4DB6-A17A-56F37A553D5D}" sibTransId="{9D1EEA06-A9DE-4F70-8C31-61F72D6EAE15}"/>
    <dgm:cxn modelId="{6F5A850D-45AC-4855-A99B-C4CFE2B7F307}" type="presOf" srcId="{5DA15102-93E2-4077-A6B7-3FD01276B3ED}" destId="{7F53084A-B653-4DA5-8055-9C9F09B7990E}" srcOrd="0" destOrd="0" presId="urn:microsoft.com/office/officeart/2005/8/layout/cycle7"/>
    <dgm:cxn modelId="{14931C8B-31BB-4CC8-A976-7E3225449849}" type="presOf" srcId="{5DA15102-93E2-4077-A6B7-3FD01276B3ED}" destId="{3DBB2580-B669-497B-8E38-05FEE00B916C}" srcOrd="1" destOrd="0" presId="urn:microsoft.com/office/officeart/2005/8/layout/cycle7"/>
    <dgm:cxn modelId="{B82DE4F1-6908-4297-AE5A-4D0CC97E07F6}" srcId="{5E5C23DA-1204-43EE-B15E-C8581903D794}" destId="{B4C48E55-E10E-4C03-A833-EB9A1C564D00}" srcOrd="1" destOrd="0" parTransId="{BB54E361-A4D5-4169-9F20-9E2DD55A9B9C}" sibTransId="{17FAB1A0-7276-4A64-BEAD-40950CD9D726}"/>
    <dgm:cxn modelId="{30C37EF2-F0CF-422D-B9E0-6C96509FDFF3}" type="presOf" srcId="{A7203496-BD31-4EEE-A1C7-9FE1A47902CD}" destId="{9983A833-3121-4F7E-8A5A-544F030593B4}" srcOrd="0" destOrd="0" presId="urn:microsoft.com/office/officeart/2005/8/layout/cycle7"/>
    <dgm:cxn modelId="{9D474374-0C52-453F-BB79-127B8111B70B}" srcId="{5E5C23DA-1204-43EE-B15E-C8581903D794}" destId="{A7203496-BD31-4EEE-A1C7-9FE1A47902CD}" srcOrd="0" destOrd="0" parTransId="{ADC7FA69-EC90-41E6-8EAE-61676B75E6C0}" sibTransId="{5DA15102-93E2-4077-A6B7-3FD01276B3ED}"/>
    <dgm:cxn modelId="{3C632144-D51C-4C72-B068-4FD011762A58}" type="presParOf" srcId="{17B76956-7F68-4B82-BDBF-5498DF25EEDE}" destId="{9983A833-3121-4F7E-8A5A-544F030593B4}" srcOrd="0" destOrd="0" presId="urn:microsoft.com/office/officeart/2005/8/layout/cycle7"/>
    <dgm:cxn modelId="{C59C43EF-3897-4440-A292-C2E812B03079}" type="presParOf" srcId="{17B76956-7F68-4B82-BDBF-5498DF25EEDE}" destId="{7F53084A-B653-4DA5-8055-9C9F09B7990E}" srcOrd="1" destOrd="0" presId="urn:microsoft.com/office/officeart/2005/8/layout/cycle7"/>
    <dgm:cxn modelId="{2E3E5C62-CA83-40E0-81E9-8941578097D8}" type="presParOf" srcId="{7F53084A-B653-4DA5-8055-9C9F09B7990E}" destId="{3DBB2580-B669-497B-8E38-05FEE00B916C}" srcOrd="0" destOrd="0" presId="urn:microsoft.com/office/officeart/2005/8/layout/cycle7"/>
    <dgm:cxn modelId="{513ADD32-5163-47AD-84F9-7EC4A02934D6}" type="presParOf" srcId="{17B76956-7F68-4B82-BDBF-5498DF25EEDE}" destId="{B5B69FF6-36E2-4563-A6A8-B5A20EDC4D41}" srcOrd="2" destOrd="0" presId="urn:microsoft.com/office/officeart/2005/8/layout/cycle7"/>
    <dgm:cxn modelId="{8AD0A575-D889-4F63-9F73-B5FD1E370266}" type="presParOf" srcId="{17B76956-7F68-4B82-BDBF-5498DF25EEDE}" destId="{A6C0E93E-8E37-45DE-A18A-4EF59B0DDA89}" srcOrd="3" destOrd="0" presId="urn:microsoft.com/office/officeart/2005/8/layout/cycle7"/>
    <dgm:cxn modelId="{7DB4F060-5D63-49F2-933E-E004F7542C16}" type="presParOf" srcId="{A6C0E93E-8E37-45DE-A18A-4EF59B0DDA89}" destId="{7DF04906-735A-476D-8F20-F9A6A712229C}" srcOrd="0" destOrd="0" presId="urn:microsoft.com/office/officeart/2005/8/layout/cycle7"/>
    <dgm:cxn modelId="{C5D4FDD5-6377-40B1-BDE7-37B91FD33E65}" type="presParOf" srcId="{17B76956-7F68-4B82-BDBF-5498DF25EEDE}" destId="{B4DCAE60-DA16-4D0D-ADC9-18C22BB1BB6E}" srcOrd="4" destOrd="0" presId="urn:microsoft.com/office/officeart/2005/8/layout/cycle7"/>
    <dgm:cxn modelId="{DFC937A9-0E4D-4E8A-A952-BBFB0B57C7FD}" type="presParOf" srcId="{17B76956-7F68-4B82-BDBF-5498DF25EEDE}" destId="{4109CC8A-E523-47F9-85EC-97F9BC828490}" srcOrd="5" destOrd="0" presId="urn:microsoft.com/office/officeart/2005/8/layout/cycle7"/>
    <dgm:cxn modelId="{BF501AD2-18B6-4AA1-AFB6-F481C1E90BEC}" type="presParOf" srcId="{4109CC8A-E523-47F9-85EC-97F9BC828490}" destId="{E4818209-9ADF-4A7E-A631-CC882A4C73B2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4AC359-AEB6-4D09-BAB5-952B7DD21056}" type="doc">
      <dgm:prSet loTypeId="urn:microsoft.com/office/officeart/2005/8/layout/radial4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7D5C59B-F136-4133-A7C0-1C185C7397E7}">
      <dgm:prSet phldrT="[Text]" custT="1"/>
      <dgm:spPr>
        <a:solidFill>
          <a:schemeClr val="accent4"/>
        </a:solidFill>
      </dgm:spPr>
      <dgm:t>
        <a:bodyPr/>
        <a:lstStyle/>
        <a:p>
          <a:r>
            <a:rPr lang="ka-GE" sz="3600" b="1" smtClean="0">
              <a:solidFill>
                <a:schemeClr val="tx1"/>
              </a:solidFill>
            </a:rPr>
            <a:t>ბლოგი</a:t>
          </a:r>
          <a:endParaRPr lang="en-US" sz="3600" b="1">
            <a:solidFill>
              <a:schemeClr val="tx1"/>
            </a:solidFill>
          </a:endParaRPr>
        </a:p>
      </dgm:t>
    </dgm:pt>
    <dgm:pt modelId="{3184D422-0A3F-4042-BD9D-FCE6D5F4FD48}" type="parTrans" cxnId="{45245D1E-D7B3-4997-B294-A95E98DD7273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7A53EC3F-BF65-49EC-A709-B284486F7B6B}" type="sibTrans" cxnId="{45245D1E-D7B3-4997-B294-A95E98DD7273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59269550-C942-4439-8AF1-723C5159740C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600" b="1" dirty="0" err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არის</a:t>
          </a:r>
          <a:r>
            <a:rPr lang="en-US" sz="1600" b="1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ერთი</a:t>
          </a:r>
          <a:r>
            <a:rPr lang="en-US" sz="1600" b="1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ან</a:t>
          </a:r>
          <a:r>
            <a:rPr lang="en-US" sz="1600" b="1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რამდენიმე</a:t>
          </a:r>
          <a:r>
            <a:rPr lang="en-US" sz="1600" b="1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ადამიანის</a:t>
          </a:r>
          <a:r>
            <a:rPr lang="en-US" sz="1600" b="1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მიერ</a:t>
          </a:r>
          <a:r>
            <a:rPr lang="en-US" sz="1600" b="1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შექმნილი</a:t>
          </a:r>
          <a:r>
            <a:rPr lang="en-US" sz="1600" b="1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ვებ</a:t>
          </a:r>
          <a:r>
            <a:rPr lang="en-US" sz="1600" b="1" dirty="0" err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</a:t>
          </a:r>
          <a:r>
            <a:rPr lang="en-US" sz="1600" b="1" dirty="0" err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საიტი</a:t>
          </a:r>
          <a:r>
            <a:rPr lang="en-US" sz="1600" b="1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US" sz="1600" b="1" dirty="0" err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რომელიც</a:t>
          </a:r>
          <a:r>
            <a:rPr lang="en-US" sz="1600" b="1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განკუთვნილია</a:t>
          </a:r>
          <a:r>
            <a:rPr lang="en-US" sz="1600" b="1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რეგულარული</a:t>
          </a:r>
          <a:r>
            <a:rPr lang="en-US" sz="1600" b="1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ჩანაწერებისთვის</a:t>
          </a:r>
          <a:r>
            <a:rPr lang="en-US" sz="1600" b="1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. </a:t>
          </a:r>
          <a:endParaRPr lang="en-US" sz="1600" b="1" dirty="0">
            <a:solidFill>
              <a:schemeClr val="tx1"/>
            </a:solidFill>
          </a:endParaRPr>
        </a:p>
      </dgm:t>
    </dgm:pt>
    <dgm:pt modelId="{0074853F-267E-4E1F-95F4-8B84983E3FD8}" type="parTrans" cxnId="{44D780A8-FD3E-4E8C-90AF-D64BAC75DD99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06695119-FB8B-4B2D-AE29-CA5C8DD87408}" type="sibTrans" cxnId="{44D780A8-FD3E-4E8C-90AF-D64BAC75DD99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3A8CD745-205F-4880-84C6-A8571C8637B4}">
      <dgm:prSet phldrT="[Text]" custT="1"/>
      <dgm:spPr/>
      <dgm:t>
        <a:bodyPr/>
        <a:lstStyle/>
        <a:p>
          <a:r>
            <a:rPr lang="en-US" sz="1600" b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ჩანაწერი</a:t>
          </a:r>
          <a:r>
            <a:rPr lang="en-US" sz="1600" b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600" b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შეიძება</a:t>
          </a:r>
          <a:r>
            <a:rPr lang="en-US" sz="1600" b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600" b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იყოს</a:t>
          </a:r>
          <a:r>
            <a:rPr lang="en-US" sz="1600" b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600" b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ტექსტური</a:t>
          </a:r>
          <a:r>
            <a:rPr lang="en-US" sz="1600" b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600" b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სახის</a:t>
          </a:r>
          <a:r>
            <a:rPr lang="en-US" sz="1600" b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US" sz="1600" b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ვიდეო</a:t>
          </a:r>
          <a:r>
            <a:rPr lang="en-US" sz="1600" b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600" b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ან</a:t>
          </a:r>
          <a:r>
            <a:rPr lang="en-US" sz="1600" b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600" b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აუდიო</a:t>
          </a:r>
          <a:r>
            <a:rPr lang="en-US" sz="1600" b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600" b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მასალა</a:t>
          </a:r>
          <a:r>
            <a:rPr lang="en-US" sz="1600" b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. </a:t>
          </a:r>
          <a:endParaRPr lang="en-US" sz="1600" b="1">
            <a:solidFill>
              <a:schemeClr val="tx1"/>
            </a:solidFill>
          </a:endParaRPr>
        </a:p>
      </dgm:t>
    </dgm:pt>
    <dgm:pt modelId="{BA8867C3-0C8D-4435-BC52-5292FDB56DC7}" type="parTrans" cxnId="{371C320D-1073-4A84-A9EC-B3DCE61C9321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5392894A-BFD5-4FD2-B326-34CF28DE9AA7}" type="sibTrans" cxnId="{371C320D-1073-4A84-A9EC-B3DCE61C9321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0FCFD9D0-7F12-433B-BBB5-A5D4EC1CB253}">
      <dgm:prSet phldrT="[Text]" custT="1"/>
      <dgm:spPr/>
      <dgm:t>
        <a:bodyPr/>
        <a:lstStyle/>
        <a:p>
          <a:r>
            <a:rPr lang="en-US" sz="1600" b="1" dirty="0" err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ბლოგი</a:t>
          </a:r>
          <a:r>
            <a:rPr lang="en-US" sz="1600" b="1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US" sz="1600" b="1" dirty="0" err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როგორც</a:t>
          </a:r>
          <a:r>
            <a:rPr lang="en-US" sz="1600" b="1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წესი</a:t>
          </a:r>
          <a:r>
            <a:rPr lang="en-US" sz="1600" b="1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US" sz="1600" b="1" dirty="0" err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აღწერს</a:t>
          </a:r>
          <a:r>
            <a:rPr lang="en-US" sz="1600" b="1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სხვადასხვა</a:t>
          </a:r>
          <a:r>
            <a:rPr lang="en-US" sz="1600" b="1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მოვლენას</a:t>
          </a:r>
          <a:r>
            <a:rPr lang="en-US" sz="1600" b="1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US" sz="1600" b="1" dirty="0" err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აძლევს</a:t>
          </a:r>
          <a:r>
            <a:rPr lang="en-US" sz="1600" b="1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მას</a:t>
          </a:r>
          <a:r>
            <a:rPr lang="en-US" sz="1600" b="1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ავტორისეულ</a:t>
          </a:r>
          <a:r>
            <a:rPr lang="en-US" sz="1600" b="1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შეფასებას</a:t>
          </a:r>
          <a:r>
            <a:rPr lang="en-US" sz="1600" b="1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US" sz="1600" b="1" dirty="0" err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უკეთებს</a:t>
          </a:r>
          <a:r>
            <a:rPr lang="en-US" sz="1600" b="1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კომენტარს</a:t>
          </a:r>
          <a:r>
            <a:rPr lang="en-US" sz="1600" b="1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და</a:t>
          </a:r>
          <a:r>
            <a:rPr lang="en-US" sz="1600" b="1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სთავაზობს</a:t>
          </a:r>
          <a:r>
            <a:rPr lang="en-US" sz="1600" b="1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სხვებსაც</a:t>
          </a:r>
          <a:r>
            <a:rPr lang="en-US" sz="1600" b="1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განხილვის</a:t>
          </a:r>
          <a:r>
            <a:rPr lang="en-US" sz="1600" b="1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თემად</a:t>
          </a:r>
          <a:r>
            <a:rPr lang="ka-GE" sz="1600" b="1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.</a:t>
          </a:r>
          <a:endParaRPr lang="en-US" sz="1600" b="1" dirty="0">
            <a:solidFill>
              <a:schemeClr val="tx1"/>
            </a:solidFill>
          </a:endParaRPr>
        </a:p>
      </dgm:t>
    </dgm:pt>
    <dgm:pt modelId="{B64BC835-A884-4F4B-8750-C9FCEDC15D77}" type="parTrans" cxnId="{DACEFD41-A4F5-4531-B234-D5359A840BFB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6FF57CA7-FE11-4792-AA43-0AADCA3E9ADB}" type="sibTrans" cxnId="{DACEFD41-A4F5-4531-B234-D5359A840BFB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F46E2953-8989-4179-AF3B-B39041D06108}">
      <dgm:prSet phldrT="[Text]" custT="1"/>
      <dgm:spPr/>
      <dgm:t>
        <a:bodyPr/>
        <a:lstStyle/>
        <a:p>
          <a:r>
            <a:rPr lang="ka-GE" sz="1600" b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საკუთარი უფასო გვერდი საშუალებას გვაძლევს </a:t>
          </a:r>
          <a:r>
            <a:rPr lang="pl-PL" sz="1600" b="1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1600" b="1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წარმართოთ</a:t>
          </a:r>
          <a:r>
            <a:rPr lang="pl-PL" sz="1600" b="1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1600" b="1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სასწავლო</a:t>
          </a:r>
          <a:r>
            <a:rPr lang="pl-PL" sz="1600" b="1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1600" b="1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პროცესი</a:t>
          </a:r>
          <a:r>
            <a:rPr lang="ka-GE" sz="1600" b="1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.</a:t>
          </a:r>
          <a:endParaRPr lang="en-US" sz="1600" b="1">
            <a:solidFill>
              <a:schemeClr val="tx1"/>
            </a:solidFill>
          </a:endParaRPr>
        </a:p>
      </dgm:t>
    </dgm:pt>
    <dgm:pt modelId="{43425AAD-B485-452F-88D1-61CE2EF78E6F}" type="parTrans" cxnId="{3A53D599-AD2B-485B-98BC-DA4307E15F36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131F93B0-8395-4E40-B237-59E86074892E}" type="sibTrans" cxnId="{3A53D599-AD2B-485B-98BC-DA4307E15F36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D1EE4156-B84D-4BE8-A6F6-43A94EDEE954}">
      <dgm:prSet phldrT="[Text]" custT="1"/>
      <dgm:spPr/>
      <dgm:t>
        <a:bodyPr/>
        <a:lstStyle/>
        <a:p>
          <a:r>
            <a:rPr lang="pl-PL" sz="1800" b="1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მი</a:t>
          </a:r>
          <a:r>
            <a:rPr lang="ka-GE" sz="1800" b="1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ვ</a:t>
          </a:r>
          <a:r>
            <a:rPr lang="pl-PL" sz="1800" b="1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ცეთ</a:t>
          </a:r>
          <a:r>
            <a:rPr lang="pl-PL" sz="1800" b="1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1800" b="1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მოსწავლეებს</a:t>
          </a:r>
          <a:r>
            <a:rPr lang="ka-GE" sz="1800" b="1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 </a:t>
          </a:r>
          <a:r>
            <a:rPr lang="pl-PL" sz="1800" b="1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დავალებები</a:t>
          </a:r>
          <a:r>
            <a:rPr lang="pl-PL" sz="1800" b="1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pl-PL" sz="1800" b="1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გა</a:t>
          </a:r>
          <a:r>
            <a:rPr lang="ka-GE" sz="1800" b="1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ვ</a:t>
          </a:r>
          <a:r>
            <a:rPr lang="pl-PL" sz="1800" b="1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უზიაროთ</a:t>
          </a:r>
          <a:r>
            <a:rPr lang="pl-PL" sz="1800" b="1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1800" b="1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რესურსები</a:t>
          </a:r>
          <a:r>
            <a:rPr lang="pl-PL" sz="1800" b="1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1800" b="1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და</a:t>
          </a:r>
          <a:r>
            <a:rPr lang="pl-PL" sz="1800" b="1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1800" b="1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და</a:t>
          </a:r>
          <a:r>
            <a:rPr lang="ka-GE" sz="1800" b="1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ვ</a:t>
          </a:r>
          <a:r>
            <a:rPr lang="pl-PL" sz="1800" b="1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გეგმოთ</a:t>
          </a:r>
          <a:r>
            <a:rPr lang="pl-PL" sz="1800" b="1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ka-GE" sz="1800" b="1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პროექტები .</a:t>
          </a:r>
          <a:r>
            <a:rPr lang="pl-PL" sz="1800" b="1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. </a:t>
          </a:r>
          <a:endParaRPr lang="en-US" sz="1800" b="1" dirty="0">
            <a:solidFill>
              <a:schemeClr val="tx1"/>
            </a:solidFill>
          </a:endParaRPr>
        </a:p>
      </dgm:t>
    </dgm:pt>
    <dgm:pt modelId="{5A6039D7-7A58-48E9-A5B6-8F1FF19850F4}" type="parTrans" cxnId="{2B64870C-06E8-44A3-BC35-60547D6F9ADE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C8EACCDB-71AC-4B78-BD3E-5CDBB6381E24}" type="sibTrans" cxnId="{2B64870C-06E8-44A3-BC35-60547D6F9ADE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58D8136B-25F1-4878-A626-023EA9260A72}" type="pres">
      <dgm:prSet presAssocID="{404AC359-AEB6-4D09-BAB5-952B7DD2105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58E199-DF16-4961-A614-ADD080992E84}" type="pres">
      <dgm:prSet presAssocID="{A7D5C59B-F136-4133-A7C0-1C185C7397E7}" presName="centerShape" presStyleLbl="node0" presStyleIdx="0" presStyleCnt="1" custScaleX="124545"/>
      <dgm:spPr/>
      <dgm:t>
        <a:bodyPr/>
        <a:lstStyle/>
        <a:p>
          <a:endParaRPr lang="en-US"/>
        </a:p>
      </dgm:t>
    </dgm:pt>
    <dgm:pt modelId="{2F144FFC-5D9B-4525-A5C4-4419C58FB328}" type="pres">
      <dgm:prSet presAssocID="{0074853F-267E-4E1F-95F4-8B84983E3FD8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E05F3324-56CD-4FCC-9DD2-B0E3622E2370}" type="pres">
      <dgm:prSet presAssocID="{59269550-C942-4439-8AF1-723C5159740C}" presName="node" presStyleLbl="node1" presStyleIdx="0" presStyleCnt="5" custScaleX="143481" custRadScaleRad="106690" custRadScaleInc="24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05CF0-FD50-4E2F-AEF2-917C92604BDC}" type="pres">
      <dgm:prSet presAssocID="{BA8867C3-0C8D-4435-BC52-5292FDB56DC7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A67F795A-0245-49E5-88B9-BC998B1538EC}" type="pres">
      <dgm:prSet presAssocID="{3A8CD745-205F-4880-84C6-A8571C8637B4}" presName="node" presStyleLbl="node1" presStyleIdx="1" presStyleCnt="5" custScaleX="155217" custRadScaleRad="137242" custRadScaleInc="-431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171E91-A229-4854-8E05-2BAD2A49293A}" type="pres">
      <dgm:prSet presAssocID="{B64BC835-A884-4F4B-8750-C9FCEDC15D77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20402763-E65D-400F-B86E-755F2173E6DD}" type="pres">
      <dgm:prSet presAssocID="{0FCFD9D0-7F12-433B-BBB5-A5D4EC1CB253}" presName="node" presStyleLbl="node1" presStyleIdx="2" presStyleCnt="5" custScaleX="170290" custScaleY="109762" custRadScaleRad="93506" custRadScaleInc="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844A65-1744-4BCD-9A04-34BFF7CEFD59}" type="pres">
      <dgm:prSet presAssocID="{43425AAD-B485-452F-88D1-61CE2EF78E6F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88DB13D8-B036-4E95-A359-FF5A418FA26F}" type="pres">
      <dgm:prSet presAssocID="{F46E2953-8989-4179-AF3B-B39041D06108}" presName="node" presStyleLbl="node1" presStyleIdx="3" presStyleCnt="5" custScaleX="145298" custRadScaleRad="133514" custRadScaleInc="251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49DEF1-C74B-495F-BF65-2F622DD8689F}" type="pres">
      <dgm:prSet presAssocID="{5A6039D7-7A58-48E9-A5B6-8F1FF19850F4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8C95F84F-3EB8-4BA3-84D9-7F33E5E84248}" type="pres">
      <dgm:prSet presAssocID="{D1EE4156-B84D-4BE8-A6F6-43A94EDEE954}" presName="node" presStyleLbl="node1" presStyleIdx="4" presStyleCnt="5" custScaleX="137311" custScaleY="117327" custRadScaleRad="106404" custRadScaleInc="-35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DEB33E-E090-4591-97B5-797E932869C2}" type="presOf" srcId="{0FCFD9D0-7F12-433B-BBB5-A5D4EC1CB253}" destId="{20402763-E65D-400F-B86E-755F2173E6DD}" srcOrd="0" destOrd="0" presId="urn:microsoft.com/office/officeart/2005/8/layout/radial4"/>
    <dgm:cxn modelId="{B6E95EF4-72B6-4230-B66C-A038F9820D6E}" type="presOf" srcId="{A7D5C59B-F136-4133-A7C0-1C185C7397E7}" destId="{1058E199-DF16-4961-A614-ADD080992E84}" srcOrd="0" destOrd="0" presId="urn:microsoft.com/office/officeart/2005/8/layout/radial4"/>
    <dgm:cxn modelId="{4F694740-D9E6-48EA-9732-7B1675DD0BD6}" type="presOf" srcId="{0074853F-267E-4E1F-95F4-8B84983E3FD8}" destId="{2F144FFC-5D9B-4525-A5C4-4419C58FB328}" srcOrd="0" destOrd="0" presId="urn:microsoft.com/office/officeart/2005/8/layout/radial4"/>
    <dgm:cxn modelId="{F6F8524D-DF6D-4800-9CE7-0181B16711F1}" type="presOf" srcId="{5A6039D7-7A58-48E9-A5B6-8F1FF19850F4}" destId="{2A49DEF1-C74B-495F-BF65-2F622DD8689F}" srcOrd="0" destOrd="0" presId="urn:microsoft.com/office/officeart/2005/8/layout/radial4"/>
    <dgm:cxn modelId="{2B64870C-06E8-44A3-BC35-60547D6F9ADE}" srcId="{A7D5C59B-F136-4133-A7C0-1C185C7397E7}" destId="{D1EE4156-B84D-4BE8-A6F6-43A94EDEE954}" srcOrd="4" destOrd="0" parTransId="{5A6039D7-7A58-48E9-A5B6-8F1FF19850F4}" sibTransId="{C8EACCDB-71AC-4B78-BD3E-5CDBB6381E24}"/>
    <dgm:cxn modelId="{44D780A8-FD3E-4E8C-90AF-D64BAC75DD99}" srcId="{A7D5C59B-F136-4133-A7C0-1C185C7397E7}" destId="{59269550-C942-4439-8AF1-723C5159740C}" srcOrd="0" destOrd="0" parTransId="{0074853F-267E-4E1F-95F4-8B84983E3FD8}" sibTransId="{06695119-FB8B-4B2D-AE29-CA5C8DD87408}"/>
    <dgm:cxn modelId="{22A29495-502B-454B-8BA3-8E20357A7AD1}" type="presOf" srcId="{D1EE4156-B84D-4BE8-A6F6-43A94EDEE954}" destId="{8C95F84F-3EB8-4BA3-84D9-7F33E5E84248}" srcOrd="0" destOrd="0" presId="urn:microsoft.com/office/officeart/2005/8/layout/radial4"/>
    <dgm:cxn modelId="{DACEFD41-A4F5-4531-B234-D5359A840BFB}" srcId="{A7D5C59B-F136-4133-A7C0-1C185C7397E7}" destId="{0FCFD9D0-7F12-433B-BBB5-A5D4EC1CB253}" srcOrd="2" destOrd="0" parTransId="{B64BC835-A884-4F4B-8750-C9FCEDC15D77}" sibTransId="{6FF57CA7-FE11-4792-AA43-0AADCA3E9ADB}"/>
    <dgm:cxn modelId="{371C320D-1073-4A84-A9EC-B3DCE61C9321}" srcId="{A7D5C59B-F136-4133-A7C0-1C185C7397E7}" destId="{3A8CD745-205F-4880-84C6-A8571C8637B4}" srcOrd="1" destOrd="0" parTransId="{BA8867C3-0C8D-4435-BC52-5292FDB56DC7}" sibTransId="{5392894A-BFD5-4FD2-B326-34CF28DE9AA7}"/>
    <dgm:cxn modelId="{23A4FCBB-799B-4221-8CFA-64CD478BF3B2}" type="presOf" srcId="{43425AAD-B485-452F-88D1-61CE2EF78E6F}" destId="{48844A65-1744-4BCD-9A04-34BFF7CEFD59}" srcOrd="0" destOrd="0" presId="urn:microsoft.com/office/officeart/2005/8/layout/radial4"/>
    <dgm:cxn modelId="{6EF722EC-3786-4DA9-9F6C-7E23179027D8}" type="presOf" srcId="{BA8867C3-0C8D-4435-BC52-5292FDB56DC7}" destId="{2A505CF0-FD50-4E2F-AEF2-917C92604BDC}" srcOrd="0" destOrd="0" presId="urn:microsoft.com/office/officeart/2005/8/layout/radial4"/>
    <dgm:cxn modelId="{079E4B6C-43E0-4EFF-9B45-C4E547300DCF}" type="presOf" srcId="{F46E2953-8989-4179-AF3B-B39041D06108}" destId="{88DB13D8-B036-4E95-A359-FF5A418FA26F}" srcOrd="0" destOrd="0" presId="urn:microsoft.com/office/officeart/2005/8/layout/radial4"/>
    <dgm:cxn modelId="{3A53D599-AD2B-485B-98BC-DA4307E15F36}" srcId="{A7D5C59B-F136-4133-A7C0-1C185C7397E7}" destId="{F46E2953-8989-4179-AF3B-B39041D06108}" srcOrd="3" destOrd="0" parTransId="{43425AAD-B485-452F-88D1-61CE2EF78E6F}" sibTransId="{131F93B0-8395-4E40-B237-59E86074892E}"/>
    <dgm:cxn modelId="{CB522E80-10D5-4A7F-A2E8-1D1A16B8760E}" type="presOf" srcId="{404AC359-AEB6-4D09-BAB5-952B7DD21056}" destId="{58D8136B-25F1-4878-A626-023EA9260A72}" srcOrd="0" destOrd="0" presId="urn:microsoft.com/office/officeart/2005/8/layout/radial4"/>
    <dgm:cxn modelId="{C3020C14-9B79-4C62-9D20-9ADFF6E666F8}" type="presOf" srcId="{B64BC835-A884-4F4B-8750-C9FCEDC15D77}" destId="{3B171E91-A229-4854-8E05-2BAD2A49293A}" srcOrd="0" destOrd="0" presId="urn:microsoft.com/office/officeart/2005/8/layout/radial4"/>
    <dgm:cxn modelId="{45245D1E-D7B3-4997-B294-A95E98DD7273}" srcId="{404AC359-AEB6-4D09-BAB5-952B7DD21056}" destId="{A7D5C59B-F136-4133-A7C0-1C185C7397E7}" srcOrd="0" destOrd="0" parTransId="{3184D422-0A3F-4042-BD9D-FCE6D5F4FD48}" sibTransId="{7A53EC3F-BF65-49EC-A709-B284486F7B6B}"/>
    <dgm:cxn modelId="{0B32B472-6D1F-4414-8B6A-0A653AD77204}" type="presOf" srcId="{3A8CD745-205F-4880-84C6-A8571C8637B4}" destId="{A67F795A-0245-49E5-88B9-BC998B1538EC}" srcOrd="0" destOrd="0" presId="urn:microsoft.com/office/officeart/2005/8/layout/radial4"/>
    <dgm:cxn modelId="{CF913944-68EF-4719-BCC8-CBEF1A2E1DFE}" type="presOf" srcId="{59269550-C942-4439-8AF1-723C5159740C}" destId="{E05F3324-56CD-4FCC-9DD2-B0E3622E2370}" srcOrd="0" destOrd="0" presId="urn:microsoft.com/office/officeart/2005/8/layout/radial4"/>
    <dgm:cxn modelId="{BFBA728F-9CCD-487B-9EA0-4F6F8BACA0AB}" type="presParOf" srcId="{58D8136B-25F1-4878-A626-023EA9260A72}" destId="{1058E199-DF16-4961-A614-ADD080992E84}" srcOrd="0" destOrd="0" presId="urn:microsoft.com/office/officeart/2005/8/layout/radial4"/>
    <dgm:cxn modelId="{D35EAD0E-FC12-4037-8A93-6B35D29EDA51}" type="presParOf" srcId="{58D8136B-25F1-4878-A626-023EA9260A72}" destId="{2F144FFC-5D9B-4525-A5C4-4419C58FB328}" srcOrd="1" destOrd="0" presId="urn:microsoft.com/office/officeart/2005/8/layout/radial4"/>
    <dgm:cxn modelId="{5DF6819C-C754-417C-8C6C-E40D7522DFCA}" type="presParOf" srcId="{58D8136B-25F1-4878-A626-023EA9260A72}" destId="{E05F3324-56CD-4FCC-9DD2-B0E3622E2370}" srcOrd="2" destOrd="0" presId="urn:microsoft.com/office/officeart/2005/8/layout/radial4"/>
    <dgm:cxn modelId="{6776D3D8-E45F-4CAE-AED7-100C4BAF6D09}" type="presParOf" srcId="{58D8136B-25F1-4878-A626-023EA9260A72}" destId="{2A505CF0-FD50-4E2F-AEF2-917C92604BDC}" srcOrd="3" destOrd="0" presId="urn:microsoft.com/office/officeart/2005/8/layout/radial4"/>
    <dgm:cxn modelId="{6DBDE125-CEDF-405E-B169-C8D2DBA72CE6}" type="presParOf" srcId="{58D8136B-25F1-4878-A626-023EA9260A72}" destId="{A67F795A-0245-49E5-88B9-BC998B1538EC}" srcOrd="4" destOrd="0" presId="urn:microsoft.com/office/officeart/2005/8/layout/radial4"/>
    <dgm:cxn modelId="{163FAB42-0205-4C89-9D27-59E46B28ABDF}" type="presParOf" srcId="{58D8136B-25F1-4878-A626-023EA9260A72}" destId="{3B171E91-A229-4854-8E05-2BAD2A49293A}" srcOrd="5" destOrd="0" presId="urn:microsoft.com/office/officeart/2005/8/layout/radial4"/>
    <dgm:cxn modelId="{AA3DE044-666C-4C38-824B-0EF1A92A8B9B}" type="presParOf" srcId="{58D8136B-25F1-4878-A626-023EA9260A72}" destId="{20402763-E65D-400F-B86E-755F2173E6DD}" srcOrd="6" destOrd="0" presId="urn:microsoft.com/office/officeart/2005/8/layout/radial4"/>
    <dgm:cxn modelId="{B4BB08C8-53FC-49D3-8AC3-32C21CEE5F62}" type="presParOf" srcId="{58D8136B-25F1-4878-A626-023EA9260A72}" destId="{48844A65-1744-4BCD-9A04-34BFF7CEFD59}" srcOrd="7" destOrd="0" presId="urn:microsoft.com/office/officeart/2005/8/layout/radial4"/>
    <dgm:cxn modelId="{7096C63B-D965-408D-B658-5CDF2C44B17E}" type="presParOf" srcId="{58D8136B-25F1-4878-A626-023EA9260A72}" destId="{88DB13D8-B036-4E95-A359-FF5A418FA26F}" srcOrd="8" destOrd="0" presId="urn:microsoft.com/office/officeart/2005/8/layout/radial4"/>
    <dgm:cxn modelId="{AD3EF997-E8CE-4B1D-8CD5-FE9C26478481}" type="presParOf" srcId="{58D8136B-25F1-4878-A626-023EA9260A72}" destId="{2A49DEF1-C74B-495F-BF65-2F622DD8689F}" srcOrd="9" destOrd="0" presId="urn:microsoft.com/office/officeart/2005/8/layout/radial4"/>
    <dgm:cxn modelId="{FE1C668B-0EE9-40F0-8D4D-B3E4A3DDAD99}" type="presParOf" srcId="{58D8136B-25F1-4878-A626-023EA9260A72}" destId="{8C95F84F-3EB8-4BA3-84D9-7F33E5E84248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936B43-6881-44A6-ACF4-AE158A25846F}" type="doc">
      <dgm:prSet loTypeId="urn:microsoft.com/office/officeart/2005/8/layout/arrow2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F21CFBB-9BB2-4950-988E-4692CE30383A}">
      <dgm:prSet phldrT="[Text]" custT="1"/>
      <dgm:spPr/>
      <dgm:t>
        <a:bodyPr/>
        <a:lstStyle/>
        <a:p>
          <a:r>
            <a:rPr lang="ka-GE" sz="1600" b="1" smtClean="0"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მასწავლებლების 2%-ი ელექტრონული   პორტფოლიოსთვის</a:t>
          </a:r>
          <a:endParaRPr lang="en-US" sz="1600" b="1"/>
        </a:p>
      </dgm:t>
    </dgm:pt>
    <dgm:pt modelId="{A9D73B01-C716-4F8F-A0EE-095D23D0789F}" type="parTrans" cxnId="{47289790-1B0A-43FD-B5AD-34FA372D79FE}">
      <dgm:prSet/>
      <dgm:spPr/>
      <dgm:t>
        <a:bodyPr/>
        <a:lstStyle/>
        <a:p>
          <a:endParaRPr lang="en-US" sz="2400" b="1"/>
        </a:p>
      </dgm:t>
    </dgm:pt>
    <dgm:pt modelId="{89EE456C-6322-42E6-ABA8-1473C1993495}" type="sibTrans" cxnId="{47289790-1B0A-43FD-B5AD-34FA372D79FE}">
      <dgm:prSet/>
      <dgm:spPr/>
      <dgm:t>
        <a:bodyPr/>
        <a:lstStyle/>
        <a:p>
          <a:endParaRPr lang="en-US" sz="2400" b="1"/>
        </a:p>
      </dgm:t>
    </dgm:pt>
    <dgm:pt modelId="{3ADB30FE-06F5-4F34-B234-FBF021965FAE}">
      <dgm:prSet phldrT="[Text]" custT="1"/>
      <dgm:spPr/>
      <dgm:t>
        <a:bodyPr/>
        <a:lstStyle/>
        <a:p>
          <a:r>
            <a:rPr lang="ka-GE" sz="1600" b="1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2%-ი პირადი ჩანაწერისთვის</a:t>
          </a:r>
          <a:endParaRPr lang="en-US" sz="1600" b="1" dirty="0"/>
        </a:p>
      </dgm:t>
    </dgm:pt>
    <dgm:pt modelId="{41B6D3AA-4898-4963-B6F2-D2E4F5E5F119}" type="parTrans" cxnId="{7D64BAEB-6B24-49C9-AEC4-A920EBF34773}">
      <dgm:prSet/>
      <dgm:spPr/>
      <dgm:t>
        <a:bodyPr/>
        <a:lstStyle/>
        <a:p>
          <a:endParaRPr lang="en-US" sz="2400" b="1"/>
        </a:p>
      </dgm:t>
    </dgm:pt>
    <dgm:pt modelId="{32B44D98-DD89-4883-9E77-37AEA67616D0}" type="sibTrans" cxnId="{7D64BAEB-6B24-49C9-AEC4-A920EBF34773}">
      <dgm:prSet/>
      <dgm:spPr/>
      <dgm:t>
        <a:bodyPr/>
        <a:lstStyle/>
        <a:p>
          <a:endParaRPr lang="en-US" sz="2400" b="1"/>
        </a:p>
      </dgm:t>
    </dgm:pt>
    <dgm:pt modelId="{038AC3E2-A147-40F3-B3CE-72A1A8E4907A}">
      <dgm:prSet phldrT="[Text]" custT="1"/>
      <dgm:spPr/>
      <dgm:t>
        <a:bodyPr/>
        <a:lstStyle/>
        <a:p>
          <a:r>
            <a:rPr lang="ka-GE" sz="1600" b="1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4 %-ი გამოცდილების გასაზიარებლად </a:t>
          </a:r>
          <a:endParaRPr lang="en-US" sz="1600" b="1" dirty="0"/>
        </a:p>
      </dgm:t>
    </dgm:pt>
    <dgm:pt modelId="{58A7CE41-5F3B-4465-9B21-55EB35C9FA17}" type="parTrans" cxnId="{99ED658F-2FAD-4104-BD6A-CCBBC741D74A}">
      <dgm:prSet/>
      <dgm:spPr/>
      <dgm:t>
        <a:bodyPr/>
        <a:lstStyle/>
        <a:p>
          <a:endParaRPr lang="en-US" sz="2400" b="1"/>
        </a:p>
      </dgm:t>
    </dgm:pt>
    <dgm:pt modelId="{7B66C396-613B-4DB9-8055-840FBA084F25}" type="sibTrans" cxnId="{99ED658F-2FAD-4104-BD6A-CCBBC741D74A}">
      <dgm:prSet/>
      <dgm:spPr/>
      <dgm:t>
        <a:bodyPr/>
        <a:lstStyle/>
        <a:p>
          <a:endParaRPr lang="en-US" sz="2400" b="1"/>
        </a:p>
      </dgm:t>
    </dgm:pt>
    <dgm:pt modelId="{9784A185-CE46-4CCC-95A6-80EDF9923486}">
      <dgm:prSet phldrT="[Text]" custT="1"/>
      <dgm:spPr/>
      <dgm:t>
        <a:bodyPr/>
        <a:lstStyle/>
        <a:p>
          <a:r>
            <a:rPr lang="ka-GE" sz="1600" b="1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2%-ი მოსწავლის  დავალების შესასრულებლად</a:t>
          </a:r>
          <a:endParaRPr lang="en-US" sz="1600" b="1" dirty="0"/>
        </a:p>
      </dgm:t>
    </dgm:pt>
    <dgm:pt modelId="{8177EFEB-DCA0-4426-B9DE-8FB0DF28B7A5}" type="parTrans" cxnId="{4D7A4459-DF32-4810-A7CB-50731EDF4C9D}">
      <dgm:prSet/>
      <dgm:spPr/>
      <dgm:t>
        <a:bodyPr/>
        <a:lstStyle/>
        <a:p>
          <a:endParaRPr lang="en-US" sz="2400" b="1"/>
        </a:p>
      </dgm:t>
    </dgm:pt>
    <dgm:pt modelId="{331EF175-259C-48A6-9578-3D2CCF23661D}" type="sibTrans" cxnId="{4D7A4459-DF32-4810-A7CB-50731EDF4C9D}">
      <dgm:prSet/>
      <dgm:spPr/>
      <dgm:t>
        <a:bodyPr/>
        <a:lstStyle/>
        <a:p>
          <a:endParaRPr lang="en-US" sz="2400" b="1"/>
        </a:p>
      </dgm:t>
    </dgm:pt>
    <dgm:pt modelId="{24A70080-D711-4E8B-8D36-819FD35CE5D1}">
      <dgm:prSet phldrT="[Text]" custT="1"/>
      <dgm:spPr/>
      <dgm:t>
        <a:bodyPr/>
        <a:lstStyle/>
        <a:p>
          <a:r>
            <a:rPr lang="ka-GE" sz="1600" b="1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3%-ი ინფორმაციის მოსაძიებლად</a:t>
          </a:r>
          <a:endParaRPr lang="en-US" sz="1600" b="1" dirty="0"/>
        </a:p>
      </dgm:t>
    </dgm:pt>
    <dgm:pt modelId="{C11EE144-6127-4E68-ABAE-B51B98A68E0C}" type="parTrans" cxnId="{524C8119-402D-4804-8310-4BEEDF2E397B}">
      <dgm:prSet/>
      <dgm:spPr/>
      <dgm:t>
        <a:bodyPr/>
        <a:lstStyle/>
        <a:p>
          <a:endParaRPr lang="en-US" sz="2400" b="1"/>
        </a:p>
      </dgm:t>
    </dgm:pt>
    <dgm:pt modelId="{8DD0AC03-859D-4379-8A71-4180107A65A3}" type="sibTrans" cxnId="{524C8119-402D-4804-8310-4BEEDF2E397B}">
      <dgm:prSet/>
      <dgm:spPr/>
      <dgm:t>
        <a:bodyPr/>
        <a:lstStyle/>
        <a:p>
          <a:endParaRPr lang="en-US" sz="2400" b="1"/>
        </a:p>
      </dgm:t>
    </dgm:pt>
    <dgm:pt modelId="{033DEA41-664E-4D3F-B369-6C6FE7E55D4E}" type="pres">
      <dgm:prSet presAssocID="{57936B43-6881-44A6-ACF4-AE158A25846F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5FB48A-B87C-4938-9184-F2F3ACCA03A7}" type="pres">
      <dgm:prSet presAssocID="{57936B43-6881-44A6-ACF4-AE158A25846F}" presName="arrow" presStyleLbl="bgShp" presStyleIdx="0" presStyleCnt="1"/>
      <dgm:spPr/>
    </dgm:pt>
    <dgm:pt modelId="{AD1AE7E9-F4DA-4AB0-A4DB-A327E8DBED9E}" type="pres">
      <dgm:prSet presAssocID="{57936B43-6881-44A6-ACF4-AE158A25846F}" presName="arrowDiagram5" presStyleCnt="0"/>
      <dgm:spPr/>
    </dgm:pt>
    <dgm:pt modelId="{3B74DADD-BD47-47B8-9CC7-E88CB1EE8C22}" type="pres">
      <dgm:prSet presAssocID="{BF21CFBB-9BB2-4950-988E-4692CE30383A}" presName="bullet5a" presStyleLbl="node1" presStyleIdx="0" presStyleCnt="5"/>
      <dgm:spPr/>
    </dgm:pt>
    <dgm:pt modelId="{12E891C6-0701-45C8-9FEC-3AF56D7344EA}" type="pres">
      <dgm:prSet presAssocID="{BF21CFBB-9BB2-4950-988E-4692CE30383A}" presName="textBox5a" presStyleLbl="revTx" presStyleIdx="0" presStyleCnt="5" custScaleX="202427" custScaleY="50508" custLinFactNeighborX="77602" custLinFactNeighborY="-56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A48018-8615-45FE-9AD5-0161CB741DE5}" type="pres">
      <dgm:prSet presAssocID="{3ADB30FE-06F5-4F34-B234-FBF021965FAE}" presName="bullet5b" presStyleLbl="node1" presStyleIdx="1" presStyleCnt="5"/>
      <dgm:spPr/>
    </dgm:pt>
    <dgm:pt modelId="{2B289219-44D2-4498-8D16-F89B7D68509A}" type="pres">
      <dgm:prSet presAssocID="{3ADB30FE-06F5-4F34-B234-FBF021965FAE}" presName="textBox5b" presStyleLbl="revTx" presStyleIdx="1" presStyleCnt="5" custScaleX="122137" custScaleY="28757" custLinFactNeighborX="-78339" custLinFactNeighborY="-709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ADBD66-5C24-426A-A9FA-5FD1ACDAA852}" type="pres">
      <dgm:prSet presAssocID="{038AC3E2-A147-40F3-B3CE-72A1A8E4907A}" presName="bullet5c" presStyleLbl="node1" presStyleIdx="2" presStyleCnt="5"/>
      <dgm:spPr/>
    </dgm:pt>
    <dgm:pt modelId="{033235B7-2EAA-4FE1-AFDB-E97A9D2C6F2A}" type="pres">
      <dgm:prSet presAssocID="{038AC3E2-A147-40F3-B3CE-72A1A8E4907A}" presName="textBox5c" presStyleLbl="revTx" presStyleIdx="2" presStyleCnt="5" custScaleX="151040" custScaleY="16853" custLinFactNeighborX="-22960" custLinFactNeighborY="-318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66D3D7-3198-473A-81D8-7D5F262A739B}" type="pres">
      <dgm:prSet presAssocID="{9784A185-CE46-4CCC-95A6-80EDF9923486}" presName="bullet5d" presStyleLbl="node1" presStyleIdx="3" presStyleCnt="5"/>
      <dgm:spPr/>
    </dgm:pt>
    <dgm:pt modelId="{8FDABA12-BE9C-44DB-BB5A-B06CB65FC6C3}" type="pres">
      <dgm:prSet presAssocID="{9784A185-CE46-4CCC-95A6-80EDF9923486}" presName="textBox5d" presStyleLbl="revTx" presStyleIdx="3" presStyleCnt="5" custScaleX="135821" custScaleY="20295" custLinFactNeighborX="5224" custLinFactNeighborY="-311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20A0EB-556D-4C08-A905-04A4DBF144DF}" type="pres">
      <dgm:prSet presAssocID="{24A70080-D711-4E8B-8D36-819FD35CE5D1}" presName="bullet5e" presStyleLbl="node1" presStyleIdx="4" presStyleCnt="5"/>
      <dgm:spPr/>
    </dgm:pt>
    <dgm:pt modelId="{654C8F0F-9A17-44E4-8122-48FF4C9AD114}" type="pres">
      <dgm:prSet presAssocID="{24A70080-D711-4E8B-8D36-819FD35CE5D1}" presName="textBox5e" presStyleLbl="revTx" presStyleIdx="4" presStyleCnt="5" custScaleX="124720" custScaleY="13563" custLinFactNeighborX="8465" custLinFactNeighborY="-344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2E1909-F22D-4148-9EBA-A69CCEA6CA3B}" type="presOf" srcId="{57936B43-6881-44A6-ACF4-AE158A25846F}" destId="{033DEA41-664E-4D3F-B369-6C6FE7E55D4E}" srcOrd="0" destOrd="0" presId="urn:microsoft.com/office/officeart/2005/8/layout/arrow2"/>
    <dgm:cxn modelId="{2E1D65A0-B221-4A26-8461-7F876777FEFA}" type="presOf" srcId="{038AC3E2-A147-40F3-B3CE-72A1A8E4907A}" destId="{033235B7-2EAA-4FE1-AFDB-E97A9D2C6F2A}" srcOrd="0" destOrd="0" presId="urn:microsoft.com/office/officeart/2005/8/layout/arrow2"/>
    <dgm:cxn modelId="{99ED658F-2FAD-4104-BD6A-CCBBC741D74A}" srcId="{57936B43-6881-44A6-ACF4-AE158A25846F}" destId="{038AC3E2-A147-40F3-B3CE-72A1A8E4907A}" srcOrd="2" destOrd="0" parTransId="{58A7CE41-5F3B-4465-9B21-55EB35C9FA17}" sibTransId="{7B66C396-613B-4DB9-8055-840FBA084F25}"/>
    <dgm:cxn modelId="{524C8119-402D-4804-8310-4BEEDF2E397B}" srcId="{57936B43-6881-44A6-ACF4-AE158A25846F}" destId="{24A70080-D711-4E8B-8D36-819FD35CE5D1}" srcOrd="4" destOrd="0" parTransId="{C11EE144-6127-4E68-ABAE-B51B98A68E0C}" sibTransId="{8DD0AC03-859D-4379-8A71-4180107A65A3}"/>
    <dgm:cxn modelId="{99C4628E-CAFB-4385-84C5-B8FC6D279902}" type="presOf" srcId="{24A70080-D711-4E8B-8D36-819FD35CE5D1}" destId="{654C8F0F-9A17-44E4-8122-48FF4C9AD114}" srcOrd="0" destOrd="0" presId="urn:microsoft.com/office/officeart/2005/8/layout/arrow2"/>
    <dgm:cxn modelId="{2694DCDE-5717-4E35-9BA9-7704EFF5037C}" type="presOf" srcId="{BF21CFBB-9BB2-4950-988E-4692CE30383A}" destId="{12E891C6-0701-45C8-9FEC-3AF56D7344EA}" srcOrd="0" destOrd="0" presId="urn:microsoft.com/office/officeart/2005/8/layout/arrow2"/>
    <dgm:cxn modelId="{78D8C484-5478-497D-87BE-C2D5DCBDB9EC}" type="presOf" srcId="{3ADB30FE-06F5-4F34-B234-FBF021965FAE}" destId="{2B289219-44D2-4498-8D16-F89B7D68509A}" srcOrd="0" destOrd="0" presId="urn:microsoft.com/office/officeart/2005/8/layout/arrow2"/>
    <dgm:cxn modelId="{732A6888-5D7E-4B53-A1EC-129B455C841D}" type="presOf" srcId="{9784A185-CE46-4CCC-95A6-80EDF9923486}" destId="{8FDABA12-BE9C-44DB-BB5A-B06CB65FC6C3}" srcOrd="0" destOrd="0" presId="urn:microsoft.com/office/officeart/2005/8/layout/arrow2"/>
    <dgm:cxn modelId="{47289790-1B0A-43FD-B5AD-34FA372D79FE}" srcId="{57936B43-6881-44A6-ACF4-AE158A25846F}" destId="{BF21CFBB-9BB2-4950-988E-4692CE30383A}" srcOrd="0" destOrd="0" parTransId="{A9D73B01-C716-4F8F-A0EE-095D23D0789F}" sibTransId="{89EE456C-6322-42E6-ABA8-1473C1993495}"/>
    <dgm:cxn modelId="{7D64BAEB-6B24-49C9-AEC4-A920EBF34773}" srcId="{57936B43-6881-44A6-ACF4-AE158A25846F}" destId="{3ADB30FE-06F5-4F34-B234-FBF021965FAE}" srcOrd="1" destOrd="0" parTransId="{41B6D3AA-4898-4963-B6F2-D2E4F5E5F119}" sibTransId="{32B44D98-DD89-4883-9E77-37AEA67616D0}"/>
    <dgm:cxn modelId="{4D7A4459-DF32-4810-A7CB-50731EDF4C9D}" srcId="{57936B43-6881-44A6-ACF4-AE158A25846F}" destId="{9784A185-CE46-4CCC-95A6-80EDF9923486}" srcOrd="3" destOrd="0" parTransId="{8177EFEB-DCA0-4426-B9DE-8FB0DF28B7A5}" sibTransId="{331EF175-259C-48A6-9578-3D2CCF23661D}"/>
    <dgm:cxn modelId="{C4284E15-E7AD-41B8-A4A5-A93FAD80766E}" type="presParOf" srcId="{033DEA41-664E-4D3F-B369-6C6FE7E55D4E}" destId="{C15FB48A-B87C-4938-9184-F2F3ACCA03A7}" srcOrd="0" destOrd="0" presId="urn:microsoft.com/office/officeart/2005/8/layout/arrow2"/>
    <dgm:cxn modelId="{B75FB3CC-46B7-4316-98F5-215C7B32F885}" type="presParOf" srcId="{033DEA41-664E-4D3F-B369-6C6FE7E55D4E}" destId="{AD1AE7E9-F4DA-4AB0-A4DB-A327E8DBED9E}" srcOrd="1" destOrd="0" presId="urn:microsoft.com/office/officeart/2005/8/layout/arrow2"/>
    <dgm:cxn modelId="{5724D8A7-B5B5-4907-A6E7-82ADFDAAAD28}" type="presParOf" srcId="{AD1AE7E9-F4DA-4AB0-A4DB-A327E8DBED9E}" destId="{3B74DADD-BD47-47B8-9CC7-E88CB1EE8C22}" srcOrd="0" destOrd="0" presId="urn:microsoft.com/office/officeart/2005/8/layout/arrow2"/>
    <dgm:cxn modelId="{C2AC2F7F-A24E-4EB9-A616-DDE3B3879F18}" type="presParOf" srcId="{AD1AE7E9-F4DA-4AB0-A4DB-A327E8DBED9E}" destId="{12E891C6-0701-45C8-9FEC-3AF56D7344EA}" srcOrd="1" destOrd="0" presId="urn:microsoft.com/office/officeart/2005/8/layout/arrow2"/>
    <dgm:cxn modelId="{8A3EFAC5-5D42-4910-948C-72925D1A89E2}" type="presParOf" srcId="{AD1AE7E9-F4DA-4AB0-A4DB-A327E8DBED9E}" destId="{0AA48018-8615-45FE-9AD5-0161CB741DE5}" srcOrd="2" destOrd="0" presId="urn:microsoft.com/office/officeart/2005/8/layout/arrow2"/>
    <dgm:cxn modelId="{2440AB8C-0FDB-4EE3-9E4C-A53A3F0E1625}" type="presParOf" srcId="{AD1AE7E9-F4DA-4AB0-A4DB-A327E8DBED9E}" destId="{2B289219-44D2-4498-8D16-F89B7D68509A}" srcOrd="3" destOrd="0" presId="urn:microsoft.com/office/officeart/2005/8/layout/arrow2"/>
    <dgm:cxn modelId="{92183CD7-7AEB-4416-94CD-2C42234AA54F}" type="presParOf" srcId="{AD1AE7E9-F4DA-4AB0-A4DB-A327E8DBED9E}" destId="{0AADBD66-5C24-426A-A9FA-5FD1ACDAA852}" srcOrd="4" destOrd="0" presId="urn:microsoft.com/office/officeart/2005/8/layout/arrow2"/>
    <dgm:cxn modelId="{C1570868-BA84-43F7-B209-31FFADB272D4}" type="presParOf" srcId="{AD1AE7E9-F4DA-4AB0-A4DB-A327E8DBED9E}" destId="{033235B7-2EAA-4FE1-AFDB-E97A9D2C6F2A}" srcOrd="5" destOrd="0" presId="urn:microsoft.com/office/officeart/2005/8/layout/arrow2"/>
    <dgm:cxn modelId="{DAB9F3F7-69C8-4BAD-9089-B9C25555DA8B}" type="presParOf" srcId="{AD1AE7E9-F4DA-4AB0-A4DB-A327E8DBED9E}" destId="{6B66D3D7-3198-473A-81D8-7D5F262A739B}" srcOrd="6" destOrd="0" presId="urn:microsoft.com/office/officeart/2005/8/layout/arrow2"/>
    <dgm:cxn modelId="{AEA3224C-479A-4CFB-8515-9EDF344CBD3E}" type="presParOf" srcId="{AD1AE7E9-F4DA-4AB0-A4DB-A327E8DBED9E}" destId="{8FDABA12-BE9C-44DB-BB5A-B06CB65FC6C3}" srcOrd="7" destOrd="0" presId="urn:microsoft.com/office/officeart/2005/8/layout/arrow2"/>
    <dgm:cxn modelId="{5344FA84-6974-4BA8-A57F-51BDF93F9301}" type="presParOf" srcId="{AD1AE7E9-F4DA-4AB0-A4DB-A327E8DBED9E}" destId="{4620A0EB-556D-4C08-A905-04A4DBF144DF}" srcOrd="8" destOrd="0" presId="urn:microsoft.com/office/officeart/2005/8/layout/arrow2"/>
    <dgm:cxn modelId="{AD8EE077-28FD-442C-ADA8-7E96579E848D}" type="presParOf" srcId="{AD1AE7E9-F4DA-4AB0-A4DB-A327E8DBED9E}" destId="{654C8F0F-9A17-44E4-8122-48FF4C9AD114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121A1-63B5-40AD-B22C-F5E78F2357C8}">
      <dsp:nvSpPr>
        <dsp:cNvPr id="0" name=""/>
        <dsp:cNvSpPr/>
      </dsp:nvSpPr>
      <dsp:spPr>
        <a:xfrm>
          <a:off x="0" y="533608"/>
          <a:ext cx="8839200" cy="4507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6020" tIns="562356" rIns="686020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700" b="0" kern="120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ბლოგის უპირა</a:t>
          </a:r>
          <a:r>
            <a:rPr lang="pl-PL" sz="2700" b="0" kern="1200" spc="-5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ტ</a:t>
          </a:r>
          <a:r>
            <a:rPr lang="pl-PL" sz="2700" b="0" kern="120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ესო</a:t>
          </a:r>
          <a:r>
            <a:rPr lang="pl-PL" sz="2700" b="0" kern="1200" spc="-5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ბ</a:t>
          </a:r>
          <a:r>
            <a:rPr lang="pl-PL" sz="2700" b="0" kern="120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ების</a:t>
          </a:r>
          <a:r>
            <a:rPr lang="pl-PL" sz="2700" b="0" kern="1200" spc="5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 </a:t>
          </a:r>
          <a:r>
            <a:rPr lang="pl-PL" sz="2700" b="0" kern="120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დადგენა </a:t>
          </a:r>
          <a:r>
            <a:rPr lang="ka-GE" sz="2700" b="0" kern="120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სასწავლო პროცესში;</a:t>
          </a:r>
          <a:endParaRPr lang="en-US" sz="2700" b="0" kern="1200" dirty="0"/>
        </a:p>
        <a:p>
          <a:pPr marL="228600" lvl="1" indent="-228600" algn="just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700" b="0" kern="120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პედაგოგე</a:t>
          </a:r>
          <a:r>
            <a:rPr lang="pl-PL" sz="2700" b="0" kern="1200" spc="-5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ბ</a:t>
          </a:r>
          <a:r>
            <a:rPr lang="pl-PL" sz="2700" b="0" kern="1200" spc="5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ი</a:t>
          </a:r>
          <a:r>
            <a:rPr lang="pl-PL" sz="2700" b="0" kern="120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ს და</a:t>
          </a:r>
          <a:r>
            <a:rPr lang="en-US" sz="2700" b="0" kern="120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  </a:t>
          </a:r>
          <a:r>
            <a:rPr lang="pl-PL" sz="2700" b="0" kern="120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მოსწავლეების    </a:t>
          </a:r>
          <a:r>
            <a:rPr lang="ka-GE" sz="2700" b="0" kern="120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გამოკითხვა </a:t>
          </a:r>
          <a:r>
            <a:rPr lang="en-US" sz="2700" b="0" kern="120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 </a:t>
          </a:r>
          <a:r>
            <a:rPr lang="pl-PL" sz="2700" b="0" kern="120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ბლოგებთან მუშა</a:t>
          </a:r>
          <a:r>
            <a:rPr lang="pl-PL" sz="2700" b="0" kern="1200" spc="-5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ო</a:t>
          </a:r>
          <a:r>
            <a:rPr lang="pl-PL" sz="2700" b="0" kern="120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ბის საბაზისო</a:t>
          </a:r>
          <a:r>
            <a:rPr lang="pl-PL" sz="2700" b="0" kern="1200" spc="3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  </a:t>
          </a:r>
          <a:r>
            <a:rPr lang="pl-PL" sz="2700" b="0" kern="120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უნარ</a:t>
          </a:r>
          <a:r>
            <a:rPr lang="en-US" sz="2700" b="0" kern="120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-</a:t>
          </a:r>
          <a:r>
            <a:rPr lang="pl-PL" sz="2700" b="0" kern="120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ჩვევ</a:t>
          </a:r>
          <a:r>
            <a:rPr lang="pl-PL" sz="2700" b="0" kern="1200" spc="-5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ი</a:t>
          </a:r>
          <a:r>
            <a:rPr lang="pl-PL" sz="2700" b="0" kern="120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ს</a:t>
          </a:r>
          <a:r>
            <a:rPr lang="ka-GE" sz="2700" b="0" kern="120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 </a:t>
          </a:r>
          <a:r>
            <a:rPr lang="ka-GE" sz="2700" b="0" kern="1200" dirty="0" smtClean="0"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ფლობის</a:t>
          </a:r>
          <a:r>
            <a:rPr lang="pl-PL" sz="2700" b="0" kern="1200" spc="3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 </a:t>
          </a:r>
          <a:r>
            <a:rPr lang="pl-PL" sz="2700" b="0" kern="120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მხრივ</a:t>
          </a:r>
          <a:r>
            <a:rPr lang="pl-PL" sz="2700" b="0" kern="120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Arial" panose="020B0604020202020204" pitchFamily="34" charset="0"/>
            </a:rPr>
            <a:t>,</a:t>
          </a:r>
          <a:r>
            <a:rPr lang="ka-GE" sz="2700" b="0" kern="120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pl-PL" sz="2700" b="0" kern="120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რამ</a:t>
          </a:r>
          <a:r>
            <a:rPr lang="pl-PL" sz="2700" b="0" kern="1200" spc="-5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დ</a:t>
          </a:r>
          <a:r>
            <a:rPr lang="pl-PL" sz="2700" b="0" kern="120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ენად</a:t>
          </a:r>
          <a:r>
            <a:rPr lang="pl-PL" sz="2700" b="0" kern="1200" spc="35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 </a:t>
          </a:r>
          <a:r>
            <a:rPr lang="pl-PL" sz="2700" b="0" kern="120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საჭიროებენ</a:t>
          </a:r>
          <a:r>
            <a:rPr lang="pl-PL" sz="2700" b="0" kern="1200" spc="3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 </a:t>
          </a:r>
          <a:r>
            <a:rPr lang="pl-PL" sz="2700" b="0" kern="120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დ</a:t>
          </a:r>
          <a:r>
            <a:rPr lang="pl-PL" sz="2700" b="0" kern="1200" spc="-5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ა</a:t>
          </a:r>
          <a:r>
            <a:rPr lang="pl-PL" sz="2700" b="0" kern="120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მატებით </a:t>
          </a:r>
          <a:r>
            <a:rPr lang="pl-PL" sz="2700" b="0" kern="120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ტრენი</a:t>
          </a:r>
          <a:r>
            <a:rPr lang="pl-PL" sz="2700" b="0" kern="1200" spc="-5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ნ</a:t>
          </a:r>
          <a:r>
            <a:rPr lang="pl-PL" sz="2700" b="0" kern="120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გე</a:t>
          </a:r>
          <a:r>
            <a:rPr lang="pl-PL" sz="2700" b="0" kern="1200" spc="-5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ბ</a:t>
          </a:r>
          <a:r>
            <a:rPr lang="pl-PL" sz="2700" b="0" kern="120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ს,</a:t>
          </a:r>
          <a:r>
            <a:rPr lang="ka-GE" sz="2700" b="0" kern="120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 </a:t>
          </a:r>
          <a:r>
            <a:rPr lang="ka-GE" sz="2700" b="0" kern="1200" spc="35" dirty="0" smtClean="0"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რა </a:t>
          </a:r>
          <a:r>
            <a:rPr lang="ka-GE" sz="2700" b="0" kern="1200" spc="35" dirty="0" smtClean="0"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მიზნისთვის</a:t>
          </a:r>
          <a:r>
            <a:rPr lang="pl-PL" sz="2700" b="0" kern="1200" spc="4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 </a:t>
          </a:r>
          <a:r>
            <a:rPr lang="pl-PL" sz="2700" b="0" kern="120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ი</a:t>
          </a:r>
          <a:r>
            <a:rPr lang="pl-PL" sz="2700" b="0" kern="1200" spc="-5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ყ</a:t>
          </a:r>
          <a:r>
            <a:rPr lang="pl-PL" sz="2700" b="0" kern="120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ენებენ</a:t>
          </a:r>
          <a:r>
            <a:rPr lang="ka-GE" sz="2700" b="0" kern="120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 მასწავლებლები </a:t>
          </a:r>
          <a:r>
            <a:rPr lang="pl-PL" sz="2700" b="0" kern="120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ბლოგს</a:t>
          </a:r>
          <a:r>
            <a:rPr lang="pl-PL" sz="2700" b="0" kern="1200" spc="7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 </a:t>
          </a:r>
          <a:r>
            <a:rPr lang="pl-PL" sz="2700" b="0" kern="120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სასწავლო</a:t>
          </a:r>
          <a:r>
            <a:rPr lang="pl-PL" sz="2700" b="0" kern="1200" spc="8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 </a:t>
          </a:r>
          <a:r>
            <a:rPr lang="pl-PL" sz="2700" b="0" kern="120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პროცეს</a:t>
          </a:r>
          <a:r>
            <a:rPr lang="pl-PL" sz="2700" b="0" kern="1200" spc="-5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ში</a:t>
          </a:r>
          <a:r>
            <a:rPr lang="pl-PL" sz="2700" b="0" kern="120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,</a:t>
          </a:r>
          <a:r>
            <a:rPr lang="ka-GE" sz="2700" b="0" kern="120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 </a:t>
          </a:r>
          <a:r>
            <a:rPr lang="pl-PL" sz="2700" b="0" kern="120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საკუთარი</a:t>
          </a:r>
          <a:r>
            <a:rPr lang="pl-PL" sz="2700" b="0" kern="1200" spc="-5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 </a:t>
          </a:r>
          <a:r>
            <a:rPr lang="pl-PL" sz="2700" b="0" kern="120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გამოცდი</a:t>
          </a:r>
          <a:r>
            <a:rPr lang="pl-PL" sz="2700" b="0" kern="1200" spc="-5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ლ</a:t>
          </a:r>
          <a:r>
            <a:rPr lang="pl-PL" sz="2700" b="0" kern="120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ების გ</a:t>
          </a:r>
          <a:r>
            <a:rPr lang="pl-PL" sz="2700" b="0" kern="1200" spc="-5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ა</a:t>
          </a:r>
          <a:r>
            <a:rPr lang="pl-PL" sz="2700" b="0" kern="120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ზი</a:t>
          </a:r>
          <a:r>
            <a:rPr lang="pl-PL" sz="2700" b="0" kern="1200" spc="-5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ა</a:t>
          </a:r>
          <a:r>
            <a:rPr lang="pl-PL" sz="2700" b="0" kern="120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რება</a:t>
          </a:r>
          <a:r>
            <a:rPr lang="ka-GE" sz="2700" b="0" kern="120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.</a:t>
          </a:r>
          <a:endParaRPr lang="ka-GE" sz="2700" b="0" kern="1200" dirty="0">
            <a:effectLst/>
            <a:latin typeface="Sylfaen" panose="010A0502050306030303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0" y="533608"/>
        <a:ext cx="8839200" cy="4507650"/>
      </dsp:txXfrm>
    </dsp:sp>
    <dsp:sp modelId="{FE7166AA-B055-429E-8F3E-59B8D245DF09}">
      <dsp:nvSpPr>
        <dsp:cNvPr id="0" name=""/>
        <dsp:cNvSpPr/>
      </dsp:nvSpPr>
      <dsp:spPr>
        <a:xfrm>
          <a:off x="441960" y="0"/>
          <a:ext cx="6187440" cy="797040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shade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shade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871" tIns="0" rIns="233871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700" b="1" kern="1200" dirty="0" smtClean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rPr>
            <a:t>კვლევის ამოცანები:</a:t>
          </a:r>
          <a:endParaRPr lang="en-US" sz="2700" b="1" kern="1200" dirty="0">
            <a:solidFill>
              <a:schemeClr val="tx1"/>
            </a:solidFill>
          </a:endParaRPr>
        </a:p>
      </dsp:txBody>
      <dsp:txXfrm>
        <a:off x="480868" y="38908"/>
        <a:ext cx="6109624" cy="719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83A833-3121-4F7E-8A5A-544F030593B4}">
      <dsp:nvSpPr>
        <dsp:cNvPr id="0" name=""/>
        <dsp:cNvSpPr/>
      </dsp:nvSpPr>
      <dsp:spPr>
        <a:xfrm>
          <a:off x="2987813" y="152408"/>
          <a:ext cx="3438331" cy="1183183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ბლოგ</a:t>
          </a:r>
          <a:r>
            <a:rPr lang="ka-GE" sz="1800" b="1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ი </a:t>
          </a:r>
          <a:r>
            <a:rPr lang="pl-PL" sz="18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ანუ</a:t>
          </a:r>
          <a:r>
            <a:rPr lang="pl-PL" sz="18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18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ინტერნეტ</a:t>
          </a:r>
          <a:r>
            <a:rPr lang="pl-PL" sz="18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18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ელექტრონულ</a:t>
          </a:r>
          <a:r>
            <a:rPr lang="ka-GE" sz="18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ი</a:t>
          </a:r>
          <a:r>
            <a:rPr lang="pl-PL" sz="18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18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ჟურნალ</a:t>
          </a:r>
          <a:r>
            <a:rPr lang="ka-GE" sz="18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ი</a:t>
          </a:r>
          <a:r>
            <a:rPr lang="pl-PL" sz="18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18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ყველასთვის</a:t>
          </a:r>
          <a:r>
            <a:rPr lang="pl-PL" sz="18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18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ხელმისაწვდომია</a:t>
          </a:r>
          <a:r>
            <a:rPr lang="en-US" sz="18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.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022467" y="187062"/>
        <a:ext cx="3369023" cy="1113875"/>
      </dsp:txXfrm>
    </dsp:sp>
    <dsp:sp modelId="{7F53084A-B653-4DA5-8055-9C9F09B7990E}">
      <dsp:nvSpPr>
        <dsp:cNvPr id="0" name=""/>
        <dsp:cNvSpPr/>
      </dsp:nvSpPr>
      <dsp:spPr>
        <a:xfrm rot="3168149">
          <a:off x="5138841" y="1899956"/>
          <a:ext cx="1160450" cy="35507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chemeClr val="tx1"/>
            </a:solidFill>
          </a:endParaRPr>
        </a:p>
      </dsp:txBody>
      <dsp:txXfrm>
        <a:off x="5245364" y="1970972"/>
        <a:ext cx="947404" cy="213046"/>
      </dsp:txXfrm>
    </dsp:sp>
    <dsp:sp modelId="{B5B69FF6-36E2-4563-A6A8-B5A20EDC4D41}">
      <dsp:nvSpPr>
        <dsp:cNvPr id="0" name=""/>
        <dsp:cNvSpPr/>
      </dsp:nvSpPr>
      <dsp:spPr>
        <a:xfrm>
          <a:off x="5054509" y="2819400"/>
          <a:ext cx="3637201" cy="15572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662595"/>
                <a:satOff val="-34012"/>
                <a:lumOff val="2353"/>
                <a:alphaOff val="0"/>
                <a:shade val="85000"/>
                <a:satMod val="130000"/>
              </a:schemeClr>
            </a:gs>
            <a:gs pos="34000">
              <a:schemeClr val="accent3">
                <a:hueOff val="662595"/>
                <a:satOff val="-34012"/>
                <a:lumOff val="2353"/>
                <a:alphaOff val="0"/>
                <a:shade val="87000"/>
                <a:satMod val="125000"/>
              </a:schemeClr>
            </a:gs>
            <a:gs pos="70000">
              <a:schemeClr val="accent3">
                <a:hueOff val="662595"/>
                <a:satOff val="-34012"/>
                <a:lumOff val="235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662595"/>
                <a:satOff val="-34012"/>
                <a:lumOff val="235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აღსანიშნავია </a:t>
          </a:r>
          <a:r>
            <a:rPr lang="pl-PL" sz="18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ვებ</a:t>
          </a:r>
          <a:r>
            <a:rPr lang="pl-PL" sz="18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</a:t>
          </a:r>
          <a:r>
            <a:rPr lang="pl-PL" sz="18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ტექნოლოგიების</a:t>
          </a:r>
          <a:r>
            <a:rPr lang="pl-PL" sz="18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18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გლობალური</a:t>
          </a:r>
          <a:r>
            <a:rPr lang="pl-PL" sz="18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18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ლიდერის</a:t>
          </a:r>
          <a:r>
            <a:rPr lang="pl-PL" sz="18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pl-PL" sz="18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კომპანია</a:t>
          </a:r>
          <a:r>
            <a:rPr lang="pl-PL" sz="18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Google-</a:t>
          </a:r>
          <a:r>
            <a:rPr lang="pl-PL" sz="18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ის</a:t>
          </a:r>
          <a:r>
            <a:rPr lang="pl-PL" sz="18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18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ბლოგების</a:t>
          </a:r>
          <a:r>
            <a:rPr lang="pl-PL" sz="18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18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გენერატორი</a:t>
          </a:r>
          <a:r>
            <a:rPr lang="pl-PL" sz="18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1800" b="1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Blogger.com</a:t>
          </a:r>
          <a:r>
            <a:rPr lang="pl-PL" sz="18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. 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5100120" y="2865011"/>
        <a:ext cx="3545979" cy="1466036"/>
      </dsp:txXfrm>
    </dsp:sp>
    <dsp:sp modelId="{A6C0E93E-8E37-45DE-A18A-4EF59B0DDA89}">
      <dsp:nvSpPr>
        <dsp:cNvPr id="0" name=""/>
        <dsp:cNvSpPr/>
      </dsp:nvSpPr>
      <dsp:spPr>
        <a:xfrm rot="10745823">
          <a:off x="4659191" y="3434303"/>
          <a:ext cx="325093" cy="414114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662595"/>
                <a:satOff val="-34012"/>
                <a:lumOff val="2353"/>
                <a:alphaOff val="0"/>
                <a:shade val="85000"/>
                <a:satMod val="130000"/>
              </a:schemeClr>
            </a:gs>
            <a:gs pos="34000">
              <a:schemeClr val="accent3">
                <a:hueOff val="662595"/>
                <a:satOff val="-34012"/>
                <a:lumOff val="2353"/>
                <a:alphaOff val="0"/>
                <a:shade val="87000"/>
                <a:satMod val="125000"/>
              </a:schemeClr>
            </a:gs>
            <a:gs pos="70000">
              <a:schemeClr val="accent3">
                <a:hueOff val="662595"/>
                <a:satOff val="-34012"/>
                <a:lumOff val="235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662595"/>
                <a:satOff val="-34012"/>
                <a:lumOff val="235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chemeClr val="tx1"/>
            </a:solidFill>
          </a:endParaRPr>
        </a:p>
      </dsp:txBody>
      <dsp:txXfrm rot="10800000">
        <a:off x="4756719" y="3517126"/>
        <a:ext cx="130037" cy="248468"/>
      </dsp:txXfrm>
    </dsp:sp>
    <dsp:sp modelId="{B4DCAE60-DA16-4D0D-ADC9-18C22BB1BB6E}">
      <dsp:nvSpPr>
        <dsp:cNvPr id="0" name=""/>
        <dsp:cNvSpPr/>
      </dsp:nvSpPr>
      <dsp:spPr>
        <a:xfrm>
          <a:off x="415850" y="2895592"/>
          <a:ext cx="4232342" cy="154171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ბლოგის</a:t>
          </a:r>
          <a:r>
            <a:rPr lang="pl-PL" sz="18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18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შესაქმნელად</a:t>
          </a:r>
          <a:r>
            <a:rPr lang="pl-PL" sz="18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18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საკმარისია</a:t>
          </a:r>
          <a:r>
            <a:rPr lang="pl-PL" sz="18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18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გ</a:t>
          </a:r>
          <a:r>
            <a:rPr lang="ka-GE" sz="18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ვ</a:t>
          </a:r>
          <a:r>
            <a:rPr lang="pl-PL" sz="18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ქონდე</a:t>
          </a:r>
          <a:r>
            <a:rPr lang="ka-GE" sz="18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ს</a:t>
          </a:r>
          <a:r>
            <a:rPr lang="pl-PL" sz="18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 Gmail </a:t>
          </a:r>
          <a:r>
            <a:rPr lang="pl-PL" sz="18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ელექტრონული</a:t>
          </a:r>
          <a:r>
            <a:rPr lang="pl-PL" sz="18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18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ფოსტ</a:t>
          </a:r>
          <a:r>
            <a:rPr lang="ka-GE" sz="18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ა </a:t>
          </a:r>
          <a:r>
            <a:rPr lang="pl-PL" sz="18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ka-GE" sz="1800" kern="1200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და </a:t>
          </a:r>
          <a:r>
            <a:rPr lang="pl-PL" sz="18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გა</a:t>
          </a:r>
          <a:r>
            <a:rPr lang="ka-GE" sz="18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ვ</a:t>
          </a:r>
          <a:r>
            <a:rPr lang="pl-PL" sz="18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იაროთ</a:t>
          </a:r>
          <a:r>
            <a:rPr lang="ka-GE" sz="1800" kern="1200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რეგისტრაცია</a:t>
          </a:r>
          <a:r>
            <a:rPr lang="pl-PL" sz="18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  <a:r>
            <a:rPr lang="pl-PL" sz="18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 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61005" y="2940747"/>
        <a:ext cx="4142032" cy="1451401"/>
      </dsp:txXfrm>
    </dsp:sp>
    <dsp:sp modelId="{4109CC8A-E523-47F9-85EC-97F9BC828490}">
      <dsp:nvSpPr>
        <dsp:cNvPr id="0" name=""/>
        <dsp:cNvSpPr/>
      </dsp:nvSpPr>
      <dsp:spPr>
        <a:xfrm rot="18399451">
          <a:off x="3016867" y="1898908"/>
          <a:ext cx="1338680" cy="43336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325189"/>
                <a:satOff val="-68025"/>
                <a:lumOff val="4706"/>
                <a:alphaOff val="0"/>
                <a:shade val="85000"/>
                <a:satMod val="130000"/>
              </a:schemeClr>
            </a:gs>
            <a:gs pos="34000">
              <a:schemeClr val="accent3">
                <a:hueOff val="1325189"/>
                <a:satOff val="-68025"/>
                <a:lumOff val="4706"/>
                <a:alphaOff val="0"/>
                <a:shade val="87000"/>
                <a:satMod val="125000"/>
              </a:schemeClr>
            </a:gs>
            <a:gs pos="70000">
              <a:schemeClr val="accent3">
                <a:hueOff val="1325189"/>
                <a:satOff val="-68025"/>
                <a:lumOff val="470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1325189"/>
                <a:satOff val="-68025"/>
                <a:lumOff val="470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chemeClr val="tx1"/>
            </a:solidFill>
          </a:endParaRPr>
        </a:p>
      </dsp:txBody>
      <dsp:txXfrm>
        <a:off x="3146877" y="1985581"/>
        <a:ext cx="1078660" cy="2600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58E199-DF16-4961-A614-ADD080992E84}">
      <dsp:nvSpPr>
        <dsp:cNvPr id="0" name=""/>
        <dsp:cNvSpPr/>
      </dsp:nvSpPr>
      <dsp:spPr>
        <a:xfrm>
          <a:off x="3368357" y="2705091"/>
          <a:ext cx="2465298" cy="1979443"/>
        </a:xfrm>
        <a:prstGeom prst="ellipse">
          <a:avLst/>
        </a:prstGeom>
        <a:solidFill>
          <a:schemeClr val="accent4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3600" b="1" kern="1200" smtClean="0">
              <a:solidFill>
                <a:schemeClr val="tx1"/>
              </a:solidFill>
            </a:rPr>
            <a:t>ბლოგი</a:t>
          </a:r>
          <a:endParaRPr lang="en-US" sz="3600" b="1" kern="1200">
            <a:solidFill>
              <a:schemeClr val="tx1"/>
            </a:solidFill>
          </a:endParaRPr>
        </a:p>
      </dsp:txBody>
      <dsp:txXfrm>
        <a:off x="3729392" y="2994974"/>
        <a:ext cx="1743228" cy="1399677"/>
      </dsp:txXfrm>
    </dsp:sp>
    <dsp:sp modelId="{2F144FFC-5D9B-4525-A5C4-4419C58FB328}">
      <dsp:nvSpPr>
        <dsp:cNvPr id="0" name=""/>
        <dsp:cNvSpPr/>
      </dsp:nvSpPr>
      <dsp:spPr>
        <a:xfrm rot="10852142">
          <a:off x="1501349" y="3379108"/>
          <a:ext cx="1764637" cy="56414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5F3324-56CD-4FCC-9DD2-B0E3622E2370}">
      <dsp:nvSpPr>
        <dsp:cNvPr id="0" name=""/>
        <dsp:cNvSpPr/>
      </dsp:nvSpPr>
      <dsp:spPr>
        <a:xfrm>
          <a:off x="152391" y="2895608"/>
          <a:ext cx="2698119" cy="1504377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არის</a:t>
          </a:r>
          <a:r>
            <a:rPr lang="en-US" sz="1600" b="1" kern="1200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ერთი</a:t>
          </a:r>
          <a:r>
            <a:rPr lang="en-US" sz="1600" b="1" kern="1200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ან</a:t>
          </a:r>
          <a:r>
            <a:rPr lang="en-US" sz="1600" b="1" kern="1200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რამდენიმე</a:t>
          </a:r>
          <a:r>
            <a:rPr lang="en-US" sz="1600" b="1" kern="1200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ადამიანის</a:t>
          </a:r>
          <a:r>
            <a:rPr lang="en-US" sz="1600" b="1" kern="1200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მიერ</a:t>
          </a:r>
          <a:r>
            <a:rPr lang="en-US" sz="1600" b="1" kern="1200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შექმნილი</a:t>
          </a:r>
          <a:r>
            <a:rPr lang="en-US" sz="1600" b="1" kern="1200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ვებ</a:t>
          </a:r>
          <a:r>
            <a:rPr lang="en-US" sz="1600" b="1" kern="1200" dirty="0" err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-</a:t>
          </a:r>
          <a:r>
            <a:rPr lang="en-US" sz="1600" b="1" kern="1200" dirty="0" err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საიტი</a:t>
          </a:r>
          <a:r>
            <a:rPr lang="en-US" sz="1600" b="1" kern="1200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US" sz="1600" b="1" kern="1200" dirty="0" err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რომელიც</a:t>
          </a:r>
          <a:r>
            <a:rPr lang="en-US" sz="1600" b="1" kern="1200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განკუთვნილია</a:t>
          </a:r>
          <a:r>
            <a:rPr lang="en-US" sz="1600" b="1" kern="1200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რეგულარული</a:t>
          </a:r>
          <a:r>
            <a:rPr lang="en-US" sz="1600" b="1" kern="1200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ჩანაწერებისთვის</a:t>
          </a:r>
          <a:r>
            <a:rPr lang="en-US" sz="1600" b="1" kern="1200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. 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196453" y="2939670"/>
        <a:ext cx="2609995" cy="1416253"/>
      </dsp:txXfrm>
    </dsp:sp>
    <dsp:sp modelId="{2A505CF0-FD50-4E2F-AEF2-917C92604BDC}">
      <dsp:nvSpPr>
        <dsp:cNvPr id="0" name=""/>
        <dsp:cNvSpPr/>
      </dsp:nvSpPr>
      <dsp:spPr>
        <a:xfrm rot="12718689">
          <a:off x="1276103" y="2091030"/>
          <a:ext cx="2415851" cy="56414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331297"/>
                <a:satOff val="-17006"/>
                <a:lumOff val="1177"/>
                <a:alphaOff val="0"/>
                <a:shade val="85000"/>
                <a:satMod val="130000"/>
              </a:schemeClr>
            </a:gs>
            <a:gs pos="34000">
              <a:schemeClr val="accent3">
                <a:hueOff val="331297"/>
                <a:satOff val="-17006"/>
                <a:lumOff val="1177"/>
                <a:alphaOff val="0"/>
                <a:shade val="87000"/>
                <a:satMod val="125000"/>
              </a:schemeClr>
            </a:gs>
            <a:gs pos="70000">
              <a:schemeClr val="accent3">
                <a:hueOff val="331297"/>
                <a:satOff val="-17006"/>
                <a:lumOff val="117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331297"/>
                <a:satOff val="-17006"/>
                <a:lumOff val="117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7F795A-0245-49E5-88B9-BC998B1538EC}">
      <dsp:nvSpPr>
        <dsp:cNvPr id="0" name=""/>
        <dsp:cNvSpPr/>
      </dsp:nvSpPr>
      <dsp:spPr>
        <a:xfrm>
          <a:off x="0" y="981200"/>
          <a:ext cx="2918811" cy="15043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31297"/>
                <a:satOff val="-17006"/>
                <a:lumOff val="1177"/>
                <a:alphaOff val="0"/>
                <a:shade val="85000"/>
                <a:satMod val="130000"/>
              </a:schemeClr>
            </a:gs>
            <a:gs pos="34000">
              <a:schemeClr val="accent3">
                <a:hueOff val="331297"/>
                <a:satOff val="-17006"/>
                <a:lumOff val="1177"/>
                <a:alphaOff val="0"/>
                <a:shade val="87000"/>
                <a:satMod val="125000"/>
              </a:schemeClr>
            </a:gs>
            <a:gs pos="70000">
              <a:schemeClr val="accent3">
                <a:hueOff val="331297"/>
                <a:satOff val="-17006"/>
                <a:lumOff val="117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331297"/>
                <a:satOff val="-17006"/>
                <a:lumOff val="117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ჩანაწერი</a:t>
          </a:r>
          <a:r>
            <a:rPr lang="en-US" sz="1600" b="1" kern="120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600" b="1" kern="120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შეიძება</a:t>
          </a:r>
          <a:r>
            <a:rPr lang="en-US" sz="1600" b="1" kern="120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600" b="1" kern="120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იყოს</a:t>
          </a:r>
          <a:r>
            <a:rPr lang="en-US" sz="1600" b="1" kern="120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600" b="1" kern="120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ტექსტური</a:t>
          </a:r>
          <a:r>
            <a:rPr lang="en-US" sz="1600" b="1" kern="120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600" b="1" kern="120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სახის</a:t>
          </a:r>
          <a:r>
            <a:rPr lang="en-US" sz="1600" b="1" kern="120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US" sz="1600" b="1" kern="120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ვიდეო</a:t>
          </a:r>
          <a:r>
            <a:rPr lang="en-US" sz="1600" b="1" kern="120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600" b="1" kern="120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ან</a:t>
          </a:r>
          <a:r>
            <a:rPr lang="en-US" sz="1600" b="1" kern="120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600" b="1" kern="120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აუდიო</a:t>
          </a:r>
          <a:r>
            <a:rPr lang="en-US" sz="1600" b="1" kern="120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600" b="1" kern="120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მასალა</a:t>
          </a:r>
          <a:r>
            <a:rPr lang="en-US" sz="1600" b="1" kern="120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. </a:t>
          </a:r>
          <a:endParaRPr lang="en-US" sz="1600" b="1" kern="1200">
            <a:solidFill>
              <a:schemeClr val="tx1"/>
            </a:solidFill>
          </a:endParaRPr>
        </a:p>
      </dsp:txBody>
      <dsp:txXfrm>
        <a:off x="44062" y="1025262"/>
        <a:ext cx="2830687" cy="1416253"/>
      </dsp:txXfrm>
    </dsp:sp>
    <dsp:sp modelId="{3B171E91-A229-4854-8E05-2BAD2A49293A}">
      <dsp:nvSpPr>
        <dsp:cNvPr id="0" name=""/>
        <dsp:cNvSpPr/>
      </dsp:nvSpPr>
      <dsp:spPr>
        <a:xfrm rot="16218187">
          <a:off x="3794998" y="1511986"/>
          <a:ext cx="1632128" cy="56414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662595"/>
                <a:satOff val="-34012"/>
                <a:lumOff val="2353"/>
                <a:alphaOff val="0"/>
                <a:shade val="85000"/>
                <a:satMod val="130000"/>
              </a:schemeClr>
            </a:gs>
            <a:gs pos="34000">
              <a:schemeClr val="accent3">
                <a:hueOff val="662595"/>
                <a:satOff val="-34012"/>
                <a:lumOff val="2353"/>
                <a:alphaOff val="0"/>
                <a:shade val="87000"/>
                <a:satMod val="125000"/>
              </a:schemeClr>
            </a:gs>
            <a:gs pos="70000">
              <a:schemeClr val="accent3">
                <a:hueOff val="662595"/>
                <a:satOff val="-34012"/>
                <a:lumOff val="235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662595"/>
                <a:satOff val="-34012"/>
                <a:lumOff val="235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402763-E65D-400F-B86E-755F2173E6DD}">
      <dsp:nvSpPr>
        <dsp:cNvPr id="0" name=""/>
        <dsp:cNvSpPr/>
      </dsp:nvSpPr>
      <dsp:spPr>
        <a:xfrm>
          <a:off x="3014251" y="152387"/>
          <a:ext cx="3202255" cy="16512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662595"/>
                <a:satOff val="-34012"/>
                <a:lumOff val="2353"/>
                <a:alphaOff val="0"/>
                <a:shade val="85000"/>
                <a:satMod val="130000"/>
              </a:schemeClr>
            </a:gs>
            <a:gs pos="34000">
              <a:schemeClr val="accent3">
                <a:hueOff val="662595"/>
                <a:satOff val="-34012"/>
                <a:lumOff val="2353"/>
                <a:alphaOff val="0"/>
                <a:shade val="87000"/>
                <a:satMod val="125000"/>
              </a:schemeClr>
            </a:gs>
            <a:gs pos="70000">
              <a:schemeClr val="accent3">
                <a:hueOff val="662595"/>
                <a:satOff val="-34012"/>
                <a:lumOff val="235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662595"/>
                <a:satOff val="-34012"/>
                <a:lumOff val="235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ბლოგი</a:t>
          </a:r>
          <a:r>
            <a:rPr lang="en-US" sz="1600" b="1" kern="1200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US" sz="1600" b="1" kern="1200" dirty="0" err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როგორც</a:t>
          </a:r>
          <a:r>
            <a:rPr lang="en-US" sz="1600" b="1" kern="1200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წესი</a:t>
          </a:r>
          <a:r>
            <a:rPr lang="en-US" sz="1600" b="1" kern="1200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US" sz="1600" b="1" kern="1200" dirty="0" err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აღწერს</a:t>
          </a:r>
          <a:r>
            <a:rPr lang="en-US" sz="1600" b="1" kern="1200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სხვადასხვა</a:t>
          </a:r>
          <a:r>
            <a:rPr lang="en-US" sz="1600" b="1" kern="1200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მოვლენას</a:t>
          </a:r>
          <a:r>
            <a:rPr lang="en-US" sz="1600" b="1" kern="1200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US" sz="1600" b="1" kern="1200" dirty="0" err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აძლევს</a:t>
          </a:r>
          <a:r>
            <a:rPr lang="en-US" sz="1600" b="1" kern="1200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მას</a:t>
          </a:r>
          <a:r>
            <a:rPr lang="en-US" sz="1600" b="1" kern="1200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ავტორისეულ</a:t>
          </a:r>
          <a:r>
            <a:rPr lang="en-US" sz="1600" b="1" kern="1200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შეფასებას</a:t>
          </a:r>
          <a:r>
            <a:rPr lang="en-US" sz="1600" b="1" kern="1200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US" sz="1600" b="1" kern="1200" dirty="0" err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უკეთებს</a:t>
          </a:r>
          <a:r>
            <a:rPr lang="en-US" sz="1600" b="1" kern="1200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კომენტარს</a:t>
          </a:r>
          <a:r>
            <a:rPr lang="en-US" sz="1600" b="1" kern="1200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და</a:t>
          </a:r>
          <a:r>
            <a:rPr lang="en-US" sz="1600" b="1" kern="1200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სთავაზობს</a:t>
          </a:r>
          <a:r>
            <a:rPr lang="en-US" sz="1600" b="1" kern="1200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სხვებსაც</a:t>
          </a:r>
          <a:r>
            <a:rPr lang="en-US" sz="1600" b="1" kern="1200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განხილვის</a:t>
          </a:r>
          <a:r>
            <a:rPr lang="en-US" sz="1600" b="1" kern="1200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თემად</a:t>
          </a:r>
          <a:r>
            <a:rPr lang="ka-GE" sz="1600" b="1" kern="1200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.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3062614" y="200750"/>
        <a:ext cx="3105529" cy="1554508"/>
      </dsp:txXfrm>
    </dsp:sp>
    <dsp:sp modelId="{48844A65-1744-4BCD-9A04-34BFF7CEFD59}">
      <dsp:nvSpPr>
        <dsp:cNvPr id="0" name=""/>
        <dsp:cNvSpPr/>
      </dsp:nvSpPr>
      <dsp:spPr>
        <a:xfrm rot="19444147">
          <a:off x="5391321" y="1898609"/>
          <a:ext cx="2598014" cy="56414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993892"/>
                <a:satOff val="-51019"/>
                <a:lumOff val="3530"/>
                <a:alphaOff val="0"/>
                <a:shade val="85000"/>
                <a:satMod val="130000"/>
              </a:schemeClr>
            </a:gs>
            <a:gs pos="34000">
              <a:schemeClr val="accent3">
                <a:hueOff val="993892"/>
                <a:satOff val="-51019"/>
                <a:lumOff val="3530"/>
                <a:alphaOff val="0"/>
                <a:shade val="87000"/>
                <a:satMod val="125000"/>
              </a:schemeClr>
            </a:gs>
            <a:gs pos="70000">
              <a:schemeClr val="accent3">
                <a:hueOff val="993892"/>
                <a:satOff val="-51019"/>
                <a:lumOff val="353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993892"/>
                <a:satOff val="-51019"/>
                <a:lumOff val="353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DB13D8-B036-4E95-A359-FF5A418FA26F}">
      <dsp:nvSpPr>
        <dsp:cNvPr id="0" name=""/>
        <dsp:cNvSpPr/>
      </dsp:nvSpPr>
      <dsp:spPr>
        <a:xfrm>
          <a:off x="6376023" y="666222"/>
          <a:ext cx="2732287" cy="15043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993892"/>
                <a:satOff val="-51019"/>
                <a:lumOff val="3530"/>
                <a:alphaOff val="0"/>
                <a:shade val="85000"/>
                <a:satMod val="130000"/>
              </a:schemeClr>
            </a:gs>
            <a:gs pos="34000">
              <a:schemeClr val="accent3">
                <a:hueOff val="993892"/>
                <a:satOff val="-51019"/>
                <a:lumOff val="3530"/>
                <a:alphaOff val="0"/>
                <a:shade val="87000"/>
                <a:satMod val="125000"/>
              </a:schemeClr>
            </a:gs>
            <a:gs pos="70000">
              <a:schemeClr val="accent3">
                <a:hueOff val="993892"/>
                <a:satOff val="-51019"/>
                <a:lumOff val="353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993892"/>
                <a:satOff val="-51019"/>
                <a:lumOff val="353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b="1" kern="120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საკუთარი უფასო გვერდი საშუალებას გვაძლევს </a:t>
          </a:r>
          <a:r>
            <a:rPr lang="pl-PL" sz="1600" b="1" kern="120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1600" b="1" kern="120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წარმართოთ</a:t>
          </a:r>
          <a:r>
            <a:rPr lang="pl-PL" sz="1600" b="1" kern="120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1600" b="1" kern="120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სასწავლო</a:t>
          </a:r>
          <a:r>
            <a:rPr lang="pl-PL" sz="1600" b="1" kern="120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1600" b="1" kern="120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პროცესი</a:t>
          </a:r>
          <a:r>
            <a:rPr lang="ka-GE" sz="1600" b="1" kern="120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.</a:t>
          </a:r>
          <a:endParaRPr lang="en-US" sz="1600" b="1" kern="1200">
            <a:solidFill>
              <a:schemeClr val="tx1"/>
            </a:solidFill>
          </a:endParaRPr>
        </a:p>
      </dsp:txBody>
      <dsp:txXfrm>
        <a:off x="6420085" y="710284"/>
        <a:ext cx="2644163" cy="1416253"/>
      </dsp:txXfrm>
    </dsp:sp>
    <dsp:sp modelId="{2A49DEF1-C74B-495F-BF65-2F622DD8689F}">
      <dsp:nvSpPr>
        <dsp:cNvPr id="0" name=""/>
        <dsp:cNvSpPr/>
      </dsp:nvSpPr>
      <dsp:spPr>
        <a:xfrm rot="21523169">
          <a:off x="5935184" y="3363284"/>
          <a:ext cx="1756870" cy="56414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325189"/>
                <a:satOff val="-68025"/>
                <a:lumOff val="4706"/>
                <a:alphaOff val="0"/>
                <a:shade val="85000"/>
                <a:satMod val="130000"/>
              </a:schemeClr>
            </a:gs>
            <a:gs pos="34000">
              <a:schemeClr val="accent3">
                <a:hueOff val="1325189"/>
                <a:satOff val="-68025"/>
                <a:lumOff val="4706"/>
                <a:alphaOff val="0"/>
                <a:shade val="87000"/>
                <a:satMod val="125000"/>
              </a:schemeClr>
            </a:gs>
            <a:gs pos="70000">
              <a:schemeClr val="accent3">
                <a:hueOff val="1325189"/>
                <a:satOff val="-68025"/>
                <a:lumOff val="470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1325189"/>
                <a:satOff val="-68025"/>
                <a:lumOff val="470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95F84F-3EB8-4BA3-84D9-7F33E5E84248}">
      <dsp:nvSpPr>
        <dsp:cNvPr id="0" name=""/>
        <dsp:cNvSpPr/>
      </dsp:nvSpPr>
      <dsp:spPr>
        <a:xfrm>
          <a:off x="6400789" y="2743203"/>
          <a:ext cx="2582094" cy="17650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325189"/>
                <a:satOff val="-68025"/>
                <a:lumOff val="4706"/>
                <a:alphaOff val="0"/>
                <a:shade val="85000"/>
                <a:satMod val="130000"/>
              </a:schemeClr>
            </a:gs>
            <a:gs pos="34000">
              <a:schemeClr val="accent3">
                <a:hueOff val="1325189"/>
                <a:satOff val="-68025"/>
                <a:lumOff val="4706"/>
                <a:alphaOff val="0"/>
                <a:shade val="87000"/>
                <a:satMod val="125000"/>
              </a:schemeClr>
            </a:gs>
            <a:gs pos="70000">
              <a:schemeClr val="accent3">
                <a:hueOff val="1325189"/>
                <a:satOff val="-68025"/>
                <a:lumOff val="470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1325189"/>
                <a:satOff val="-68025"/>
                <a:lumOff val="470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მი</a:t>
          </a:r>
          <a:r>
            <a:rPr lang="ka-GE" sz="1800" b="1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ვ</a:t>
          </a:r>
          <a:r>
            <a:rPr lang="pl-PL" sz="1800" b="1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ცეთ</a:t>
          </a:r>
          <a:r>
            <a:rPr lang="pl-PL" sz="1800" b="1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1800" b="1" kern="1200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მოსწავლეებს</a:t>
          </a:r>
          <a:r>
            <a:rPr lang="ka-GE" sz="1800" b="1" kern="1200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 </a:t>
          </a:r>
          <a:r>
            <a:rPr lang="pl-PL" sz="1800" b="1" kern="1200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დავალებები</a:t>
          </a:r>
          <a:r>
            <a:rPr lang="pl-PL" sz="1800" b="1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pl-PL" sz="1800" b="1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გა</a:t>
          </a:r>
          <a:r>
            <a:rPr lang="ka-GE" sz="1800" b="1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ვ</a:t>
          </a:r>
          <a:r>
            <a:rPr lang="pl-PL" sz="1800" b="1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უზიაროთ</a:t>
          </a:r>
          <a:r>
            <a:rPr lang="pl-PL" sz="1800" b="1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1800" b="1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რესურსები</a:t>
          </a:r>
          <a:r>
            <a:rPr lang="pl-PL" sz="1800" b="1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1800" b="1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და</a:t>
          </a:r>
          <a:r>
            <a:rPr lang="pl-PL" sz="1800" b="1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1800" b="1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და</a:t>
          </a:r>
          <a:r>
            <a:rPr lang="ka-GE" sz="1800" b="1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ვ</a:t>
          </a:r>
          <a:r>
            <a:rPr lang="pl-PL" sz="1800" b="1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rPr>
            <a:t>გეგმოთ</a:t>
          </a:r>
          <a:r>
            <a:rPr lang="pl-PL" sz="1800" b="1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ka-GE" sz="1800" b="1" kern="1200" dirty="0" smtClean="0">
              <a:solidFill>
                <a:schemeClr val="tx1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პროექტები .</a:t>
          </a:r>
          <a:r>
            <a:rPr lang="pl-PL" sz="1800" b="1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. 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6452485" y="2794899"/>
        <a:ext cx="2478702" cy="16616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5FB48A-B87C-4938-9184-F2F3ACCA03A7}">
      <dsp:nvSpPr>
        <dsp:cNvPr id="0" name=""/>
        <dsp:cNvSpPr/>
      </dsp:nvSpPr>
      <dsp:spPr>
        <a:xfrm>
          <a:off x="386715" y="0"/>
          <a:ext cx="8168640" cy="5105400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tint val="4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tint val="4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B74DADD-BD47-47B8-9CC7-E88CB1EE8C22}">
      <dsp:nvSpPr>
        <dsp:cNvPr id="0" name=""/>
        <dsp:cNvSpPr/>
      </dsp:nvSpPr>
      <dsp:spPr>
        <a:xfrm>
          <a:off x="1191326" y="3796375"/>
          <a:ext cx="187878" cy="18787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E891C6-0701-45C8-9FEC-3AF56D7344EA}">
      <dsp:nvSpPr>
        <dsp:cNvPr id="0" name=""/>
        <dsp:cNvSpPr/>
      </dsp:nvSpPr>
      <dsp:spPr>
        <a:xfrm>
          <a:off x="1567647" y="3502775"/>
          <a:ext cx="2166154" cy="613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53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b="1" kern="1200" smtClean="0"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მასწავლებლების 2%-ი ელექტრონული   პორტფოლიოსთვის</a:t>
          </a:r>
          <a:endParaRPr lang="en-US" sz="1600" b="1" kern="1200"/>
        </a:p>
      </dsp:txBody>
      <dsp:txXfrm>
        <a:off x="1567647" y="3502775"/>
        <a:ext cx="2166154" cy="613715"/>
      </dsp:txXfrm>
    </dsp:sp>
    <dsp:sp modelId="{0AA48018-8615-45FE-9AD5-0161CB741DE5}">
      <dsp:nvSpPr>
        <dsp:cNvPr id="0" name=""/>
        <dsp:cNvSpPr/>
      </dsp:nvSpPr>
      <dsp:spPr>
        <a:xfrm>
          <a:off x="2208322" y="2819201"/>
          <a:ext cx="294071" cy="294071"/>
        </a:xfrm>
        <a:prstGeom prst="ellipse">
          <a:avLst/>
        </a:prstGeom>
        <a:gradFill rotWithShape="0">
          <a:gsLst>
            <a:gs pos="0">
              <a:schemeClr val="accent3">
                <a:hueOff val="331297"/>
                <a:satOff val="-17006"/>
                <a:lumOff val="1177"/>
                <a:alphaOff val="0"/>
                <a:shade val="85000"/>
                <a:satMod val="130000"/>
              </a:schemeClr>
            </a:gs>
            <a:gs pos="34000">
              <a:schemeClr val="accent3">
                <a:hueOff val="331297"/>
                <a:satOff val="-17006"/>
                <a:lumOff val="1177"/>
                <a:alphaOff val="0"/>
                <a:shade val="87000"/>
                <a:satMod val="125000"/>
              </a:schemeClr>
            </a:gs>
            <a:gs pos="70000">
              <a:schemeClr val="accent3">
                <a:hueOff val="331297"/>
                <a:satOff val="-17006"/>
                <a:lumOff val="117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331297"/>
                <a:satOff val="-17006"/>
                <a:lumOff val="117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289219-44D2-4498-8D16-F89B7D68509A}">
      <dsp:nvSpPr>
        <dsp:cNvPr id="0" name=""/>
        <dsp:cNvSpPr/>
      </dsp:nvSpPr>
      <dsp:spPr>
        <a:xfrm>
          <a:off x="1142997" y="2209797"/>
          <a:ext cx="1656170" cy="615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822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b="1" kern="120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2%-ი პირადი ჩანაწერისთვის</a:t>
          </a:r>
          <a:endParaRPr lang="en-US" sz="1600" b="1" kern="1200" dirty="0"/>
        </a:p>
      </dsp:txBody>
      <dsp:txXfrm>
        <a:off x="1142997" y="2209797"/>
        <a:ext cx="1656170" cy="615158"/>
      </dsp:txXfrm>
    </dsp:sp>
    <dsp:sp modelId="{0AADBD66-5C24-426A-A9FA-5FD1ACDAA852}">
      <dsp:nvSpPr>
        <dsp:cNvPr id="0" name=""/>
        <dsp:cNvSpPr/>
      </dsp:nvSpPr>
      <dsp:spPr>
        <a:xfrm>
          <a:off x="3515304" y="2040117"/>
          <a:ext cx="392094" cy="392094"/>
        </a:xfrm>
        <a:prstGeom prst="ellipse">
          <a:avLst/>
        </a:prstGeom>
        <a:gradFill rotWithShape="0">
          <a:gsLst>
            <a:gs pos="0">
              <a:schemeClr val="accent3">
                <a:hueOff val="662595"/>
                <a:satOff val="-34012"/>
                <a:lumOff val="2353"/>
                <a:alphaOff val="0"/>
                <a:shade val="85000"/>
                <a:satMod val="130000"/>
              </a:schemeClr>
            </a:gs>
            <a:gs pos="34000">
              <a:schemeClr val="accent3">
                <a:hueOff val="662595"/>
                <a:satOff val="-34012"/>
                <a:lumOff val="2353"/>
                <a:alphaOff val="0"/>
                <a:shade val="87000"/>
                <a:satMod val="125000"/>
              </a:schemeClr>
            </a:gs>
            <a:gs pos="70000">
              <a:schemeClr val="accent3">
                <a:hueOff val="662595"/>
                <a:satOff val="-34012"/>
                <a:lumOff val="235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662595"/>
                <a:satOff val="-34012"/>
                <a:lumOff val="235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3235B7-2EAA-4FE1-AFDB-E97A9D2C6F2A}">
      <dsp:nvSpPr>
        <dsp:cNvPr id="0" name=""/>
        <dsp:cNvSpPr/>
      </dsp:nvSpPr>
      <dsp:spPr>
        <a:xfrm>
          <a:off x="2947041" y="2514610"/>
          <a:ext cx="2381217" cy="483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763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b="1" kern="120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4 %-ი გამოცდილების გასაზიარებლად </a:t>
          </a:r>
          <a:endParaRPr lang="en-US" sz="1600" b="1" kern="1200" dirty="0"/>
        </a:p>
      </dsp:txBody>
      <dsp:txXfrm>
        <a:off x="2947041" y="2514610"/>
        <a:ext cx="2381217" cy="483552"/>
      </dsp:txXfrm>
    </dsp:sp>
    <dsp:sp modelId="{6B66D3D7-3198-473A-81D8-7D5F262A739B}">
      <dsp:nvSpPr>
        <dsp:cNvPr id="0" name=""/>
        <dsp:cNvSpPr/>
      </dsp:nvSpPr>
      <dsp:spPr>
        <a:xfrm>
          <a:off x="5034671" y="1431554"/>
          <a:ext cx="506455" cy="506455"/>
        </a:xfrm>
        <a:prstGeom prst="ellipse">
          <a:avLst/>
        </a:prstGeom>
        <a:gradFill rotWithShape="0">
          <a:gsLst>
            <a:gs pos="0">
              <a:schemeClr val="accent3">
                <a:hueOff val="993892"/>
                <a:satOff val="-51019"/>
                <a:lumOff val="3530"/>
                <a:alphaOff val="0"/>
                <a:shade val="85000"/>
                <a:satMod val="130000"/>
              </a:schemeClr>
            </a:gs>
            <a:gs pos="34000">
              <a:schemeClr val="accent3">
                <a:hueOff val="993892"/>
                <a:satOff val="-51019"/>
                <a:lumOff val="3530"/>
                <a:alphaOff val="0"/>
                <a:shade val="87000"/>
                <a:satMod val="125000"/>
              </a:schemeClr>
            </a:gs>
            <a:gs pos="70000">
              <a:schemeClr val="accent3">
                <a:hueOff val="993892"/>
                <a:satOff val="-51019"/>
                <a:lumOff val="353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993892"/>
                <a:satOff val="-51019"/>
                <a:lumOff val="353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DABA12-BE9C-44DB-BB5A-B06CB65FC6C3}">
      <dsp:nvSpPr>
        <dsp:cNvPr id="0" name=""/>
        <dsp:cNvSpPr/>
      </dsp:nvSpPr>
      <dsp:spPr>
        <a:xfrm>
          <a:off x="5080636" y="1981195"/>
          <a:ext cx="2218945" cy="694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360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b="1" kern="120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2%-ი მოსწავლის  დავალების შესასრულებლად</a:t>
          </a:r>
          <a:endParaRPr lang="en-US" sz="1600" b="1" kern="1200" dirty="0"/>
        </a:p>
      </dsp:txBody>
      <dsp:txXfrm>
        <a:off x="5080636" y="1981195"/>
        <a:ext cx="2218945" cy="694214"/>
      </dsp:txXfrm>
    </dsp:sp>
    <dsp:sp modelId="{4620A0EB-556D-4C08-A905-04A4DBF144DF}">
      <dsp:nvSpPr>
        <dsp:cNvPr id="0" name=""/>
        <dsp:cNvSpPr/>
      </dsp:nvSpPr>
      <dsp:spPr>
        <a:xfrm>
          <a:off x="6598966" y="1025164"/>
          <a:ext cx="645322" cy="645322"/>
        </a:xfrm>
        <a:prstGeom prst="ellipse">
          <a:avLst/>
        </a:prstGeom>
        <a:gradFill rotWithShape="0">
          <a:gsLst>
            <a:gs pos="0">
              <a:schemeClr val="accent3">
                <a:hueOff val="1325189"/>
                <a:satOff val="-68025"/>
                <a:lumOff val="4706"/>
                <a:alphaOff val="0"/>
                <a:shade val="85000"/>
                <a:satMod val="130000"/>
              </a:schemeClr>
            </a:gs>
            <a:gs pos="34000">
              <a:schemeClr val="accent3">
                <a:hueOff val="1325189"/>
                <a:satOff val="-68025"/>
                <a:lumOff val="4706"/>
                <a:alphaOff val="0"/>
                <a:shade val="87000"/>
                <a:satMod val="125000"/>
              </a:schemeClr>
            </a:gs>
            <a:gs pos="70000">
              <a:schemeClr val="accent3">
                <a:hueOff val="1325189"/>
                <a:satOff val="-68025"/>
                <a:lumOff val="470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1325189"/>
                <a:satOff val="-68025"/>
                <a:lumOff val="470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4C8F0F-9A17-44E4-8122-48FF4C9AD114}">
      <dsp:nvSpPr>
        <dsp:cNvPr id="0" name=""/>
        <dsp:cNvSpPr/>
      </dsp:nvSpPr>
      <dsp:spPr>
        <a:xfrm>
          <a:off x="6857993" y="1676406"/>
          <a:ext cx="2037585" cy="509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943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b="1" kern="1200" dirty="0" smtClean="0"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3%-ი ინფორმაციის მოსაძიებლად</a:t>
          </a:r>
          <a:endParaRPr lang="en-US" sz="1600" b="1" kern="1200" dirty="0"/>
        </a:p>
      </dsp:txBody>
      <dsp:txXfrm>
        <a:off x="6857993" y="1676406"/>
        <a:ext cx="2037585" cy="509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58E7B-C780-4B3F-84E3-34B5CBC85DC9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81FFE-8E40-46E5-B2FB-86A8620564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781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81FFE-8E40-46E5-B2FB-86A8620564E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894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a-GE"/>
              <a:t>ნები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81FFE-8E40-46E5-B2FB-86A8620564E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8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a-GE"/>
              <a:t>ნები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81FFE-8E40-46E5-B2FB-86A8620564E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383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სათაურის სლაიდ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a-GE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a-GE"/>
              <a:t>დააწკაპუნეთ მთავარი ქვესათაურის სტილის რედაქტირებისთვის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47962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სათაური და შვეული ტექსტ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a-GE"/>
              <a:t>დააწკაპ. მთ. სათაურის სტილის შეცვლისათვის</a:t>
            </a:r>
          </a:p>
          <a:p>
            <a:pPr lvl="1"/>
            <a:r>
              <a:rPr lang="ka-GE"/>
              <a:t>მეორე დონე</a:t>
            </a:r>
          </a:p>
          <a:p>
            <a:pPr lvl="2"/>
            <a:r>
              <a:rPr lang="ka-GE"/>
              <a:t>მესამე დონე</a:t>
            </a:r>
          </a:p>
          <a:p>
            <a:pPr lvl="3"/>
            <a:r>
              <a:rPr lang="ka-GE"/>
              <a:t>მეოთხე დონე</a:t>
            </a:r>
          </a:p>
          <a:p>
            <a:pPr lvl="4"/>
            <a:r>
              <a:rPr lang="ka-GE"/>
              <a:t>მეხუთე დონე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5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შვეული სათაური და ტექსტ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ka-GE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ka-GE"/>
              <a:t>დააწკაპ. მთ. სათაურის სტილის შეცვლისათვის</a:t>
            </a:r>
          </a:p>
          <a:p>
            <a:pPr lvl="1"/>
            <a:r>
              <a:rPr lang="ka-GE"/>
              <a:t>მეორე დონე</a:t>
            </a:r>
          </a:p>
          <a:p>
            <a:pPr lvl="2"/>
            <a:r>
              <a:rPr lang="ka-GE"/>
              <a:t>მესამე დონე</a:t>
            </a:r>
          </a:p>
          <a:p>
            <a:pPr lvl="3"/>
            <a:r>
              <a:rPr lang="ka-GE"/>
              <a:t>მეოთხე დონე</a:t>
            </a:r>
          </a:p>
          <a:p>
            <a:pPr lvl="4"/>
            <a:r>
              <a:rPr lang="ka-GE"/>
              <a:t>მეხუთე დონე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73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სათაური და შიგთავს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a-GE"/>
              <a:t>დააწკაპ. მთ. სათაურის სტილის შეცვლისათვის</a:t>
            </a:r>
          </a:p>
          <a:p>
            <a:pPr lvl="1"/>
            <a:r>
              <a:rPr lang="ka-GE"/>
              <a:t>მეორე დონე</a:t>
            </a:r>
          </a:p>
          <a:p>
            <a:pPr lvl="2"/>
            <a:r>
              <a:rPr lang="ka-GE"/>
              <a:t>მესამე დონე</a:t>
            </a:r>
          </a:p>
          <a:p>
            <a:pPr lvl="3"/>
            <a:r>
              <a:rPr lang="ka-GE"/>
              <a:t>მეოთხე დონე</a:t>
            </a:r>
          </a:p>
          <a:p>
            <a:pPr lvl="4"/>
            <a:r>
              <a:rPr lang="ka-GE"/>
              <a:t>მეხუთე დონე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22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სექციის ზედა კოლონტიტულ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a-GE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a-GE"/>
              <a:t>დააწკაპ. მთ. სათაურის სტილის შეცვლისათვის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63005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ორი შიგთავს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ka-GE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ka-GE"/>
              <a:t>დააწკაპ. მთ. სათაურის სტილის შეცვლისათვის</a:t>
            </a:r>
          </a:p>
          <a:p>
            <a:pPr lvl="1"/>
            <a:r>
              <a:rPr lang="ka-GE"/>
              <a:t>მეორე დონე</a:t>
            </a:r>
          </a:p>
          <a:p>
            <a:pPr lvl="2"/>
            <a:r>
              <a:rPr lang="ka-GE"/>
              <a:t>მესამე დონე</a:t>
            </a:r>
          </a:p>
          <a:p>
            <a:pPr lvl="3"/>
            <a:r>
              <a:rPr lang="ka-GE"/>
              <a:t>მეოთხე დონე</a:t>
            </a:r>
          </a:p>
          <a:p>
            <a:pPr lvl="4"/>
            <a:r>
              <a:rPr lang="ka-GE"/>
              <a:t>მეხუთე დონე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ka-GE"/>
              <a:t>დააწკაპ. მთ. სათაურის სტილის შეცვლისათვის</a:t>
            </a:r>
          </a:p>
          <a:p>
            <a:pPr lvl="1"/>
            <a:r>
              <a:rPr lang="ka-GE"/>
              <a:t>მეორე დონე</a:t>
            </a:r>
          </a:p>
          <a:p>
            <a:pPr lvl="2"/>
            <a:r>
              <a:rPr lang="ka-GE"/>
              <a:t>მესამე დონე</a:t>
            </a:r>
          </a:p>
          <a:p>
            <a:pPr lvl="3"/>
            <a:r>
              <a:rPr lang="ka-GE"/>
              <a:t>მეოთხე დონე</a:t>
            </a:r>
          </a:p>
          <a:p>
            <a:pPr lvl="4"/>
            <a:r>
              <a:rPr lang="ka-GE"/>
              <a:t>მეხუთე დონე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8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შედარებ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ka-GE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a-GE"/>
              <a:t>დააწკაპ. მთ. სათაურის სტილის შეცვლისათვის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ka-GE"/>
              <a:t>დააწკაპ. მთ. სათაურის სტილის შეცვლისათვის</a:t>
            </a:r>
          </a:p>
          <a:p>
            <a:pPr lvl="1"/>
            <a:r>
              <a:rPr lang="ka-GE"/>
              <a:t>მეორე დონე</a:t>
            </a:r>
          </a:p>
          <a:p>
            <a:pPr lvl="2"/>
            <a:r>
              <a:rPr lang="ka-GE"/>
              <a:t>მესამე დონე</a:t>
            </a:r>
          </a:p>
          <a:p>
            <a:pPr lvl="3"/>
            <a:r>
              <a:rPr lang="ka-GE"/>
              <a:t>მეოთხე დონე</a:t>
            </a:r>
          </a:p>
          <a:p>
            <a:pPr lvl="4"/>
            <a:r>
              <a:rPr lang="ka-GE"/>
              <a:t>მეხუთე დონე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a-GE"/>
              <a:t>დააწკაპ. მთ. სათაურის სტილის შეცვლისათვის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ka-GE"/>
              <a:t>დააწკაპ. მთ. სათაურის სტილის შეცვლისათვის</a:t>
            </a:r>
          </a:p>
          <a:p>
            <a:pPr lvl="1"/>
            <a:r>
              <a:rPr lang="ka-GE"/>
              <a:t>მეორე დონე</a:t>
            </a:r>
          </a:p>
          <a:p>
            <a:pPr lvl="2"/>
            <a:r>
              <a:rPr lang="ka-GE"/>
              <a:t>მესამე დონე</a:t>
            </a:r>
          </a:p>
          <a:p>
            <a:pPr lvl="3"/>
            <a:r>
              <a:rPr lang="ka-GE"/>
              <a:t>მეოთხე დონე</a:t>
            </a:r>
          </a:p>
          <a:p>
            <a:pPr lvl="4"/>
            <a:r>
              <a:rPr lang="ka-GE"/>
              <a:t>მეხუთე დონე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93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მხოლოდ სათაურ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45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ცარიელ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26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შიგთავსი წარწერასთა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a-GE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ka-GE"/>
              <a:t>დააწკაპ. მთ. სათაურის სტილის შეცვლისათვის</a:t>
            </a:r>
          </a:p>
          <a:p>
            <a:pPr lvl="1"/>
            <a:r>
              <a:rPr lang="ka-GE"/>
              <a:t>მეორე დონე</a:t>
            </a:r>
          </a:p>
          <a:p>
            <a:pPr lvl="2"/>
            <a:r>
              <a:rPr lang="ka-GE"/>
              <a:t>მესამე დონე</a:t>
            </a:r>
          </a:p>
          <a:p>
            <a:pPr lvl="3"/>
            <a:r>
              <a:rPr lang="ka-GE"/>
              <a:t>მეოთხე დონე</a:t>
            </a:r>
          </a:p>
          <a:p>
            <a:pPr lvl="4"/>
            <a:r>
              <a:rPr lang="ka-GE"/>
              <a:t>მეხუთე დონე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/>
              <a:t>დააწკაპ. მთ. სათაურის სტილის შეცვლისათვის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EAF463A-BC7C-46EE-9F1E-7F377CCA4891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66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სურათი წარწერასთა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a-GE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a-GE"/>
              <a:t>სურათის დასამატებლად დააწკაპუნეთ ხატულაზე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/>
              <a:t>დააწკაპ. მთ. სათაურის სტილის შეცვლისათვის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87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a-GE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a-GE"/>
              <a:t>დააწკაპ. მთ. სათაურის სტილის შეცვლისათვის</a:t>
            </a:r>
          </a:p>
          <a:p>
            <a:pPr lvl="1"/>
            <a:r>
              <a:rPr lang="ka-GE"/>
              <a:t>მეორე დონე</a:t>
            </a:r>
          </a:p>
          <a:p>
            <a:pPr lvl="2"/>
            <a:r>
              <a:rPr lang="ka-GE"/>
              <a:t>მესამე დონე</a:t>
            </a:r>
          </a:p>
          <a:p>
            <a:pPr lvl="3"/>
            <a:r>
              <a:rPr lang="ka-GE"/>
              <a:t>მეოთხე დონე</a:t>
            </a:r>
          </a:p>
          <a:p>
            <a:pPr lvl="4"/>
            <a:r>
              <a:rPr lang="ka-GE"/>
              <a:t>მეხუთე დონე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556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datomalania.blogspot.com/2015/05/blog-post_27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1022319"/>
            <a:ext cx="8763000" cy="2432019"/>
          </a:xfrm>
          <a:prstGeom prst="ribbon2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pl-PL" sz="3600" b="1" dirty="0" smtClean="0">
                <a:latin typeface="Sylfaen" panose="010A0502050306030303" pitchFamily="18" charset="0"/>
              </a:rPr>
              <a:t>ბლოგი</a:t>
            </a:r>
            <a:r>
              <a:rPr lang="ka-GE" sz="3600" b="1" dirty="0">
                <a:latin typeface="Sylfaen" panose="010A0502050306030303" pitchFamily="18" charset="0"/>
              </a:rPr>
              <a:t>ს როლი სასწავლო პროცესში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ka-GE" sz="3600" b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Sylfaen" panose="010A0502050306030303" pitchFamily="18" charset="0"/>
              </a:rPr>
              <a:t/>
            </a:r>
            <a:br>
              <a:rPr lang="en-US" sz="3600" b="1" dirty="0">
                <a:solidFill>
                  <a:schemeClr val="bg1"/>
                </a:solidFill>
                <a:latin typeface="Sylfaen" panose="010A0502050306030303" pitchFamily="18" charset="0"/>
              </a:rPr>
            </a:br>
            <a:endParaRPr lang="ru-RU" sz="3600" b="1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343400"/>
            <a:ext cx="9136966" cy="2486891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endParaRPr lang="en-US" sz="1800" b="1" dirty="0" smtClean="0">
              <a:solidFill>
                <a:schemeClr val="tx1"/>
              </a:solidFill>
            </a:endParaRPr>
          </a:p>
          <a:p>
            <a:pPr algn="r"/>
            <a:endParaRPr lang="en-US" sz="1800" b="1" dirty="0" smtClean="0">
              <a:solidFill>
                <a:schemeClr val="tx1"/>
              </a:solidFill>
            </a:endParaRPr>
          </a:p>
          <a:p>
            <a:pPr algn="r"/>
            <a:r>
              <a:rPr lang="ka-GE" sz="1800" b="1" dirty="0" smtClean="0">
                <a:solidFill>
                  <a:schemeClr val="tx1"/>
                </a:solidFill>
              </a:rPr>
              <a:t>ზუსტ </a:t>
            </a:r>
            <a:r>
              <a:rPr lang="ka-GE" sz="1800" b="1" dirty="0">
                <a:solidFill>
                  <a:schemeClr val="tx1"/>
                </a:solidFill>
              </a:rPr>
              <a:t>მეცნიერებათა და განათლების ფაკულტეტის</a:t>
            </a:r>
          </a:p>
          <a:p>
            <a:pPr algn="r"/>
            <a:r>
              <a:rPr lang="ka-GE" sz="1800" b="1" dirty="0">
                <a:solidFill>
                  <a:schemeClr val="tx1"/>
                </a:solidFill>
              </a:rPr>
              <a:t>ასისტენტ პროფესორი დარეჯან გელაძე</a:t>
            </a:r>
          </a:p>
          <a:p>
            <a:pPr algn="ctr"/>
            <a:r>
              <a:rPr lang="ka-GE" sz="1800" b="1" dirty="0">
                <a:solidFill>
                  <a:schemeClr val="tx1"/>
                </a:solidFill>
              </a:rPr>
              <a:t>                                                                                ბათუმი 20</a:t>
            </a:r>
            <a:r>
              <a:rPr lang="en-US" sz="1800" b="1" dirty="0">
                <a:solidFill>
                  <a:schemeClr val="tx1"/>
                </a:solidFill>
              </a:rPr>
              <a:t>21</a:t>
            </a:r>
            <a:r>
              <a:rPr lang="ka-GE" sz="18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" name="Picture 2" descr="http://www.bsu.edu.ge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3257"/>
            <a:ext cx="1454727" cy="1143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C3957BD-BD35-4372-9F3D-31A524A517E4}"/>
              </a:ext>
            </a:extLst>
          </p:cNvPr>
          <p:cNvSpPr txBox="1"/>
          <p:nvPr/>
        </p:nvSpPr>
        <p:spPr>
          <a:xfrm>
            <a:off x="2819400" y="3714203"/>
            <a:ext cx="365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http://darejangeladze.blogspot.com/</a:t>
            </a:r>
            <a:endParaRPr lang="ka-G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4DED3D-715F-4792-847F-BE7F73E8F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3CF5AD-5785-4BA2-8B1E-AC17A55B7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პედაგოგთა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და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მოსწავლეთა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ურთიერთთანამშრომლობა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ექპერიმენტები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და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კვლევები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ურთიერთდახმარება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გამოცდილების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გაზიარება;</a:t>
            </a:r>
            <a:r>
              <a:rPr lang="ka-GE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ka-GE" dirty="0"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სასწავლო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პროცესი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გრძელდება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დროისა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და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სივრცის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შეუზღუდავად;</a:t>
            </a:r>
            <a:endParaRPr lang="ka-GE" dirty="0"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ხალისიანი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იოლად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აღქმადი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თანამშრომლობითი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გაკვეთილები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ცვლიან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ჩვენ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დამოკიდებულებებს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სწავლისადმი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და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ერთმანეთისადმი</a:t>
            </a:r>
            <a:r>
              <a:rPr lang="ka-GE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ka-GE" dirty="0"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მოსწავლე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უფრო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კრიტიკულია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საკუთარი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ნაშრომისადმი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და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ცდილობს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მუდმივად</a:t>
            </a:r>
            <a:r>
              <a:rPr lang="ka-GE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განვითარდეს. თვითონ ისწავლოს, თუ როგორ ისწავლოს.</a:t>
            </a:r>
            <a:endParaRPr lang="ka-G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144432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2743200"/>
            <a:ext cx="8915400" cy="30480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>
            <a:noAutofit/>
          </a:bodyPr>
          <a:lstStyle/>
          <a:p>
            <a:pPr indent="449263" algn="just"/>
            <a:r>
              <a:rPr lang="ka-GE" sz="20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კვლევა ჩავატარეთ </a:t>
            </a:r>
            <a:r>
              <a:rPr lang="ka-GE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აჭარის </a:t>
            </a:r>
            <a:r>
              <a:rPr lang="ka-GE" sz="2000" dirty="0" smtClean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ზოგადსაგანმანათლებლო </a:t>
            </a:r>
            <a:r>
              <a:rPr lang="ka-GE" sz="2000" dirty="0" smtClean="0">
                <a:solidFill>
                  <a:srgbClr val="00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სკოლებში.</a:t>
            </a:r>
            <a:r>
              <a:rPr lang="en-US" sz="2000" dirty="0" smtClean="0">
                <a:solidFill>
                  <a:srgbClr val="00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2000" dirty="0" smtClean="0">
                <a:solidFill>
                  <a:srgbClr val="00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კერძოდ,  ბათუმის: </a:t>
            </a:r>
            <a:r>
              <a:rPr lang="en-US" sz="2000" dirty="0" smtClean="0">
                <a:solidFill>
                  <a:srgbClr val="000000"/>
                </a:solidFill>
                <a:latin typeface="AcadNusx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#2, 8, 9, 14, 15, </a:t>
            </a:r>
            <a:r>
              <a:rPr lang="ka-GE" sz="2000" dirty="0" smtClean="0">
                <a:solidFill>
                  <a:srgbClr val="000000"/>
                </a:solidFill>
                <a:latin typeface="AcadNusx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სალიბაურის </a:t>
            </a:r>
            <a:r>
              <a:rPr lang="en-US" sz="2000" dirty="0" smtClean="0">
                <a:solidFill>
                  <a:srgbClr val="000000"/>
                </a:solidFill>
                <a:latin typeface="AcadNusx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lang="ka-GE" sz="2000" dirty="0" smtClean="0">
                <a:solidFill>
                  <a:srgbClr val="000000"/>
                </a:solidFill>
                <a:latin typeface="AcadNusx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 საჯარო სკოლაში, შუახევის რაიონის ბარათაულის, ჭვანის, ხულოს რაიონის სოფელ წაბლანის, კორტოხის</a:t>
            </a:r>
            <a:r>
              <a:rPr lang="ka-GE" sz="2000" dirty="0" smtClean="0">
                <a:solidFill>
                  <a:srgbClr val="00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საჯარო სკოლაში. </a:t>
            </a:r>
            <a:r>
              <a:rPr lang="ka-GE" sz="2000" dirty="0" smtClean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კვლევის </a:t>
            </a:r>
            <a:r>
              <a:rPr lang="ka-GE" sz="20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მიზანი იყო </a:t>
            </a:r>
            <a:r>
              <a:rPr lang="ka-GE" sz="2000" dirty="0" smtClean="0">
                <a:solidFill>
                  <a:srgbClr val="00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შეგვესწავლა</a:t>
            </a:r>
            <a:r>
              <a:rPr lang="ka-GE" sz="2000" dirty="0" smtClean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20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იყენებენ თუ არა </a:t>
            </a:r>
            <a:r>
              <a:rPr lang="ka-GE" sz="2000" dirty="0" smtClean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მასწავლებლები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ka-GE" sz="2000" dirty="0" smtClean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მოსწავლეები ონლაინ ინსტრუმენტს-ბლოგს</a:t>
            </a:r>
            <a:r>
              <a:rPr lang="ka-GE" sz="20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რა დანიშნულება  აქვს ბლოგის გამოყენებას სწავლა/სწავლების </a:t>
            </a:r>
            <a:r>
              <a:rPr lang="ka-GE" sz="2000" dirty="0" smtClean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პროცესში.</a:t>
            </a:r>
          </a:p>
          <a:p>
            <a:pPr indent="449263" algn="just"/>
            <a:r>
              <a:rPr lang="ka-GE" sz="2000" dirty="0" smtClean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კვლევის </a:t>
            </a:r>
            <a:r>
              <a:rPr lang="ka-GE" sz="20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მიმდინარეობისას გამოყენებულ იქნა ონლაინ </a:t>
            </a:r>
            <a:r>
              <a:rPr lang="ka-GE" sz="2000" dirty="0" smtClean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გამოკითხვის  </a:t>
            </a:r>
            <a:r>
              <a:rPr lang="ka-GE" sz="20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მეთოდი</a:t>
            </a:r>
            <a:r>
              <a:rPr lang="ka-GE" sz="2000" dirty="0" smtClean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a-GE" sz="20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გამოვიკითხეთ  68 </a:t>
            </a:r>
            <a:r>
              <a:rPr lang="ka-GE" sz="2000" dirty="0" smtClean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მასწავლებელი და  </a:t>
            </a:r>
            <a:r>
              <a:rPr lang="ka-GE" sz="20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143 </a:t>
            </a:r>
            <a:r>
              <a:rPr lang="ka-GE" sz="2000" dirty="0" smtClean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მოსწავლე.</a:t>
            </a:r>
            <a:endParaRPr lang="ka-G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263" algn="just"/>
            <a:endParaRPr lang="ka-GE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143000" y="457200"/>
            <a:ext cx="6781800" cy="2057400"/>
          </a:xfrm>
          <a:prstGeom prst="horizontalScroll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6600" b="1" i="1">
                <a:solidFill>
                  <a:schemeClr val="bg1"/>
                </a:solidFill>
              </a:rPr>
              <a:t>კვლევა</a:t>
            </a:r>
            <a:endParaRPr lang="ru-RU" sz="66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50" y="76200"/>
            <a:ext cx="6743700" cy="609600"/>
          </a:xfrm>
        </p:spPr>
        <p:txBody>
          <a:bodyPr>
            <a:noAutofit/>
          </a:bodyPr>
          <a:lstStyle/>
          <a:p>
            <a:r>
              <a:rPr lang="ka-GE" sz="2400" b="1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მასწავლებლები</a:t>
            </a:r>
            <a:r>
              <a:rPr lang="ka-GE" sz="2400" b="1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კითხვაზე- </a:t>
            </a:r>
            <a:r>
              <a:rPr lang="ka-GE" sz="2400" b="1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რა </a:t>
            </a:r>
            <a:r>
              <a:rPr lang="ka-GE" sz="2400" b="1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არის ბლოგი?</a:t>
            </a:r>
            <a:endParaRPr lang="ru-RU" sz="6000" b="1" i="1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Sylfaen" pitchFamily="18" charset="0"/>
            </a:endParaRPr>
          </a:p>
        </p:txBody>
      </p:sp>
      <p:graphicFrame>
        <p:nvGraphicFramePr>
          <p:cNvPr id="4" name="დიაგრამა 19">
            <a:extLst>
              <a:ext uri="{FF2B5EF4-FFF2-40B4-BE49-F238E27FC236}">
                <a16:creationId xmlns:a16="http://schemas.microsoft.com/office/drawing/2014/main" xmlns="" id="{6B1B7FBB-64AF-40B5-9FB2-20E4189864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691303"/>
              </p:ext>
            </p:extLst>
          </p:nvPr>
        </p:nvGraphicFramePr>
        <p:xfrm>
          <a:off x="0" y="914400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181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762000"/>
            <a:ext cx="5867400" cy="609600"/>
          </a:xfrm>
        </p:spPr>
        <p:txBody>
          <a:bodyPr>
            <a:noAutofit/>
          </a:bodyPr>
          <a:lstStyle/>
          <a:p>
            <a:r>
              <a:rPr lang="ka-GE" sz="2400" b="1">
                <a:solidFill>
                  <a:srgbClr val="000000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მოსწავლეები</a:t>
            </a:r>
            <a:r>
              <a:rPr lang="ka-GE" sz="2400" b="1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კითხვაზე-  რა არის </a:t>
            </a:r>
            <a:r>
              <a:rPr lang="ka-GE" sz="2400" b="1" err="1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ბლოგი</a:t>
            </a:r>
            <a:r>
              <a:rPr lang="ka-GE" sz="2400" b="1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6000" b="1" i="1">
              <a:solidFill>
                <a:schemeClr val="tx1"/>
              </a:solidFill>
              <a:latin typeface="Sylfaen" pitchFamily="18" charset="0"/>
            </a:endParaRPr>
          </a:p>
        </p:txBody>
      </p:sp>
      <p:graphicFrame>
        <p:nvGraphicFramePr>
          <p:cNvPr id="4" name="დიაგრამა 19">
            <a:extLst>
              <a:ext uri="{FF2B5EF4-FFF2-40B4-BE49-F238E27FC236}">
                <a16:creationId xmlns:a16="http://schemas.microsoft.com/office/drawing/2014/main" xmlns="" id="{6B1B7FBB-64AF-40B5-9FB2-20E4189864E2}"/>
              </a:ext>
            </a:extLst>
          </p:cNvPr>
          <p:cNvGraphicFramePr/>
          <p:nvPr/>
        </p:nvGraphicFramePr>
        <p:xfrm>
          <a:off x="1828800" y="1066800"/>
          <a:ext cx="5638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დიაგრამა 20">
            <a:extLst>
              <a:ext uri="{FF2B5EF4-FFF2-40B4-BE49-F238E27FC236}">
                <a16:creationId xmlns:a16="http://schemas.microsoft.com/office/drawing/2014/main" xmlns="" id="{262427E7-C203-448A-92D5-950A4F9898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7378223"/>
              </p:ext>
            </p:extLst>
          </p:nvPr>
        </p:nvGraphicFramePr>
        <p:xfrm>
          <a:off x="0" y="1752600"/>
          <a:ext cx="91440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4097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10EE8C-4568-4A06-9934-E8B5E9D1F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457200"/>
            <a:ext cx="7543800" cy="1237396"/>
          </a:xfrm>
        </p:spPr>
        <p:txBody>
          <a:bodyPr/>
          <a:lstStyle/>
          <a:p>
            <a:r>
              <a:rPr lang="ka-GE" sz="1800" b="1" kern="120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მასწავლებლები </a:t>
            </a:r>
            <a:r>
              <a:rPr lang="pl-PL" sz="1800" b="1" kern="120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კითხვაზე -გაქვთ თუ არა საკუთარი ბლოგი </a:t>
            </a:r>
            <a:r>
              <a:rPr lang="ka-GE" sz="1800" b="1" kern="120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და </a:t>
            </a:r>
            <a:r>
              <a:rPr lang="ka-GE" sz="1800" b="1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რა მიზნისთვის იყენებთ</a:t>
            </a:r>
            <a:r>
              <a:rPr lang="pl-PL" sz="1800" b="1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ka-G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ka-G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ka-G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760AD2-F76C-46C7-BDF4-B0C469819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sz="18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გამოკითხული 68 მასწავლებლიდან   87</a:t>
            </a:r>
            <a:r>
              <a:rPr lang="ka-GE" sz="1800" dirty="0" smtClean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%-ს </a:t>
            </a:r>
            <a:r>
              <a:rPr lang="ka-GE" sz="18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არ აქვს საკუთარი ბლოგი, მხოლოდ 13%-ს-აქვს  </a:t>
            </a:r>
            <a:r>
              <a:rPr lang="ka-GE" sz="1800" dirty="0" smtClean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ბლოგი.  </a:t>
            </a:r>
            <a:endParaRPr lang="ka-G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ka-GE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2FE2AD59-FFB0-4584-A25A-B5F4F2C678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8998813"/>
              </p:ext>
            </p:extLst>
          </p:nvPr>
        </p:nvGraphicFramePr>
        <p:xfrm>
          <a:off x="0" y="2590800"/>
          <a:ext cx="9143999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177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8BFEDA-F07B-47E6-81AD-846A72B7D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565613"/>
            <a:ext cx="8915400" cy="856395"/>
          </a:xfrm>
        </p:spPr>
        <p:txBody>
          <a:bodyPr>
            <a:noAutofit/>
          </a:bodyPr>
          <a:lstStyle/>
          <a:p>
            <a:r>
              <a:rPr lang="ka-GE" sz="2000" b="1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მოსწავლეები  კითხვაზე- გაქვთ საკუთარი </a:t>
            </a:r>
            <a:r>
              <a:rPr lang="ka-GE" sz="2000" b="1" err="1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ბლოგი</a:t>
            </a:r>
            <a:r>
              <a:rPr lang="ka-GE" sz="2000" b="1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და რა მიზნისთვის იყენებთ ?</a:t>
            </a:r>
            <a:r>
              <a:rPr lang="ka-GE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ka-GE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ka-GE"/>
          </a:p>
        </p:txBody>
      </p:sp>
      <p:graphicFrame>
        <p:nvGraphicFramePr>
          <p:cNvPr id="4" name="დიაგრამა 1">
            <a:extLst>
              <a:ext uri="{FF2B5EF4-FFF2-40B4-BE49-F238E27FC236}">
                <a16:creationId xmlns:a16="http://schemas.microsoft.com/office/drawing/2014/main" xmlns="" id="{C0BCCF83-EC4D-4F5F-92BC-75441E25B7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6000692"/>
              </p:ext>
            </p:extLst>
          </p:nvPr>
        </p:nvGraphicFramePr>
        <p:xfrm>
          <a:off x="0" y="1422008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372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65E04D-9A9B-4AD3-ADC2-E8B6CE545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304800"/>
            <a:ext cx="7543801" cy="556429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a-GE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კვლევის შედეგების </a:t>
            </a:r>
            <a:r>
              <a:rPr lang="ka-GE" dirty="0" smtClean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ანალიზით </a:t>
            </a:r>
            <a:r>
              <a:rPr lang="ka-GE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მასწავლებლების  13%-ი,  </a:t>
            </a:r>
            <a:r>
              <a:rPr lang="ka-GE" dirty="0" smtClean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რომელსაც </a:t>
            </a:r>
            <a:r>
              <a:rPr lang="ka-GE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აქვს საკუთარი  ბლოგი  სასწავლო პროცესში იყენებენ  შემდეგი მიზნისთვის</a:t>
            </a:r>
            <a:r>
              <a:rPr lang="ka-GE" dirty="0" smtClean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ka-GE" dirty="0">
              <a:solidFill>
                <a:srgbClr val="000000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97412369"/>
              </p:ext>
            </p:extLst>
          </p:nvPr>
        </p:nvGraphicFramePr>
        <p:xfrm>
          <a:off x="0" y="1752600"/>
          <a:ext cx="9144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351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4B8CE0-9E6A-4A49-8146-DA27999EC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>
                <a:solidFill>
                  <a:srgbClr val="000000"/>
                </a:solidFill>
                <a:ea typeface="Calibri" panose="020F0502020204030204" pitchFamily="34" charset="0"/>
                <a:cs typeface="Sylfaen" panose="010A0502050306030303" pitchFamily="18" charset="0"/>
              </a:rPr>
              <a:t>დასკვნა: </a:t>
            </a:r>
            <a:endParaRPr lang="ka-G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5EBA38-484B-4DAF-875A-BA6491DED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ka-GE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ylfaen" panose="010A0502050306030303" pitchFamily="18" charset="0"/>
              </a:rPr>
              <a:t>კვლევებმა</a:t>
            </a:r>
            <a:r>
              <a:rPr lang="ka-GE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Sylfaen" panose="010A0502050306030303" pitchFamily="18" charset="0"/>
              </a:rPr>
              <a:t>აჩვენა,</a:t>
            </a:r>
            <a:r>
              <a:rPr lang="ka-GE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ylfaen" panose="010A0502050306030303" pitchFamily="18" charset="0"/>
              </a:rPr>
              <a:t>რომ</a:t>
            </a:r>
            <a:r>
              <a:rPr lang="ka-GE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Sylfaen" panose="010A0502050306030303" pitchFamily="18" charset="0"/>
              </a:rPr>
              <a:t>ყველა საგნის  </a:t>
            </a:r>
            <a:r>
              <a:rPr lang="ka-GE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ylfaen" panose="010A0502050306030303" pitchFamily="18" charset="0"/>
              </a:rPr>
              <a:t>პედაგოგი</a:t>
            </a:r>
            <a:r>
              <a:rPr lang="ka-GE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ylfaen" panose="010A0502050306030303" pitchFamily="18" charset="0"/>
              </a:rPr>
              <a:t>და</a:t>
            </a:r>
            <a:r>
              <a:rPr lang="ka-GE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ylfaen" panose="010A0502050306030303" pitchFamily="18" charset="0"/>
              </a:rPr>
              <a:t>მოსწავლე</a:t>
            </a:r>
            <a:r>
              <a:rPr lang="ka-GE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ylfaen" panose="010A0502050306030303" pitchFamily="18" charset="0"/>
              </a:rPr>
              <a:t>აცნობიერებს</a:t>
            </a:r>
            <a:r>
              <a:rPr lang="ka-GE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ylfaen" panose="010A0502050306030303" pitchFamily="18" charset="0"/>
              </a:rPr>
              <a:t>ბლოგის</a:t>
            </a:r>
            <a:r>
              <a:rPr lang="ka-GE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ylfaen" panose="010A0502050306030303" pitchFamily="18" charset="0"/>
              </a:rPr>
              <a:t>გამ</a:t>
            </a:r>
            <a:r>
              <a:rPr lang="ka-GE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ოყენების მნიშვნელობას სასწავლო პროცესში, </a:t>
            </a:r>
            <a:r>
              <a:rPr lang="ka-GE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თუმცა მხოლოდ  </a:t>
            </a:r>
            <a:r>
              <a:rPr lang="ka-GE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მასწავლებლების 13%-ი და მოსწავლეების 2</a:t>
            </a:r>
            <a:r>
              <a:rPr lang="ka-GE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%-ი იყენებს ჭკვიან ინსტრუმენტს  </a:t>
            </a:r>
            <a:r>
              <a:rPr lang="ka-GE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სასწავლო </a:t>
            </a:r>
            <a:r>
              <a:rPr lang="ka-GE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მიზნისთვის</a:t>
            </a:r>
            <a:r>
              <a:rPr lang="ka-GE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ka-GE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პედაგოგები-პრობლემის </a:t>
            </a:r>
            <a:r>
              <a:rPr lang="ka-GE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მიზეზად  ასახელებენ დროის უქონლობას, ტექნიკური საშუალების არ ქონას და გაუმართაობას, ტექნიკურ საშუალებათან, კერძოდ ბლოგთან მუშაობის  </a:t>
            </a:r>
            <a:r>
              <a:rPr lang="ka-GE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დაბალ ციფრულ კომპეტენციას </a:t>
            </a:r>
            <a:r>
              <a:rPr lang="ka-GE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და შესაბამისად მოსწავლეებიც ვერ ფლობენ ბლოგის შესახებ ინფორმაციას,  სათანადო უნარ-ჩვევებს, </a:t>
            </a:r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340734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59" y="152400"/>
            <a:ext cx="8686800" cy="1584960"/>
          </a:xfrm>
        </p:spPr>
        <p:txBody>
          <a:bodyPr>
            <a:noAutofit/>
          </a:bodyPr>
          <a:lstStyle/>
          <a:p>
            <a:r>
              <a:rPr lang="ka-GE" sz="2400" b="1" dirty="0"/>
              <a:t>კვლევის მიღებული შედეგებიდან </a:t>
            </a:r>
            <a:r>
              <a:rPr lang="ka-GE" sz="2400" b="1" dirty="0" smtClean="0"/>
              <a:t>გამოიკვეთა რეკომენდაციები:</a:t>
            </a:r>
            <a:r>
              <a:rPr lang="ka-GE" sz="5400" b="1" dirty="0" smtClean="0"/>
              <a:t> </a:t>
            </a:r>
            <a:r>
              <a:rPr lang="ka-GE" sz="5400" b="1" dirty="0"/>
              <a:t/>
            </a:r>
            <a:br>
              <a:rPr lang="ka-GE" sz="5400" b="1" dirty="0"/>
            </a:b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42" y="1295400"/>
            <a:ext cx="9144000" cy="502919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ka-GE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სავალდებულოა განათლების სამინისტრომ ხშირად  დაგეგმოს ტრენინგ- კურსები, სემინარი, კონფერენცია -მასწავლებლების ციფრული  კომპეტენციების ამაღლების მიზნით;</a:t>
            </a:r>
            <a:endParaRPr lang="ka-GE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ka-GE" dirty="0" smtClean="0"/>
              <a:t>სასურველია</a:t>
            </a:r>
            <a:r>
              <a:rPr lang="en-US" dirty="0" smtClean="0"/>
              <a:t> </a:t>
            </a:r>
            <a:r>
              <a:rPr lang="ka-GE" dirty="0" smtClean="0"/>
              <a:t>სასწავლო პროცესში  განმტკიცდეს ციფრული სწავლა-სწავლების  პრაქტიკა;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ka-GE" dirty="0" smtClean="0"/>
              <a:t>მოხდეს</a:t>
            </a:r>
            <a:r>
              <a:rPr lang="ka-GE" dirty="0"/>
              <a:t> </a:t>
            </a:r>
            <a:r>
              <a:rPr lang="ka-GE" dirty="0" smtClean="0"/>
              <a:t>სკოლის და მოსწავლის კუთვნილი ციფრული რესურსის მიზნობრივად  გამოყენება;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ka-GE" dirty="0" smtClean="0"/>
              <a:t>სასურველია მასწავლებლების დაინტერესება ციფრული ინსტრუმენტებით,  რაც ხელს შეუწყობს მოახდინონ ტექნოლოგიების ეფექტიანი ინტეგრირება სასწავლო შედეგების მისაღწევად;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ka-GE" dirty="0" smtClean="0"/>
              <a:t>სასურველია მასწავლებლებმა მოსწავლეებთან ერთად შექმნან ელექტრონული რესურსის საინფორმაციო დაფა;</a:t>
            </a:r>
          </a:p>
        </p:txBody>
      </p:sp>
    </p:spTree>
    <p:extLst>
      <p:ext uri="{BB962C8B-B14F-4D97-AF65-F5344CB8AC3E}">
        <p14:creationId xmlns:p14="http://schemas.microsoft.com/office/powerpoint/2010/main" val="230188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0399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86605"/>
            <a:ext cx="8839200" cy="5582489"/>
          </a:xfrm>
        </p:spPr>
        <p:txBody>
          <a:bodyPr>
            <a:normAutofit/>
          </a:bodyPr>
          <a:lstStyle/>
          <a:p>
            <a:pPr marL="361950" indent="0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ka-GE" sz="2100" dirty="0" smtClean="0"/>
              <a:t>ბლოგის საშუალებით  ელექტრონულად გაუგზავნონ მოსწავლეებს დავალება და მიიღონ საჭირო უკუკავშირი;</a:t>
            </a:r>
            <a:endParaRPr lang="ka-GE" sz="2100" dirty="0"/>
          </a:p>
          <a:p>
            <a:pPr marL="361950" indent="0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ka-GE" sz="2100" dirty="0" smtClean="0"/>
              <a:t> სასურველია </a:t>
            </a:r>
            <a:r>
              <a:rPr lang="ka-GE" sz="2100" dirty="0"/>
              <a:t>მასწავლებელი იყოს-ინოვატორი, მენტორი, კატალიზატორი, </a:t>
            </a:r>
            <a:r>
              <a:rPr lang="ka-GE" sz="2100" dirty="0" smtClean="0"/>
              <a:t>მოტივატორი;</a:t>
            </a:r>
            <a:endParaRPr lang="ka-GE" sz="2100" dirty="0"/>
          </a:p>
          <a:p>
            <a:pPr marL="361950" indent="0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ka-GE" sz="2100" dirty="0" smtClean="0"/>
              <a:t> მასწავლებლებმა გააგრძელონ  </a:t>
            </a:r>
            <a:r>
              <a:rPr lang="ka-GE" sz="2100" dirty="0"/>
              <a:t>მუშაობა ციფრული  რესურსების პროტოტიპების შექმნასა და </a:t>
            </a:r>
            <a:r>
              <a:rPr lang="ka-GE" sz="2100" dirty="0" smtClean="0"/>
              <a:t>დანერგვაში;</a:t>
            </a:r>
            <a:endParaRPr lang="ka-GE" sz="2100" dirty="0"/>
          </a:p>
          <a:p>
            <a:pPr marL="361950" indent="0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ka-GE" sz="2100" dirty="0" smtClean="0"/>
              <a:t> გაკვეთილები </a:t>
            </a:r>
            <a:r>
              <a:rPr lang="ka-GE" sz="2100" dirty="0"/>
              <a:t>გახდეს </a:t>
            </a:r>
            <a:r>
              <a:rPr lang="ka-GE" sz="2100" dirty="0" smtClean="0"/>
              <a:t>კონსტრუქტივისტული,  </a:t>
            </a:r>
            <a:r>
              <a:rPr lang="ka-GE" sz="2100" dirty="0"/>
              <a:t>მრავალფეროვანი და 21-საუკუნის უნარ-ჩვევებზე </a:t>
            </a:r>
            <a:r>
              <a:rPr lang="ka-GE" sz="2100" dirty="0" smtClean="0"/>
              <a:t>ორიენტირებული.</a:t>
            </a:r>
            <a:endParaRPr lang="ka-GE" sz="2100" dirty="0"/>
          </a:p>
          <a:p>
            <a:pPr marL="361950" indent="0">
              <a:lnSpc>
                <a:spcPct val="170000"/>
              </a:lnSpc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80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18"/>
            <a:ext cx="9143999" cy="6833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Wave 3"/>
          <p:cNvSpPr/>
          <p:nvPr/>
        </p:nvSpPr>
        <p:spPr>
          <a:xfrm>
            <a:off x="13139" y="3048000"/>
            <a:ext cx="9143999" cy="3537887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DBFBE"/>
              </a:buClr>
              <a:buSzPct val="100000"/>
              <a:buFont typeface="Calibri" panose="020F0502020204030204" pitchFamily="34" charset="0"/>
              <a:buChar char=" "/>
            </a:pPr>
            <a:r>
              <a:rPr lang="ka-GE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მოყევი ციფრულად</a:t>
            </a:r>
          </a:p>
          <a:p>
            <a:pPr marL="91440" lvl="0" indent="-91440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DBFBE"/>
              </a:buClr>
              <a:buSzPct val="100000"/>
              <a:buFont typeface="Calibri" panose="020F0502020204030204" pitchFamily="34" charset="0"/>
              <a:buChar char=" "/>
            </a:pPr>
            <a:r>
              <a:rPr lang="ka-GE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,,განათლება ყველაზე ძლიერი იარაღია, რომელიც სამყაროს  გარდაქმნისთვის  შეიძლება გამოიყენო“.</a:t>
            </a:r>
          </a:p>
          <a:p>
            <a:pPr marL="91440" lvl="0" indent="-91440" algn="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DBFBE"/>
              </a:buClr>
              <a:buSzPct val="100000"/>
              <a:buFont typeface="Calibri" panose="020F0502020204030204" pitchFamily="34" charset="0"/>
              <a:buChar char=" "/>
            </a:pPr>
            <a:r>
              <a:rPr lang="ka-GE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ნელსონ  მანდელა</a:t>
            </a:r>
          </a:p>
        </p:txBody>
      </p:sp>
      <p:sp>
        <p:nvSpPr>
          <p:cNvPr id="6" name="Wave 5"/>
          <p:cNvSpPr/>
          <p:nvPr/>
        </p:nvSpPr>
        <p:spPr>
          <a:xfrm>
            <a:off x="1" y="3048000"/>
            <a:ext cx="9143999" cy="3537887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DBFBE"/>
              </a:buClr>
              <a:buSzPct val="100000"/>
              <a:buFont typeface="Calibri" panose="020F0502020204030204" pitchFamily="34" charset="0"/>
              <a:buChar char=" "/>
            </a:pPr>
            <a:r>
              <a:rPr lang="ka-GE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მოყევი ციფრულად</a:t>
            </a:r>
          </a:p>
          <a:p>
            <a:pPr marL="91440" lvl="0" indent="-91440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DBFBE"/>
              </a:buClr>
              <a:buSzPct val="100000"/>
              <a:buFont typeface="Calibri" panose="020F0502020204030204" pitchFamily="34" charset="0"/>
              <a:buChar char=" "/>
            </a:pPr>
            <a:r>
              <a:rPr lang="ka-GE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,,განათლება ყველაზე ძლიერი იარაღია, რომელიც სამყაროს  გარდაქმნისთვის  შეიძლება გამოიყენო“.</a:t>
            </a:r>
          </a:p>
          <a:p>
            <a:pPr marL="91440" lvl="0" indent="-91440" algn="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DBFBE"/>
              </a:buClr>
              <a:buSzPct val="100000"/>
              <a:buFont typeface="Calibri" panose="020F0502020204030204" pitchFamily="34" charset="0"/>
              <a:buChar char=" "/>
            </a:pPr>
            <a:r>
              <a:rPr lang="ka-GE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ნელსონ  მანდელა</a:t>
            </a:r>
          </a:p>
        </p:txBody>
      </p:sp>
      <p:sp>
        <p:nvSpPr>
          <p:cNvPr id="7" name="Wave 6"/>
          <p:cNvSpPr/>
          <p:nvPr/>
        </p:nvSpPr>
        <p:spPr>
          <a:xfrm>
            <a:off x="152401" y="3200400"/>
            <a:ext cx="9143999" cy="3537887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DBFBE"/>
              </a:buClr>
              <a:buSzPct val="100000"/>
              <a:buFont typeface="Calibri" panose="020F0502020204030204" pitchFamily="34" charset="0"/>
              <a:buChar char=" "/>
            </a:pPr>
            <a:r>
              <a:rPr lang="ka-GE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მოყევი ციფრულად</a:t>
            </a:r>
          </a:p>
          <a:p>
            <a:pPr marL="91440" lvl="0" indent="-91440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DBFBE"/>
              </a:buClr>
              <a:buSzPct val="100000"/>
              <a:buFont typeface="Calibri" panose="020F0502020204030204" pitchFamily="34" charset="0"/>
              <a:buChar char=" "/>
            </a:pPr>
            <a:r>
              <a:rPr lang="ka-GE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,,განათლება ყველაზე ძლიერი იარაღია, რომელიც სამყაროს  გარდაქმნისთვის  შეიძლება გამოიყენო“.</a:t>
            </a:r>
          </a:p>
          <a:p>
            <a:pPr marL="91440" lvl="0" indent="-91440" algn="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DBFBE"/>
              </a:buClr>
              <a:buSzPct val="100000"/>
              <a:buFont typeface="Calibri" panose="020F0502020204030204" pitchFamily="34" charset="0"/>
              <a:buChar char=" "/>
            </a:pPr>
            <a:r>
              <a:rPr lang="ka-GE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ნელსონ  მანდელა</a:t>
            </a:r>
          </a:p>
        </p:txBody>
      </p:sp>
    </p:spTree>
    <p:extLst>
      <p:ext uri="{BB962C8B-B14F-4D97-AF65-F5344CB8AC3E}">
        <p14:creationId xmlns:p14="http://schemas.microsoft.com/office/powerpoint/2010/main" val="131609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930" y="646386"/>
            <a:ext cx="7162800" cy="1828800"/>
          </a:xfrm>
        </p:spPr>
        <p:txBody>
          <a:bodyPr>
            <a:normAutofit fontScale="90000"/>
          </a:bodyPr>
          <a:lstStyle/>
          <a:p>
            <a:r>
              <a:rPr lang="ka-GE" dirty="0" smtClean="0"/>
              <a:t/>
            </a:r>
            <a:br>
              <a:rPr lang="ka-GE" dirty="0" smtClean="0"/>
            </a:br>
            <a:r>
              <a:rPr lang="ka-GE" dirty="0"/>
              <a:t/>
            </a:r>
            <a:br>
              <a:rPr lang="ka-GE" dirty="0"/>
            </a:br>
            <a:r>
              <a:rPr lang="ka-GE" dirty="0" smtClean="0"/>
              <a:t/>
            </a:r>
            <a:br>
              <a:rPr lang="ka-GE" dirty="0" smtClean="0"/>
            </a:br>
            <a:r>
              <a:rPr lang="ka-GE" dirty="0"/>
              <a:t/>
            </a:r>
            <a:br>
              <a:rPr lang="ka-GE" dirty="0"/>
            </a:br>
            <a:r>
              <a:rPr lang="ka-GE" dirty="0" smtClean="0"/>
              <a:t/>
            </a:r>
            <a:br>
              <a:rPr lang="ka-GE" dirty="0" smtClean="0"/>
            </a:br>
            <a:r>
              <a:rPr lang="ka-GE" sz="4400" dirty="0" smtClean="0"/>
              <a:t>ასწავლე დღეს ისე, რომ, ფიქრობდე მომავალზე.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dirty="0"/>
              <a:t> </a:t>
            </a:r>
            <a:r>
              <a:rPr lang="en-US" dirty="0" smtClean="0"/>
              <a:t>                                     </a:t>
            </a:r>
            <a:r>
              <a:rPr lang="ka-GE" sz="3200" dirty="0" smtClean="0"/>
              <a:t>კოფი ანანი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110" y="2438400"/>
            <a:ext cx="7334250" cy="398145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47092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153400" cy="2514600"/>
          </a:xfrm>
          <a:solidFill>
            <a:schemeClr val="accent3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pPr algn="ctr"/>
            <a:r>
              <a:rPr lang="ka-GE" sz="5400" b="1" i="1" dirty="0" smtClean="0">
                <a:solidFill>
                  <a:schemeClr val="tx1"/>
                </a:solidFill>
                <a:latin typeface="Sylfaen" pitchFamily="18" charset="0"/>
              </a:rPr>
              <a:t/>
            </a:r>
            <a:br>
              <a:rPr lang="ka-GE" sz="5400" b="1" i="1" dirty="0" smtClean="0">
                <a:solidFill>
                  <a:schemeClr val="tx1"/>
                </a:solidFill>
                <a:latin typeface="Sylfaen" pitchFamily="18" charset="0"/>
              </a:rPr>
            </a:br>
            <a:r>
              <a:rPr lang="ka-GE" sz="5400" b="1" i="1" dirty="0">
                <a:solidFill>
                  <a:schemeClr val="tx1"/>
                </a:solidFill>
                <a:latin typeface="Sylfaen" pitchFamily="18" charset="0"/>
              </a:rPr>
              <a:t/>
            </a:r>
            <a:br>
              <a:rPr lang="ka-GE" sz="5400" b="1" i="1" dirty="0">
                <a:solidFill>
                  <a:schemeClr val="tx1"/>
                </a:solidFill>
                <a:latin typeface="Sylfaen" pitchFamily="18" charset="0"/>
              </a:rPr>
            </a:br>
            <a:r>
              <a:rPr lang="ka-GE" sz="5400" b="1" i="1" dirty="0" smtClean="0">
                <a:solidFill>
                  <a:schemeClr val="tx1"/>
                </a:solidFill>
                <a:latin typeface="Sylfaen" pitchFamily="18" charset="0"/>
              </a:rPr>
              <a:t/>
            </a:r>
            <a:br>
              <a:rPr lang="ka-GE" sz="5400" b="1" i="1" dirty="0" smtClean="0">
                <a:solidFill>
                  <a:schemeClr val="tx1"/>
                </a:solidFill>
                <a:latin typeface="Sylfaen" pitchFamily="18" charset="0"/>
              </a:rPr>
            </a:br>
            <a:r>
              <a:rPr lang="ka-GE" sz="5400" b="1" i="1" dirty="0">
                <a:solidFill>
                  <a:schemeClr val="tx1"/>
                </a:solidFill>
                <a:latin typeface="Sylfaen" pitchFamily="18" charset="0"/>
              </a:rPr>
              <a:t/>
            </a:r>
            <a:br>
              <a:rPr lang="ka-GE" sz="5400" b="1" i="1" dirty="0">
                <a:solidFill>
                  <a:schemeClr val="tx1"/>
                </a:solidFill>
                <a:latin typeface="Sylfaen" pitchFamily="18" charset="0"/>
              </a:rPr>
            </a:br>
            <a:r>
              <a:rPr lang="ka-GE" sz="5400" b="1" i="1" dirty="0" smtClean="0">
                <a:solidFill>
                  <a:schemeClr val="tx1"/>
                </a:solidFill>
                <a:latin typeface="Sylfaen" pitchFamily="18" charset="0"/>
              </a:rPr>
              <a:t/>
            </a:r>
            <a:br>
              <a:rPr lang="ka-GE" sz="5400" b="1" i="1" dirty="0" smtClean="0">
                <a:solidFill>
                  <a:schemeClr val="tx1"/>
                </a:solidFill>
                <a:latin typeface="Sylfaen" pitchFamily="18" charset="0"/>
              </a:rPr>
            </a:br>
            <a:r>
              <a:rPr lang="ka-GE" sz="5400" b="1" i="1" dirty="0">
                <a:solidFill>
                  <a:schemeClr val="tx1"/>
                </a:solidFill>
                <a:latin typeface="Sylfaen" pitchFamily="18" charset="0"/>
              </a:rPr>
              <a:t/>
            </a:r>
            <a:br>
              <a:rPr lang="ka-GE" sz="5400" b="1" i="1" dirty="0">
                <a:solidFill>
                  <a:schemeClr val="tx1"/>
                </a:solidFill>
                <a:latin typeface="Sylfaen" pitchFamily="18" charset="0"/>
              </a:rPr>
            </a:br>
            <a:r>
              <a:rPr lang="ka-GE" sz="5400" b="1" i="1" dirty="0" smtClean="0">
                <a:solidFill>
                  <a:schemeClr val="tx1"/>
                </a:solidFill>
                <a:latin typeface="Sylfaen" pitchFamily="18" charset="0"/>
              </a:rPr>
              <a:t/>
            </a:r>
            <a:br>
              <a:rPr lang="ka-GE" sz="5400" b="1" i="1" dirty="0" smtClean="0">
                <a:solidFill>
                  <a:schemeClr val="tx1"/>
                </a:solidFill>
                <a:latin typeface="Sylfaen" pitchFamily="18" charset="0"/>
              </a:rPr>
            </a:br>
            <a:r>
              <a:rPr lang="ka-GE" sz="3200" b="1" i="1" dirty="0" smtClean="0">
                <a:solidFill>
                  <a:schemeClr val="tx1"/>
                </a:solidFill>
                <a:latin typeface="Sylfaen" pitchFamily="18" charset="0"/>
              </a:rPr>
              <a:t>ბლოგის შექმნის ინსტრუქცია იხილეთ : </a:t>
            </a:r>
            <a:r>
              <a:rPr lang="en-US" sz="3200" b="1" i="1" dirty="0" smtClean="0">
                <a:solidFill>
                  <a:schemeClr val="tx1"/>
                </a:solidFill>
                <a:latin typeface="Sylfaen" pitchFamily="18" charset="0"/>
              </a:rPr>
              <a:t>http</a:t>
            </a:r>
            <a:r>
              <a:rPr lang="en-US" sz="3200" b="1" i="1" dirty="0">
                <a:solidFill>
                  <a:schemeClr val="tx1"/>
                </a:solidFill>
                <a:latin typeface="Sylfaen" pitchFamily="18" charset="0"/>
              </a:rPr>
              <a:t>://www.ict.tpdc.ge/video/48?ch=431</a:t>
            </a:r>
            <a:endParaRPr lang="ru-RU" sz="3200" b="1" i="1" dirty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a-GE" dirty="0" smtClean="0"/>
          </a:p>
          <a:p>
            <a:endParaRPr lang="ka-GE" dirty="0"/>
          </a:p>
          <a:p>
            <a:endParaRPr lang="ka-GE" dirty="0" smtClean="0"/>
          </a:p>
          <a:p>
            <a:endParaRPr lang="ka-GE" dirty="0"/>
          </a:p>
          <a:p>
            <a:endParaRPr lang="ka-GE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85801"/>
            <a:ext cx="7543800" cy="609600"/>
          </a:xfrm>
        </p:spPr>
        <p:txBody>
          <a:bodyPr>
            <a:normAutofit/>
          </a:bodyPr>
          <a:lstStyle/>
          <a:p>
            <a:r>
              <a:rPr lang="ka-GE" sz="3600" dirty="0" smtClean="0"/>
              <a:t>გამოყენებული ლიტერატურა: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0" fontAlgn="base"/>
            <a:r>
              <a:rPr lang="ka-GE" sz="8000" dirty="0" smtClean="0"/>
              <a:t>1. ახალკაცი </a:t>
            </a:r>
            <a:r>
              <a:rPr lang="ka-GE" sz="8000" dirty="0"/>
              <a:t>ნ,  როგორ შევქმნათ ბლოგი და ელექტრონული პორტფოლიო, https://</a:t>
            </a:r>
            <a:r>
              <a:rPr lang="ka-GE" sz="8000" dirty="0" smtClean="0"/>
              <a:t>www.slideshare.net/niniax/ss-32095599</a:t>
            </a:r>
            <a:r>
              <a:rPr lang="en-US" sz="8000" dirty="0" smtClean="0"/>
              <a:t>;</a:t>
            </a:r>
            <a:endParaRPr lang="en-US" sz="8000" dirty="0"/>
          </a:p>
          <a:p>
            <a:pPr lvl="0" fontAlgn="base"/>
            <a:r>
              <a:rPr lang="ka-GE" sz="8000" dirty="0" smtClean="0"/>
              <a:t>2. გორდეზიანი </a:t>
            </a:r>
            <a:r>
              <a:rPr lang="ka-GE" sz="8000" dirty="0"/>
              <a:t>ც. თანამედროვე პედაგოგიური ტექნოლოგიები, თბილისი, </a:t>
            </a:r>
            <a:r>
              <a:rPr lang="ka-GE" sz="8000" dirty="0" smtClean="0"/>
              <a:t>2004</a:t>
            </a:r>
            <a:r>
              <a:rPr lang="en-US" sz="8000" dirty="0" smtClean="0"/>
              <a:t>;</a:t>
            </a:r>
            <a:endParaRPr lang="en-US" sz="8000" dirty="0"/>
          </a:p>
          <a:p>
            <a:pPr lvl="0" fontAlgn="base"/>
            <a:r>
              <a:rPr lang="ka-GE" sz="8000" dirty="0" smtClean="0"/>
              <a:t>3. ეროვნული </a:t>
            </a:r>
            <a:r>
              <a:rPr lang="ka-GE" sz="8000" dirty="0"/>
              <a:t>სასწავლო </a:t>
            </a:r>
            <a:r>
              <a:rPr lang="ka-GE" sz="8000" dirty="0" smtClean="0"/>
              <a:t>გეგმა</a:t>
            </a:r>
            <a:r>
              <a:rPr lang="en-US" sz="8000" dirty="0" smtClean="0"/>
              <a:t>,</a:t>
            </a:r>
            <a:r>
              <a:rPr lang="ka-GE" sz="8000" dirty="0" smtClean="0"/>
              <a:t> </a:t>
            </a:r>
            <a:r>
              <a:rPr lang="ka-GE" sz="8000" dirty="0"/>
              <a:t>თავი II. მუხლი 8. თბილისი, </a:t>
            </a:r>
            <a:r>
              <a:rPr lang="ka-GE" sz="8000" dirty="0" smtClean="0"/>
              <a:t>2018-2024</a:t>
            </a:r>
            <a:r>
              <a:rPr lang="en-US" sz="8000" dirty="0" smtClean="0"/>
              <a:t>;</a:t>
            </a:r>
            <a:endParaRPr lang="en-US" sz="8000" dirty="0"/>
          </a:p>
          <a:p>
            <a:pPr lvl="0" fontAlgn="base"/>
            <a:r>
              <a:rPr lang="ka-GE" sz="8000" dirty="0" smtClean="0"/>
              <a:t>4.თვალიაშვილი </a:t>
            </a:r>
            <a:r>
              <a:rPr lang="ka-GE" sz="8000" dirty="0"/>
              <a:t>პ, ბლოგების შექმნა და მართვა,  (სახელმძღვანელო), </a:t>
            </a:r>
            <a:r>
              <a:rPr lang="ka-GE" sz="8000" dirty="0" smtClean="0"/>
              <a:t>თბილისი</a:t>
            </a:r>
            <a:r>
              <a:rPr lang="en-US" sz="8000" dirty="0" smtClean="0"/>
              <a:t>;</a:t>
            </a:r>
            <a:endParaRPr lang="en-US" sz="8000" dirty="0"/>
          </a:p>
          <a:p>
            <a:pPr lvl="0" fontAlgn="base"/>
            <a:r>
              <a:rPr lang="ka-GE" sz="8000" dirty="0" smtClean="0"/>
              <a:t>5.კუპატაძე </a:t>
            </a:r>
            <a:r>
              <a:rPr lang="ka-GE" sz="8000" dirty="0"/>
              <a:t>ქ. ელექტრონული სწავლება, თბილისი, </a:t>
            </a:r>
            <a:r>
              <a:rPr lang="ka-GE" sz="8000" dirty="0" smtClean="0"/>
              <a:t>2009</a:t>
            </a:r>
            <a:r>
              <a:rPr lang="en-US" sz="8000" dirty="0" smtClean="0"/>
              <a:t>;</a:t>
            </a:r>
            <a:endParaRPr lang="en-US" sz="8000" dirty="0"/>
          </a:p>
          <a:p>
            <a:pPr lvl="0" fontAlgn="base"/>
            <a:r>
              <a:rPr lang="ka-GE" sz="8000" dirty="0" smtClean="0"/>
              <a:t>6.ლობჟანიძე </a:t>
            </a:r>
            <a:r>
              <a:rPr lang="ka-GE" sz="8000" dirty="0"/>
              <a:t>ს,  ფირჩხაძე მ, რატიანი მ, ინტერაქტიული მეთოდები პრაქტიკაში, მასწავლებლის წიგნი, თბილისი, </a:t>
            </a:r>
            <a:r>
              <a:rPr lang="ka-GE" sz="8000" dirty="0" smtClean="0"/>
              <a:t>2016</a:t>
            </a:r>
            <a:r>
              <a:rPr lang="en-US" sz="8000" dirty="0" smtClean="0"/>
              <a:t>;</a:t>
            </a:r>
            <a:endParaRPr lang="en-US" sz="8000" dirty="0"/>
          </a:p>
          <a:p>
            <a:pPr lvl="0" fontAlgn="base"/>
            <a:r>
              <a:rPr lang="ka-GE" sz="8000" dirty="0" smtClean="0"/>
              <a:t>7.დაწყებითი</a:t>
            </a:r>
            <a:r>
              <a:rPr lang="ka-GE" sz="8000" dirty="0"/>
              <a:t>,  საბაზო, საშუალო საფეხურის  ისტ-ის მასწავლებლის პროფესიული სტანდარტი </a:t>
            </a:r>
            <a:r>
              <a:rPr lang="ka-GE" sz="8000" u="sng" dirty="0">
                <a:hlinkClick r:id="rId2"/>
              </a:rPr>
              <a:t>http://</a:t>
            </a:r>
            <a:r>
              <a:rPr lang="ka-GE" sz="8000" u="sng" dirty="0" smtClean="0">
                <a:hlinkClick r:id="rId2"/>
              </a:rPr>
              <a:t>datomalania.blogspot.com/2015/05/blog-post_27.html</a:t>
            </a:r>
            <a:r>
              <a:rPr lang="en-US" sz="8000" u="sng" dirty="0" smtClean="0"/>
              <a:t>;</a:t>
            </a:r>
          </a:p>
          <a:p>
            <a:pPr lvl="0" fontAlgn="base"/>
            <a:r>
              <a:rPr lang="en-US" sz="8000" dirty="0" smtClean="0"/>
              <a:t>8.</a:t>
            </a:r>
            <a:r>
              <a:rPr lang="ka-GE" sz="8000" b="1" i="1" dirty="0" smtClean="0">
                <a:solidFill>
                  <a:schemeClr val="tx1"/>
                </a:solidFill>
              </a:rPr>
              <a:t>  </a:t>
            </a:r>
            <a:r>
              <a:rPr lang="en-US" sz="8000" b="1" i="1" dirty="0">
                <a:solidFill>
                  <a:schemeClr val="tx1"/>
                </a:solidFill>
                <a:latin typeface="Sylfaen" pitchFamily="18" charset="0"/>
              </a:rPr>
              <a:t>http://</a:t>
            </a:r>
            <a:r>
              <a:rPr lang="en-US" sz="8000" b="1" i="1" dirty="0" smtClean="0">
                <a:solidFill>
                  <a:schemeClr val="tx1"/>
                </a:solidFill>
                <a:latin typeface="Sylfaen" pitchFamily="18" charset="0"/>
              </a:rPr>
              <a:t>www.ict.tpdc.ge/video/48?ch=431.</a:t>
            </a:r>
            <a:endParaRPr lang="en-US" sz="8000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83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6604"/>
            <a:ext cx="8305800" cy="1450757"/>
          </a:xfrm>
        </p:spPr>
        <p:txBody>
          <a:bodyPr>
            <a:normAutofit/>
          </a:bodyPr>
          <a:lstStyle/>
          <a:p>
            <a:r>
              <a:rPr lang="ka-GE" sz="3600" dirty="0" smtClean="0"/>
              <a:t>სამეცნიერო სემინარის</a:t>
            </a:r>
            <a:r>
              <a:rPr lang="en-US" sz="3600" dirty="0" smtClean="0"/>
              <a:t> </a:t>
            </a:r>
            <a:r>
              <a:rPr lang="ka-GE" sz="3600" dirty="0" smtClean="0"/>
              <a:t>ელექტრონული პრეზენტაცია</a:t>
            </a:r>
            <a:r>
              <a:rPr lang="ka-GE" sz="3600" dirty="0"/>
              <a:t> </a:t>
            </a:r>
            <a:r>
              <a:rPr lang="ka-GE" sz="3600" dirty="0" smtClean="0"/>
              <a:t> იხილეთ ვებგვერდზე: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https://sway.office.com/ApxrDpVQCAiRDOCJ?ref=Link</a:t>
            </a:r>
          </a:p>
        </p:txBody>
      </p:sp>
      <p:pic>
        <p:nvPicPr>
          <p:cNvPr id="4" name="Picture 2" descr="C:\Documents and Settings\Administrator\Local Settings\Temporary Internet Files\Content.IE5\SIW6J7ZJ\MM900041090[1].gif"/>
          <p:cNvPicPr>
            <a:picLocks noChangeAspect="1" noChangeArrowheads="1" noCrop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3581400"/>
            <a:ext cx="5105400" cy="2819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596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0" y="2971800"/>
            <a:ext cx="9220200" cy="2971800"/>
          </a:xfrm>
          <a:prstGeom prst="cloudCallout">
            <a:avLst>
              <a:gd name="adj1" fmla="val -174"/>
              <a:gd name="adj2" fmla="val -10093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a-GE" sz="1800" b="1" dirty="0">
                <a:solidFill>
                  <a:srgbClr val="323232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შევისწავლოთ </a:t>
            </a:r>
            <a:r>
              <a:rPr lang="ka-GE" sz="1800" b="1" spc="5" dirty="0">
                <a:solidFill>
                  <a:srgbClr val="323232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a-GE" sz="1800" b="1" spc="40" dirty="0">
                <a:solidFill>
                  <a:srgbClr val="323232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 მასწავლებლების/ მოსწავლეების მიერ </a:t>
            </a:r>
            <a:r>
              <a:rPr lang="ka-GE" sz="1800" b="1" spc="40" dirty="0" smtClean="0">
                <a:solidFill>
                  <a:srgbClr val="323232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პლატფორმა-</a:t>
            </a:r>
            <a:r>
              <a:rPr lang="pl-PL" sz="1800" b="1" dirty="0" smtClean="0">
                <a:solidFill>
                  <a:srgbClr val="323232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ბლოგის </a:t>
            </a:r>
            <a:r>
              <a:rPr lang="pl-PL" sz="1800" b="1" dirty="0">
                <a:solidFill>
                  <a:srgbClr val="323232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გამოყენებ</a:t>
            </a:r>
            <a:r>
              <a:rPr lang="ka-GE" sz="1800" b="1" dirty="0">
                <a:solidFill>
                  <a:srgbClr val="323232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ის მდგომარეობა აჭარის ზოგადსაგანმანათლებლო </a:t>
            </a:r>
            <a:r>
              <a:rPr lang="ka-GE" sz="1800" b="1" dirty="0" smtClean="0">
                <a:solidFill>
                  <a:srgbClr val="323232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სკოლებში.</a:t>
            </a:r>
            <a:endParaRPr lang="ka-GE" sz="1800" b="1" dirty="0">
              <a:solidFill>
                <a:schemeClr val="tx1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rved Up Ribbon 4"/>
          <p:cNvSpPr/>
          <p:nvPr/>
        </p:nvSpPr>
        <p:spPr>
          <a:xfrm>
            <a:off x="-35169" y="457200"/>
            <a:ext cx="9167446" cy="1152465"/>
          </a:xfrm>
          <a:prstGeom prst="ellipseRibbon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a-GE" sz="4800" b="1" i="1" spc="-50">
                <a:solidFill>
                  <a:prstClr val="black"/>
                </a:solidFill>
                <a:ea typeface="+mj-ea"/>
                <a:cs typeface="+mj-cs"/>
              </a:rPr>
              <a:t>კვლევის მიზანი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51406689"/>
              </p:ext>
            </p:extLst>
          </p:nvPr>
        </p:nvGraphicFramePr>
        <p:xfrm>
          <a:off x="0" y="1219200"/>
          <a:ext cx="8839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4027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46916A-AAFD-4681-9DB3-DDC8AED67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81175"/>
            <a:ext cx="8763000" cy="4619625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ka-GE" sz="2200" dirty="0">
                <a:ea typeface="Calibri" panose="020F0502020204030204" pitchFamily="34" charset="0"/>
                <a:cs typeface="Sylfaen" panose="010A0502050306030303" pitchFamily="18" charset="0"/>
              </a:rPr>
              <a:t> </a:t>
            </a:r>
            <a:r>
              <a:rPr lang="en-US" sz="2200" dirty="0" smtClean="0">
                <a:ea typeface="Calibri" panose="020F0502020204030204" pitchFamily="34" charset="0"/>
                <a:cs typeface="Sylfaen" panose="010A0502050306030303" pitchFamily="18" charset="0"/>
              </a:rPr>
              <a:t>        </a:t>
            </a:r>
            <a:r>
              <a:rPr lang="ka-GE" sz="2200" dirty="0" smtClean="0">
                <a:ea typeface="Calibri" panose="020F0502020204030204" pitchFamily="34" charset="0"/>
                <a:cs typeface="Sylfaen" panose="010A0502050306030303" pitchFamily="18" charset="0"/>
              </a:rPr>
              <a:t>მთელ</a:t>
            </a:r>
            <a:r>
              <a:rPr lang="ka-GE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2200" dirty="0">
                <a:ea typeface="Calibri" panose="020F0502020204030204" pitchFamily="34" charset="0"/>
                <a:cs typeface="Sylfaen" panose="010A0502050306030303" pitchFamily="18" charset="0"/>
              </a:rPr>
              <a:t>მსოფლიოში საგანმანათლებლო</a:t>
            </a:r>
            <a:r>
              <a:rPr lang="ka-GE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ინოვაციები</a:t>
            </a:r>
            <a:r>
              <a:rPr lang="ka-GE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2200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განიხილება</a:t>
            </a:r>
            <a:r>
              <a:rPr lang="ka-GE" sz="2200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როგორც</a:t>
            </a:r>
            <a:r>
              <a:rPr lang="ka-GE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მთავარი</a:t>
            </a:r>
            <a:r>
              <a:rPr lang="ka-GE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2200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პრიორიტეტი</a:t>
            </a:r>
            <a:r>
              <a:rPr lang="ka-GE" sz="22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a-GE" sz="2200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საგანმანათლებლო</a:t>
            </a:r>
            <a:r>
              <a:rPr lang="pl-PL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რესურსების</a:t>
            </a:r>
            <a:r>
              <a:rPr lang="pl-PL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ხელმისაწვდომობა</a:t>
            </a:r>
            <a:r>
              <a:rPr lang="pl-PL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და</a:t>
            </a:r>
            <a:r>
              <a:rPr lang="pl-PL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მრავალფეროვნება</a:t>
            </a:r>
            <a:r>
              <a:rPr lang="pl-PL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მნიშვნელოვნად</a:t>
            </a:r>
            <a:r>
              <a:rPr lang="ka-GE" sz="22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გაიზარდა</a:t>
            </a:r>
            <a:r>
              <a:rPr lang="pl-PL" sz="2200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ინტერნეტის</a:t>
            </a:r>
            <a:r>
              <a:rPr lang="pl-PL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საყოველთაო</a:t>
            </a:r>
            <a:r>
              <a:rPr lang="ka-GE" sz="2200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 გავრ-</a:t>
            </a:r>
            <a:r>
              <a:rPr lang="pl-PL" sz="2200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ცელების</a:t>
            </a:r>
            <a:r>
              <a:rPr lang="ka-GE" sz="2200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 </a:t>
            </a:r>
            <a:r>
              <a:rPr lang="pl-PL" sz="2200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შემდეგ</a:t>
            </a:r>
            <a:r>
              <a:rPr lang="pl-PL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თავდაპირველად</a:t>
            </a:r>
            <a:r>
              <a:rPr lang="ka-GE" sz="22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22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ინტერნეტ პლატფორმები </a:t>
            </a:r>
            <a:r>
              <a:rPr lang="pl-PL" sz="2200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და</a:t>
            </a:r>
            <a:r>
              <a:rPr lang="pl-PL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ინსტრუმენტები</a:t>
            </a:r>
            <a:r>
              <a:rPr lang="pl-PL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უშუალოდ</a:t>
            </a:r>
            <a:r>
              <a:rPr lang="pl-PL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სასწავლო</a:t>
            </a:r>
            <a:r>
              <a:rPr lang="pl-PL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პროცესზე</a:t>
            </a:r>
            <a:r>
              <a:rPr lang="pl-PL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მორგებული</a:t>
            </a:r>
            <a:r>
              <a:rPr lang="pl-PL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არ</a:t>
            </a:r>
            <a:r>
              <a:rPr lang="pl-PL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იყო</a:t>
            </a:r>
            <a:r>
              <a:rPr lang="pl-PL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განათლების</a:t>
            </a:r>
            <a:r>
              <a:rPr lang="pl-PL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სპეციალისტების</a:t>
            </a:r>
            <a:r>
              <a:rPr lang="pl-PL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მიერ</a:t>
            </a:r>
            <a:r>
              <a:rPr lang="pl-PL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ტექნოლოგიების</a:t>
            </a:r>
            <a:r>
              <a:rPr lang="pl-PL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ათვისებასთან</a:t>
            </a:r>
            <a:r>
              <a:rPr lang="pl-PL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ერთად</a:t>
            </a:r>
            <a:r>
              <a:rPr lang="pl-PL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შეიქმნა</a:t>
            </a:r>
            <a:r>
              <a:rPr lang="pl-PL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უამრავი</a:t>
            </a:r>
            <a:r>
              <a:rPr lang="pl-PL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სასარგებლო</a:t>
            </a:r>
            <a:r>
              <a:rPr lang="pl-PL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რესურსი</a:t>
            </a:r>
            <a:r>
              <a:rPr lang="pl-PL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თუ</a:t>
            </a:r>
            <a:r>
              <a:rPr lang="pl-PL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22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ინსტრუმენტი</a:t>
            </a:r>
            <a:r>
              <a:rPr lang="pl-PL" sz="2200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რომელთა</a:t>
            </a:r>
            <a:r>
              <a:rPr lang="pl-PL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გამოყენება</a:t>
            </a:r>
            <a:r>
              <a:rPr lang="pl-PL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ყველა</a:t>
            </a:r>
            <a:r>
              <a:rPr lang="pl-PL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დაინტერესებულ</a:t>
            </a:r>
            <a:r>
              <a:rPr lang="pl-PL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მასწავლებელს</a:t>
            </a:r>
            <a:r>
              <a:rPr lang="pl-PL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შეუძლია</a:t>
            </a:r>
            <a:r>
              <a:rPr lang="ka-GE" sz="22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და </a:t>
            </a:r>
            <a:r>
              <a:rPr lang="pl-PL" sz="2200" dirty="0"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თავად</a:t>
            </a:r>
            <a:r>
              <a:rPr lang="pl-PL" sz="22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2200" dirty="0">
                <a:ea typeface="Calibri" panose="020F0502020204030204" pitchFamily="34" charset="0"/>
                <a:cs typeface="Sylfaen" panose="010A0502050306030303" pitchFamily="18" charset="0"/>
              </a:rPr>
              <a:t> გახდეს</a:t>
            </a:r>
            <a:r>
              <a:rPr lang="pl-PL" sz="2200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რესურსის</a:t>
            </a:r>
            <a:r>
              <a:rPr lang="pl-PL" sz="22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ავტორი</a:t>
            </a:r>
            <a:r>
              <a:rPr lang="pl-PL" sz="2200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ka-GE" sz="2200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ka-GE" sz="2200" dirty="0">
              <a:latin typeface="Sylfaen" panose="010A050205030603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4800"/>
            <a:ext cx="7543800" cy="1476375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47450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609600" y="4572000"/>
            <a:ext cx="8077200" cy="205740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en-US" sz="2000" dirty="0" smtClean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    </a:t>
            </a:r>
            <a:r>
              <a:rPr lang="pl-PL" sz="2600" dirty="0" smtClean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ბლოგ</a:t>
            </a:r>
            <a:r>
              <a:rPr lang="pl-PL" sz="2600" spc="5" dirty="0" smtClean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ი</a:t>
            </a:r>
            <a:r>
              <a:rPr lang="pl-PL" sz="26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,</a:t>
            </a:r>
            <a:r>
              <a:rPr lang="pl-PL" sz="2600" spc="5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 </a:t>
            </a:r>
            <a:r>
              <a:rPr lang="pl-PL" sz="26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როგორც    </a:t>
            </a:r>
            <a:r>
              <a:rPr lang="pl-PL" sz="2600" spc="45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 </a:t>
            </a:r>
            <a:r>
              <a:rPr lang="pl-PL" sz="26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სწავლა-სწავლების    </a:t>
            </a:r>
            <a:r>
              <a:rPr lang="pl-PL" sz="2600" spc="45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 </a:t>
            </a:r>
            <a:r>
              <a:rPr lang="pl-PL" sz="26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ეფექ</a:t>
            </a:r>
            <a:r>
              <a:rPr lang="pl-PL" sz="2600" spc="-5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ტ</a:t>
            </a:r>
            <a:r>
              <a:rPr lang="pl-PL" sz="2600" spc="5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უ</a:t>
            </a:r>
            <a:r>
              <a:rPr lang="pl-PL" sz="26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რი</a:t>
            </a:r>
            <a:r>
              <a:rPr lang="pl-PL" sz="2600" spc="1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 </a:t>
            </a:r>
            <a:r>
              <a:rPr lang="pl-PL" sz="26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სა</a:t>
            </a:r>
            <a:r>
              <a:rPr lang="pl-PL" sz="2600" spc="-5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შ</a:t>
            </a:r>
            <a:r>
              <a:rPr lang="pl-PL" sz="2600" spc="5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უ</a:t>
            </a:r>
            <a:r>
              <a:rPr lang="pl-PL" sz="26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ალება </a:t>
            </a:r>
            <a:r>
              <a:rPr lang="pl-PL" sz="2600" dirty="0" smtClean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დღითი</a:t>
            </a:r>
            <a:r>
              <a:rPr lang="ka-GE" sz="2600" dirty="0" smtClean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-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l-PL" sz="2600" dirty="0" smtClean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დ</a:t>
            </a:r>
            <a:r>
              <a:rPr lang="pl-PL" sz="2600" spc="-5" dirty="0" smtClean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ღ</a:t>
            </a:r>
            <a:r>
              <a:rPr lang="pl-PL" sz="2600" dirty="0" smtClean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ე პოპულარული</a:t>
            </a:r>
            <a:r>
              <a:rPr lang="pl-PL" sz="2600" spc="10" dirty="0" smtClean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 </a:t>
            </a:r>
            <a:r>
              <a:rPr lang="pl-PL" sz="26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ხდება.</a:t>
            </a:r>
            <a:r>
              <a:rPr lang="pl-PL" sz="2600" spc="5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 </a:t>
            </a:r>
            <a:r>
              <a:rPr lang="pl-PL" sz="26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ძალიან</a:t>
            </a:r>
            <a:r>
              <a:rPr lang="pl-PL" sz="2600" spc="5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 </a:t>
            </a:r>
            <a:r>
              <a:rPr lang="pl-PL" sz="26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მნიშვნელოვანია</a:t>
            </a:r>
            <a:r>
              <a:rPr lang="pl-PL" sz="2600" spc="5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 </a:t>
            </a:r>
            <a:r>
              <a:rPr lang="pl-PL" sz="26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ამ</a:t>
            </a:r>
            <a:r>
              <a:rPr lang="pl-PL" sz="2600" spc="15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 </a:t>
            </a:r>
            <a:r>
              <a:rPr lang="pl-PL" sz="2600" dirty="0" smtClean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რეს</a:t>
            </a:r>
            <a:r>
              <a:rPr lang="pl-PL" sz="2600" spc="-5" dirty="0" smtClean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უ</a:t>
            </a:r>
            <a:r>
              <a:rPr lang="pl-PL" sz="2600" dirty="0" smtClean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რს</a:t>
            </a:r>
            <a:r>
              <a:rPr lang="pl-PL" sz="2600" spc="-5" dirty="0" smtClean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ი</a:t>
            </a:r>
            <a:r>
              <a:rPr lang="pl-PL" sz="2600" dirty="0" smtClean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ს</a:t>
            </a:r>
            <a:endParaRPr lang="ka-GE" sz="2600" dirty="0" smtClean="0">
              <a:solidFill>
                <a:srgbClr val="000000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ka-GE" sz="2600" dirty="0" smtClean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   </a:t>
            </a:r>
            <a:r>
              <a:rPr lang="pl-PL" sz="2600" dirty="0" smtClean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 მაქსიმალური</a:t>
            </a:r>
            <a:r>
              <a:rPr lang="pl-PL" sz="2600" spc="10" dirty="0" smtClean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 </a:t>
            </a:r>
            <a:r>
              <a:rPr lang="pl-PL" sz="2600" dirty="0" smtClean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გამ</a:t>
            </a:r>
            <a:r>
              <a:rPr lang="pl-PL" sz="2600" spc="-5" dirty="0" smtClean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ო</a:t>
            </a:r>
            <a:r>
              <a:rPr lang="pl-PL" sz="2600" dirty="0" smtClean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ყენება</a:t>
            </a:r>
            <a:r>
              <a:rPr lang="ka-GE" sz="2600" dirty="0" smtClean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 სასწავლო პროცესში.</a:t>
            </a:r>
            <a:endParaRPr lang="ka-GE" sz="2600" dirty="0"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endParaRPr lang="en-US" sz="2600" b="1" dirty="0"/>
          </a:p>
        </p:txBody>
      </p:sp>
      <p:sp>
        <p:nvSpPr>
          <p:cNvPr id="2" name="მართკუთხედი 1"/>
          <p:cNvSpPr/>
          <p:nvPr/>
        </p:nvSpPr>
        <p:spPr>
          <a:xfrm>
            <a:off x="4648200" y="609600"/>
            <a:ext cx="403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a-GE" sz="3200">
              <a:latin typeface="Sylfaen" panose="010A0502050306030303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91668506"/>
              </p:ext>
            </p:extLst>
          </p:nvPr>
        </p:nvGraphicFramePr>
        <p:xfrm>
          <a:off x="0" y="0"/>
          <a:ext cx="9144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74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EAC348-C98E-423F-A14D-885595EB8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962400"/>
            <a:ext cx="8001000" cy="2362201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lnSpc>
                <a:spcPct val="160000"/>
              </a:lnSpc>
              <a:buNone/>
            </a:pPr>
            <a:endParaRPr lang="ka-GE" sz="8000">
              <a:solidFill>
                <a:srgbClr val="000000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ka-GE" sz="8000" smtClean="0">
                <a:solidFill>
                  <a:srgbClr val="444444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ვ</a:t>
            </a:r>
            <a:r>
              <a:rPr lang="pl-PL" sz="8000">
                <a:solidFill>
                  <a:srgbClr val="444444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მართოთ</a:t>
            </a:r>
            <a:r>
              <a:rPr lang="pl-PL" sz="8000">
                <a:solidFill>
                  <a:srgbClr val="444444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8000">
                <a:solidFill>
                  <a:srgbClr val="444444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მასწავლებლის</a:t>
            </a:r>
            <a:r>
              <a:rPr lang="pl-PL" sz="8000">
                <a:solidFill>
                  <a:srgbClr val="444444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8000">
                <a:solidFill>
                  <a:srgbClr val="444444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და</a:t>
            </a:r>
            <a:r>
              <a:rPr lang="pl-PL" sz="8000">
                <a:solidFill>
                  <a:srgbClr val="444444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8000">
                <a:solidFill>
                  <a:srgbClr val="444444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მოსწავლის</a:t>
            </a:r>
            <a:r>
              <a:rPr lang="pl-PL" sz="8000">
                <a:solidFill>
                  <a:srgbClr val="444444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8000">
                <a:solidFill>
                  <a:srgbClr val="444444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ვებსაიტები</a:t>
            </a:r>
            <a:r>
              <a:rPr lang="pl-PL" sz="8000">
                <a:solidFill>
                  <a:srgbClr val="444444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sz="8000">
                <a:solidFill>
                  <a:srgbClr val="444444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შეგ</a:t>
            </a:r>
            <a:r>
              <a:rPr lang="ka-GE" sz="8000">
                <a:solidFill>
                  <a:srgbClr val="444444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ვ</a:t>
            </a:r>
            <a:r>
              <a:rPr lang="pl-PL" sz="8000">
                <a:solidFill>
                  <a:srgbClr val="444444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იძლია</a:t>
            </a:r>
            <a:r>
              <a:rPr lang="pl-PL" sz="8000">
                <a:solidFill>
                  <a:srgbClr val="444444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8000">
                <a:solidFill>
                  <a:srgbClr val="444444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როგორც ინფორმაციის </a:t>
            </a:r>
            <a:r>
              <a:rPr lang="ka-GE" sz="8000" smtClean="0">
                <a:solidFill>
                  <a:srgbClr val="444444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გაზიარება</a:t>
            </a:r>
            <a:r>
              <a:rPr lang="ka-GE" sz="8000">
                <a:solidFill>
                  <a:srgbClr val="444444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ka-GE" sz="8000">
              <a:solidFill>
                <a:srgbClr val="444444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ka-GE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53120811"/>
              </p:ext>
            </p:extLst>
          </p:nvPr>
        </p:nvGraphicFramePr>
        <p:xfrm>
          <a:off x="0" y="0"/>
          <a:ext cx="9144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259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6B54DF-DDEF-47D6-A844-E99556E90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400" b="1" dirty="0"/>
              <a:t>ბლოგის </a:t>
            </a:r>
            <a:r>
              <a:rPr lang="en-US" sz="2400" b="1" dirty="0" smtClean="0"/>
              <a:t>  </a:t>
            </a:r>
            <a:r>
              <a:rPr lang="ka-GE" sz="2400" b="1" dirty="0" smtClean="0"/>
              <a:t>უპირატესობა </a:t>
            </a:r>
            <a:r>
              <a:rPr lang="ka-GE" sz="2400" b="1" dirty="0"/>
              <a:t>პედაგოგისთვის: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AA0ADA-DCCE-4995-BE95-F382637AD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 algn="just">
              <a:lnSpc>
                <a:spcPct val="150000"/>
              </a:lnSpc>
              <a:spcAft>
                <a:spcPts val="800"/>
              </a:spcAft>
              <a:buNone/>
              <a:tabLst>
                <a:tab pos="450215" algn="l"/>
              </a:tabLst>
            </a:pPr>
            <a:endParaRPr lang="ka-G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0215" algn="l"/>
              </a:tabLst>
            </a:pPr>
            <a:r>
              <a:rPr lang="ka-GE" sz="2900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ბლოგი, </a:t>
            </a:r>
            <a:r>
              <a:rPr lang="ka-GE" sz="2900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29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რეფლექსიის</a:t>
            </a:r>
            <a:r>
              <a:rPr lang="ka-GE" sz="29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29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შესანიშნავი</a:t>
            </a:r>
            <a:r>
              <a:rPr lang="ka-GE" sz="29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2900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საშუალება</a:t>
            </a:r>
            <a:r>
              <a:rPr lang="ka-GE" sz="29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ka-GE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0215" algn="l"/>
              </a:tabLst>
            </a:pPr>
            <a:r>
              <a:rPr lang="ka-GE" sz="2900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ბლოგი,</a:t>
            </a:r>
            <a:r>
              <a:rPr lang="ka-GE" sz="2900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29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ფართო</a:t>
            </a:r>
            <a:r>
              <a:rPr lang="ka-GE" sz="29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29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აუდიტორიასთან</a:t>
            </a:r>
            <a:r>
              <a:rPr lang="ka-GE" sz="29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29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კომუნიკაციის</a:t>
            </a:r>
            <a:r>
              <a:rPr lang="ka-GE" sz="29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29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ხელშემწყობი</a:t>
            </a:r>
            <a:r>
              <a:rPr lang="ka-GE" sz="2900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2900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საშუალება;</a:t>
            </a:r>
            <a:endParaRPr lang="ka-GE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0215" algn="l"/>
              </a:tabLst>
            </a:pPr>
            <a:r>
              <a:rPr lang="ka-GE" sz="2900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ბლოგი, კრიტიკული</a:t>
            </a:r>
            <a:r>
              <a:rPr lang="ka-GE" sz="2900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29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აზროვნების</a:t>
            </a:r>
            <a:r>
              <a:rPr lang="ka-GE" sz="29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29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განვითარების</a:t>
            </a:r>
            <a:r>
              <a:rPr lang="ka-GE" sz="29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2900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საშუალება</a:t>
            </a:r>
            <a:r>
              <a:rPr lang="ka-GE" sz="29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ka-GE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0215" algn="l"/>
              </a:tabLst>
            </a:pPr>
            <a:r>
              <a:rPr lang="ka-GE" sz="2900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ბლოგი,</a:t>
            </a:r>
            <a:r>
              <a:rPr lang="ka-GE" sz="2900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29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უკუკავშირის</a:t>
            </a:r>
            <a:r>
              <a:rPr lang="ka-GE" sz="29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29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სწრაფი</a:t>
            </a:r>
            <a:r>
              <a:rPr lang="ka-GE" sz="29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2900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საშუალება;</a:t>
            </a:r>
            <a:endParaRPr lang="ka-GE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0215" algn="l"/>
              </a:tabLst>
            </a:pPr>
            <a:r>
              <a:rPr lang="ka-GE" sz="2900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ბლოგი,</a:t>
            </a:r>
            <a:r>
              <a:rPr lang="ka-GE" sz="2900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29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ცნობისმოყვარეობის</a:t>
            </a:r>
            <a:r>
              <a:rPr lang="ka-GE" sz="29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29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გაღვივების</a:t>
            </a:r>
            <a:r>
              <a:rPr lang="ka-GE" sz="29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29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კარგი</a:t>
            </a:r>
            <a:r>
              <a:rPr lang="ka-GE" sz="29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2900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საშუალება.</a:t>
            </a:r>
            <a:endParaRPr lang="ka-GE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327546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3D9B49-F742-40BB-816A-85A470707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08796"/>
          </a:xfrm>
        </p:spPr>
        <p:txBody>
          <a:bodyPr>
            <a:normAutofit/>
          </a:bodyPr>
          <a:lstStyle/>
          <a:p>
            <a:r>
              <a:rPr lang="ka-GE" sz="2400" b="1" err="1">
                <a:ea typeface="Calibri" panose="020F0502020204030204" pitchFamily="34" charset="0"/>
                <a:cs typeface="Sylfaen" panose="010A0502050306030303" pitchFamily="18" charset="0"/>
              </a:rPr>
              <a:t>ბლოგი</a:t>
            </a:r>
            <a:r>
              <a:rPr lang="ka-GE" sz="2400" b="1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2400" b="1">
                <a:ea typeface="Calibri" panose="020F0502020204030204" pitchFamily="34" charset="0"/>
                <a:cs typeface="Sylfaen" panose="010A0502050306030303" pitchFamily="18" charset="0"/>
              </a:rPr>
              <a:t>ეხმარება</a:t>
            </a:r>
            <a:r>
              <a:rPr lang="ka-GE" sz="2400" b="1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2400" b="1">
                <a:ea typeface="Calibri" panose="020F0502020204030204" pitchFamily="34" charset="0"/>
                <a:cs typeface="Sylfaen" panose="010A0502050306030303" pitchFamily="18" charset="0"/>
              </a:rPr>
              <a:t>მოსწავლეებს</a:t>
            </a:r>
            <a:r>
              <a:rPr lang="ka-GE" sz="2400" b="1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ka-GE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ka-GE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ka-GE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40AD6F-5361-4360-9918-F8BD75B5D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143000"/>
            <a:ext cx="7757160" cy="4726094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0215" algn="l"/>
              </a:tabLst>
            </a:pPr>
            <a:r>
              <a:rPr lang="ka-GE" sz="8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მონახონ</a:t>
            </a:r>
            <a:r>
              <a:rPr lang="ka-GE" sz="8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8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საინტერესო</a:t>
            </a:r>
            <a:r>
              <a:rPr lang="ka-GE" sz="8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8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და</a:t>
            </a:r>
            <a:r>
              <a:rPr lang="ka-GE" sz="8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8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საჭირო</a:t>
            </a:r>
            <a:r>
              <a:rPr lang="ka-GE" sz="8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8000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ინფორმაცია;</a:t>
            </a:r>
            <a:endParaRPr lang="ka-GE" sz="8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0215" algn="l"/>
              </a:tabLst>
            </a:pPr>
            <a:r>
              <a:rPr lang="ka-GE" sz="8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შეასრულონ</a:t>
            </a:r>
            <a:r>
              <a:rPr lang="ka-GE" sz="8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8000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მათ</a:t>
            </a:r>
            <a:r>
              <a:rPr lang="ka-GE" sz="8000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8000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საჭიროებებზე</a:t>
            </a:r>
            <a:r>
              <a:rPr lang="ka-GE" sz="8000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8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მორგებული</a:t>
            </a:r>
            <a:r>
              <a:rPr lang="ka-GE" sz="8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8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პრაქტიკული</a:t>
            </a:r>
            <a:r>
              <a:rPr lang="ka-GE" sz="8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8000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დავალებები;</a:t>
            </a:r>
            <a:endParaRPr lang="ka-GE" sz="8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176213" algn="l"/>
                <a:tab pos="449263" algn="l"/>
              </a:tabLst>
            </a:pPr>
            <a:r>
              <a:rPr lang="ka-GE" sz="8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შეკითხვებით</a:t>
            </a:r>
            <a:r>
              <a:rPr lang="ka-GE" sz="8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8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მიმართონ</a:t>
            </a:r>
            <a:r>
              <a:rPr lang="ka-GE" sz="8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8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პედაგოგს</a:t>
            </a:r>
            <a:r>
              <a:rPr lang="ka-GE" sz="8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8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გაუგებარ</a:t>
            </a:r>
            <a:r>
              <a:rPr lang="ka-GE" sz="8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8000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საკითხებზე</a:t>
            </a:r>
            <a:r>
              <a:rPr lang="ka-GE" sz="8000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და       </a:t>
            </a:r>
            <a:r>
              <a:rPr lang="ka-GE" sz="8000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ოპერატიულად</a:t>
            </a:r>
            <a:r>
              <a:rPr lang="ka-GE" sz="8000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8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მიიღონ</a:t>
            </a:r>
            <a:r>
              <a:rPr lang="ka-GE" sz="8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8000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უკუკავშირი</a:t>
            </a:r>
            <a:r>
              <a:rPr lang="ka-GE" sz="80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ka-GE" sz="8000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ka-GE" sz="8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0215" algn="l"/>
              </a:tabLst>
            </a:pPr>
            <a:r>
              <a:rPr lang="ka-GE" sz="8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8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კომენტარში</a:t>
            </a:r>
            <a:r>
              <a:rPr lang="ka-GE" sz="8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8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ასახონ</a:t>
            </a:r>
            <a:r>
              <a:rPr lang="ka-GE" sz="8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8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საკუთარი</a:t>
            </a:r>
            <a:r>
              <a:rPr lang="ka-GE" sz="8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8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მოსაზრებები</a:t>
            </a:r>
            <a:r>
              <a:rPr lang="ka-GE" sz="8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a-GE" sz="8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შეფასებები</a:t>
            </a:r>
            <a:r>
              <a:rPr lang="ka-GE" sz="8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8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და</a:t>
            </a:r>
            <a:r>
              <a:rPr lang="ka-GE" sz="8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8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დაინახონ</a:t>
            </a:r>
            <a:r>
              <a:rPr lang="ka-GE" sz="8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a-GE" sz="8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რომ</a:t>
            </a:r>
            <a:r>
              <a:rPr lang="ka-GE" sz="8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8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მათი</a:t>
            </a:r>
            <a:r>
              <a:rPr lang="ka-GE" sz="8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8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აზრი</a:t>
            </a:r>
            <a:r>
              <a:rPr lang="ka-GE" sz="8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8000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მნიშვნელოვანია</a:t>
            </a:r>
            <a:r>
              <a:rPr lang="ka-GE" sz="80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ka-GE" sz="8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0215" algn="l"/>
              </a:tabLst>
            </a:pPr>
            <a:r>
              <a:rPr lang="ka-GE" sz="8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8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გაეცნონ</a:t>
            </a:r>
            <a:r>
              <a:rPr lang="ka-GE" sz="8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8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და</a:t>
            </a:r>
            <a:r>
              <a:rPr lang="ka-GE" sz="8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8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გამოიყენონ</a:t>
            </a:r>
            <a:r>
              <a:rPr lang="ka-GE" sz="8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8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ახალი</a:t>
            </a:r>
            <a:r>
              <a:rPr lang="ka-GE" sz="8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8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ტექნოლოგიები;</a:t>
            </a:r>
            <a:endParaRPr lang="ka-GE" sz="8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0215" algn="l"/>
              </a:tabLst>
            </a:pPr>
            <a:r>
              <a:rPr lang="ka-GE" sz="8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განივითარონ</a:t>
            </a:r>
            <a:r>
              <a:rPr lang="ka-GE" sz="8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21-</a:t>
            </a:r>
            <a:r>
              <a:rPr lang="ka-GE" sz="8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ე</a:t>
            </a:r>
            <a:r>
              <a:rPr lang="ka-GE" sz="8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8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საუკუნის</a:t>
            </a:r>
            <a:r>
              <a:rPr lang="ka-GE" sz="8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8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უნარები</a:t>
            </a:r>
            <a:r>
              <a:rPr lang="ka-GE" sz="8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ka-GE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34502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რეტროსპექტივა">
  <a:themeElements>
    <a:clrScheme name="რეტროსპექტივა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რეტროსპექტივა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რეტროსპექტივა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1922</TotalTime>
  <Words>1120</Words>
  <Application>Microsoft Office PowerPoint</Application>
  <PresentationFormat>On-screen Show (4:3)</PresentationFormat>
  <Paragraphs>116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AcadNusx</vt:lpstr>
      <vt:lpstr>Arial</vt:lpstr>
      <vt:lpstr>Calibri</vt:lpstr>
      <vt:lpstr>Calibri Light</vt:lpstr>
      <vt:lpstr>Sylfaen</vt:lpstr>
      <vt:lpstr>Symbol</vt:lpstr>
      <vt:lpstr>Times New Roman</vt:lpstr>
      <vt:lpstr>Wingdings</vt:lpstr>
      <vt:lpstr>რეტროსპექტივა</vt:lpstr>
      <vt:lpstr>ბლოგის როლი სასწავლო პროცესში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ბლოგის   უპირატესობა პედაგოგისთვის:</vt:lpstr>
      <vt:lpstr>ბლოგი ეხმარება მოსწავლეებს: </vt:lpstr>
      <vt:lpstr>PowerPoint Presentation</vt:lpstr>
      <vt:lpstr>PowerPoint Presentation</vt:lpstr>
      <vt:lpstr>მასწავლებლები   კითხვაზე- რა არის ბლოგი?</vt:lpstr>
      <vt:lpstr>მოსწავლეები  კითხვაზე-  რა არის ბლოგი?</vt:lpstr>
      <vt:lpstr>მასწავლებლები კითხვაზე -გაქვთ თუ არა საკუთარი ბლოგი და რა მიზნისთვის იყენებთ? </vt:lpstr>
      <vt:lpstr>მოსწავლეები  კითხვაზე- გაქვთ საკუთარი ბლოგი და რა მიზნისთვის იყენებთ ? </vt:lpstr>
      <vt:lpstr>PowerPoint Presentation</vt:lpstr>
      <vt:lpstr>დასკვნა: </vt:lpstr>
      <vt:lpstr>კვლევის მიღებული შედეგებიდან გამოიკვეთა რეკომენდაციები:  </vt:lpstr>
      <vt:lpstr>PowerPoint Presentation</vt:lpstr>
      <vt:lpstr>     ასწავლე დღეს ისე, რომ, ფიქრობდე მომავალზე.                                       კოფი ანანი</vt:lpstr>
      <vt:lpstr>       ბლოგის შექმნის ინსტრუქცია იხილეთ : http://www.ict.tpdc.ge/video/48?ch=431</vt:lpstr>
      <vt:lpstr>გამოყენებული ლიტერატურა:</vt:lpstr>
      <vt:lpstr>სამეცნიერო სემინარის ელექტრონული პრეზენტაცია  იხილეთ ვებგვერდზე: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Windows User</cp:lastModifiedBy>
  <cp:revision>186</cp:revision>
  <dcterms:created xsi:type="dcterms:W3CDTF">2014-06-06T18:50:49Z</dcterms:created>
  <dcterms:modified xsi:type="dcterms:W3CDTF">2021-05-21T12:14:02Z</dcterms:modified>
</cp:coreProperties>
</file>