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7" r:id="rId2"/>
    <p:sldId id="272" r:id="rId3"/>
    <p:sldId id="276" r:id="rId4"/>
    <p:sldId id="277" r:id="rId5"/>
    <p:sldId id="266" r:id="rId6"/>
    <p:sldId id="281" r:id="rId7"/>
    <p:sldId id="279" r:id="rId8"/>
    <p:sldId id="280" r:id="rId9"/>
    <p:sldId id="267" r:id="rId10"/>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o Chelidze" initials="NC" lastIdx="1" clrIdx="0">
    <p:extLst>
      <p:ext uri="{19B8F6BF-5375-455C-9EA6-DF929625EA0E}">
        <p15:presenceInfo xmlns:p15="http://schemas.microsoft.com/office/powerpoint/2012/main" userId="S-1-5-21-2016182137-3883404821-3443688495-20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99CF87-60F6-420F-B25C-027C6D3F40D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165B00F-6DE5-427B-84D1-6C78ACB6574A}">
      <dgm:prSet phldrT="[Text]" custT="1"/>
      <dgm:spPr>
        <a:solidFill>
          <a:schemeClr val="accent4">
            <a:lumMod val="40000"/>
            <a:lumOff val="60000"/>
          </a:schemeClr>
        </a:solidFill>
      </dgm:spPr>
      <dgm:t>
        <a:bodyPr/>
        <a:lstStyle/>
        <a:p>
          <a:endParaRPr lang="ka-GE" sz="1100" b="1" dirty="0" smtClean="0">
            <a:solidFill>
              <a:schemeClr val="bg1"/>
            </a:solidFill>
          </a:endParaRPr>
        </a:p>
        <a:p>
          <a:r>
            <a:rPr lang="ka-GE" sz="1100" b="1" dirty="0" smtClean="0">
              <a:solidFill>
                <a:schemeClr val="bg1"/>
              </a:solidFill>
            </a:rPr>
            <a:t>საერთაშორისო სამაგისრო პროგრამები</a:t>
          </a:r>
          <a:endParaRPr lang="en-US" sz="1100" b="1" dirty="0">
            <a:solidFill>
              <a:schemeClr val="bg1"/>
            </a:solidFill>
          </a:endParaRPr>
        </a:p>
      </dgm:t>
    </dgm:pt>
    <dgm:pt modelId="{5C4BA98C-239A-4491-9475-0EABD766D089}" type="parTrans" cxnId="{09337E6A-8D8F-4A6C-888E-F8438BB818DC}">
      <dgm:prSet/>
      <dgm:spPr/>
      <dgm:t>
        <a:bodyPr/>
        <a:lstStyle/>
        <a:p>
          <a:endParaRPr lang="en-US"/>
        </a:p>
      </dgm:t>
    </dgm:pt>
    <dgm:pt modelId="{878ECA4A-4B2B-46B9-A96E-21C52E0D0B8E}" type="sibTrans" cxnId="{09337E6A-8D8F-4A6C-888E-F8438BB818DC}">
      <dgm:prSet/>
      <dgm:spPr/>
      <dgm:t>
        <a:bodyPr/>
        <a:lstStyle/>
        <a:p>
          <a:endParaRPr lang="en-US"/>
        </a:p>
      </dgm:t>
    </dgm:pt>
    <dgm:pt modelId="{A86104D4-1DD6-4A89-B663-6184420F2A65}">
      <dgm:prSet phldrT="[Text]" custT="1"/>
      <dgm:spPr>
        <a:solidFill>
          <a:schemeClr val="accent4">
            <a:lumMod val="40000"/>
            <a:lumOff val="60000"/>
            <a:alpha val="90000"/>
          </a:schemeClr>
        </a:solidFill>
      </dgm:spPr>
      <dgm:t>
        <a:bodyPr/>
        <a:lstStyle/>
        <a:p>
          <a:r>
            <a:rPr lang="ka-GE" sz="1100" dirty="0" smtClean="0"/>
            <a:t>არის </a:t>
          </a:r>
          <a:r>
            <a:rPr lang="ka-GE" sz="1100" b="1" dirty="0" smtClean="0"/>
            <a:t>საქართველოს მოქალაქე, პირადობის ნეიტრალური მოწმობის და/ან ნეიტრალური სამგზავრო დოკუმენტის მფლობელი</a:t>
          </a:r>
          <a:r>
            <a:rPr lang="ka-GE" sz="1100" dirty="0" smtClean="0"/>
            <a:t>;</a:t>
          </a:r>
          <a:endParaRPr lang="en-US" sz="1100" dirty="0"/>
        </a:p>
      </dgm:t>
    </dgm:pt>
    <dgm:pt modelId="{BEBEA3D8-52A7-4FA3-A039-DDFC94D149F1}" type="parTrans" cxnId="{FD2C38B7-4348-4943-A6DD-28AD68D0122F}">
      <dgm:prSet/>
      <dgm:spPr/>
      <dgm:t>
        <a:bodyPr/>
        <a:lstStyle/>
        <a:p>
          <a:endParaRPr lang="en-US"/>
        </a:p>
      </dgm:t>
    </dgm:pt>
    <dgm:pt modelId="{4EAEF8C0-8384-4B66-9A11-04D276B7AB2F}" type="sibTrans" cxnId="{FD2C38B7-4348-4943-A6DD-28AD68D0122F}">
      <dgm:prSet/>
      <dgm:spPr/>
      <dgm:t>
        <a:bodyPr/>
        <a:lstStyle/>
        <a:p>
          <a:endParaRPr lang="en-US"/>
        </a:p>
      </dgm:t>
    </dgm:pt>
    <dgm:pt modelId="{00BD5E31-8D8E-4706-AE68-0B6D14E2906D}">
      <dgm:prSet phldrT="[Text]" custT="1"/>
      <dgm:spPr>
        <a:solidFill>
          <a:schemeClr val="accent5">
            <a:lumMod val="40000"/>
            <a:lumOff val="60000"/>
          </a:schemeClr>
        </a:solidFill>
      </dgm:spPr>
      <dgm:t>
        <a:bodyPr/>
        <a:lstStyle/>
        <a:p>
          <a:endParaRPr lang="ka-GE" sz="1100" b="1" dirty="0" smtClean="0">
            <a:solidFill>
              <a:schemeClr val="bg1"/>
            </a:solidFill>
          </a:endParaRPr>
        </a:p>
        <a:p>
          <a:r>
            <a:rPr lang="ka-GE" sz="1100" b="1" dirty="0" smtClean="0">
              <a:solidFill>
                <a:schemeClr val="bg1"/>
              </a:solidFill>
            </a:rPr>
            <a:t>საერთაშორისო სადოქტორო პროგრამები</a:t>
          </a:r>
          <a:endParaRPr lang="en-US" sz="1100" b="1" dirty="0"/>
        </a:p>
      </dgm:t>
    </dgm:pt>
    <dgm:pt modelId="{4DB8F941-D35A-47B5-B9E1-D4E5C572DACE}" type="parTrans" cxnId="{55BF7615-4340-4ADC-9966-DD012B6E3F62}">
      <dgm:prSet/>
      <dgm:spPr/>
      <dgm:t>
        <a:bodyPr/>
        <a:lstStyle/>
        <a:p>
          <a:endParaRPr lang="en-US"/>
        </a:p>
      </dgm:t>
    </dgm:pt>
    <dgm:pt modelId="{639A3793-877C-4B7F-B061-7A4C11E9E9D8}" type="sibTrans" cxnId="{55BF7615-4340-4ADC-9966-DD012B6E3F62}">
      <dgm:prSet/>
      <dgm:spPr/>
      <dgm:t>
        <a:bodyPr/>
        <a:lstStyle/>
        <a:p>
          <a:endParaRPr lang="en-US"/>
        </a:p>
      </dgm:t>
    </dgm:pt>
    <dgm:pt modelId="{F90758C1-14D7-4354-87C0-80F0C99C89DA}">
      <dgm:prSet phldrT="[Text]" custT="1"/>
      <dgm:spPr>
        <a:solidFill>
          <a:schemeClr val="accent5">
            <a:lumMod val="40000"/>
            <a:lumOff val="60000"/>
            <a:alpha val="90000"/>
          </a:schemeClr>
        </a:solidFill>
      </dgm:spPr>
      <dgm:t>
        <a:bodyPr/>
        <a:lstStyle/>
        <a:p>
          <a:r>
            <a:rPr lang="ka-GE" sz="1100" dirty="0" smtClean="0"/>
            <a:t>არის </a:t>
          </a:r>
          <a:r>
            <a:rPr lang="ka-GE" sz="1100" b="1" dirty="0" smtClean="0"/>
            <a:t>საქართველოს მოქალაქე, პირადობის ნეიტრალური მოწმობის და/ან ნეიტრალური სამგზავრო დოკუმენტის მფლობელი;</a:t>
          </a:r>
          <a:endParaRPr lang="en-US" sz="1100" b="1" dirty="0"/>
        </a:p>
      </dgm:t>
    </dgm:pt>
    <dgm:pt modelId="{82E9DFE7-ADC9-43D9-96D7-595E13E53BAD}" type="parTrans" cxnId="{BC0CF5BD-9D0F-4C3D-A36F-89992161BC7A}">
      <dgm:prSet/>
      <dgm:spPr/>
      <dgm:t>
        <a:bodyPr/>
        <a:lstStyle/>
        <a:p>
          <a:endParaRPr lang="en-US"/>
        </a:p>
      </dgm:t>
    </dgm:pt>
    <dgm:pt modelId="{239BC245-FE16-4453-A827-AE064C42B4CB}" type="sibTrans" cxnId="{BC0CF5BD-9D0F-4C3D-A36F-89992161BC7A}">
      <dgm:prSet/>
      <dgm:spPr/>
      <dgm:t>
        <a:bodyPr/>
        <a:lstStyle/>
        <a:p>
          <a:endParaRPr lang="en-US"/>
        </a:p>
      </dgm:t>
    </dgm:pt>
    <dgm:pt modelId="{4107681D-2F62-477D-811E-0799D165D259}">
      <dgm:prSet phldrT="[Text]" custT="1"/>
      <dgm:spPr>
        <a:solidFill>
          <a:srgbClr val="FFC000">
            <a:alpha val="58000"/>
          </a:srgbClr>
        </a:solidFill>
      </dgm:spPr>
      <dgm:t>
        <a:bodyPr/>
        <a:lstStyle/>
        <a:p>
          <a:pPr algn="ctr"/>
          <a:endParaRPr lang="ka-GE" sz="1100" dirty="0" smtClean="0">
            <a:solidFill>
              <a:schemeClr val="bg1"/>
            </a:solidFill>
          </a:endParaRPr>
        </a:p>
        <a:p>
          <a:pPr algn="ctr"/>
          <a:r>
            <a:rPr lang="ka-GE" sz="1050" b="1" dirty="0" smtClean="0">
              <a:solidFill>
                <a:schemeClr val="bg1"/>
              </a:solidFill>
            </a:rPr>
            <a:t>საერთაშორისო სახელოვნებო</a:t>
          </a:r>
        </a:p>
        <a:p>
          <a:pPr algn="ctr"/>
          <a:r>
            <a:rPr lang="ka-GE" sz="1050" b="1" dirty="0" smtClean="0">
              <a:solidFill>
                <a:schemeClr val="bg1"/>
              </a:solidFill>
            </a:rPr>
            <a:t>აკადემიური          პროგრამები</a:t>
          </a:r>
          <a:endParaRPr lang="en-US" sz="1050" b="1" dirty="0">
            <a:solidFill>
              <a:schemeClr val="bg1"/>
            </a:solidFill>
          </a:endParaRPr>
        </a:p>
      </dgm:t>
    </dgm:pt>
    <dgm:pt modelId="{0E6DAF42-D699-47D2-99D5-9EDBAAD26C0D}" type="parTrans" cxnId="{FE25DE9E-C496-42A4-B790-2D88B406E5B0}">
      <dgm:prSet/>
      <dgm:spPr/>
      <dgm:t>
        <a:bodyPr/>
        <a:lstStyle/>
        <a:p>
          <a:endParaRPr lang="en-US"/>
        </a:p>
      </dgm:t>
    </dgm:pt>
    <dgm:pt modelId="{0529A690-CCD4-4DC5-8238-F853152E6BCD}" type="sibTrans" cxnId="{FE25DE9E-C496-42A4-B790-2D88B406E5B0}">
      <dgm:prSet/>
      <dgm:spPr/>
      <dgm:t>
        <a:bodyPr/>
        <a:lstStyle/>
        <a:p>
          <a:endParaRPr lang="en-US"/>
        </a:p>
      </dgm:t>
    </dgm:pt>
    <dgm:pt modelId="{DC3E2773-0BB4-4830-B61F-BB67E40D3D91}">
      <dgm:prSet phldrT="[Text]" custT="1"/>
      <dgm:spPr>
        <a:solidFill>
          <a:srgbClr val="FFC000">
            <a:alpha val="53000"/>
          </a:srgbClr>
        </a:solidFill>
      </dgm:spPr>
      <dgm:t>
        <a:bodyPr/>
        <a:lstStyle/>
        <a:p>
          <a:r>
            <a:rPr lang="ka-GE" sz="1100" b="0" dirty="0" smtClean="0"/>
            <a:t>არის</a:t>
          </a:r>
          <a:r>
            <a:rPr lang="ka-GE" sz="1100" b="1" dirty="0" smtClean="0"/>
            <a:t> საქართველოს მოქალაქე, პირადობის ნეიტრალური მოწმობის და/ან ნეიტრალური სამგზავრო დოკუმენტის მფლობელი</a:t>
          </a:r>
          <a:r>
            <a:rPr lang="ka-GE" sz="1100" dirty="0" smtClean="0"/>
            <a:t>;</a:t>
          </a:r>
          <a:endParaRPr lang="en-US" sz="1100" dirty="0"/>
        </a:p>
      </dgm:t>
    </dgm:pt>
    <dgm:pt modelId="{B574E646-F3BE-46AE-B052-BB1A8E21592F}" type="parTrans" cxnId="{7F2CA640-A6CC-4360-8490-FBA7B219A717}">
      <dgm:prSet/>
      <dgm:spPr/>
      <dgm:t>
        <a:bodyPr/>
        <a:lstStyle/>
        <a:p>
          <a:endParaRPr lang="en-US"/>
        </a:p>
      </dgm:t>
    </dgm:pt>
    <dgm:pt modelId="{BB77E1D3-7266-410E-BDDF-59BE0D5D19ED}" type="sibTrans" cxnId="{7F2CA640-A6CC-4360-8490-FBA7B219A717}">
      <dgm:prSet/>
      <dgm:spPr/>
      <dgm:t>
        <a:bodyPr/>
        <a:lstStyle/>
        <a:p>
          <a:endParaRPr lang="en-US"/>
        </a:p>
      </dgm:t>
    </dgm:pt>
    <dgm:pt modelId="{B70DBA91-08F5-4858-8D6B-F72BF49BC48D}">
      <dgm:prSet custT="1"/>
      <dgm:spPr>
        <a:solidFill>
          <a:schemeClr val="accent4">
            <a:lumMod val="40000"/>
            <a:lumOff val="60000"/>
            <a:alpha val="90000"/>
          </a:schemeClr>
        </a:solidFill>
      </dgm:spPr>
      <dgm:t>
        <a:bodyPr/>
        <a:lstStyle/>
        <a:p>
          <a:r>
            <a:rPr lang="ka-GE" sz="1100" dirty="0" smtClean="0"/>
            <a:t>ასაკი არ აღემატება </a:t>
          </a:r>
          <a:r>
            <a:rPr lang="ka-GE" sz="1100" b="1" dirty="0" smtClean="0"/>
            <a:t>35 წელს;</a:t>
          </a:r>
          <a:endParaRPr lang="en-US" sz="1100" b="1" dirty="0"/>
        </a:p>
      </dgm:t>
    </dgm:pt>
    <dgm:pt modelId="{3F764296-5A9A-44EF-980F-1F3D7A4B173E}" type="parTrans" cxnId="{C83A0E72-B074-4211-8463-346BB0291108}">
      <dgm:prSet/>
      <dgm:spPr/>
      <dgm:t>
        <a:bodyPr/>
        <a:lstStyle/>
        <a:p>
          <a:endParaRPr lang="en-US"/>
        </a:p>
      </dgm:t>
    </dgm:pt>
    <dgm:pt modelId="{74895755-3F6D-40AA-A4C3-7EC639B14043}" type="sibTrans" cxnId="{C83A0E72-B074-4211-8463-346BB0291108}">
      <dgm:prSet/>
      <dgm:spPr/>
      <dgm:t>
        <a:bodyPr/>
        <a:lstStyle/>
        <a:p>
          <a:endParaRPr lang="en-US"/>
        </a:p>
      </dgm:t>
    </dgm:pt>
    <dgm:pt modelId="{3C606179-3E77-4F1A-8495-24C97E12E63A}">
      <dgm:prSet custT="1"/>
      <dgm:spPr>
        <a:solidFill>
          <a:schemeClr val="accent4">
            <a:lumMod val="40000"/>
            <a:lumOff val="60000"/>
            <a:alpha val="90000"/>
          </a:schemeClr>
        </a:solidFill>
      </dgm:spPr>
      <dgm:t>
        <a:bodyPr/>
        <a:lstStyle/>
        <a:p>
          <a:r>
            <a:rPr lang="ka-GE" sz="1100" dirty="0" smtClean="0"/>
            <a:t>ჩაბარებული აქვს საზღვარგარეთ უნივერსიტეტში, პრიორიტეტული მიმართულების/სპეციალობის სამაგისტრო პროგრამაზე და  გააჩნია </a:t>
          </a:r>
          <a:r>
            <a:rPr lang="ka-GE" sz="1100" b="1" dirty="0" smtClean="0"/>
            <a:t>უპირობო ჩარიცხვის </a:t>
          </a:r>
          <a:r>
            <a:rPr lang="ka-GE" sz="1100" dirty="0" smtClean="0"/>
            <a:t>(გარდა ფინანსური და ადმინისტრაციული პირობისა) ოფიციალური საბუთი;</a:t>
          </a:r>
          <a:endParaRPr lang="en-US" sz="1100" dirty="0"/>
        </a:p>
      </dgm:t>
    </dgm:pt>
    <dgm:pt modelId="{D9A3C2C4-F377-49C8-8697-E608AD33C67C}" type="parTrans" cxnId="{C43324A0-802B-4658-A9C0-F522F89C139E}">
      <dgm:prSet/>
      <dgm:spPr/>
      <dgm:t>
        <a:bodyPr/>
        <a:lstStyle/>
        <a:p>
          <a:endParaRPr lang="en-US"/>
        </a:p>
      </dgm:t>
    </dgm:pt>
    <dgm:pt modelId="{C02BD75A-9429-4B0D-8029-F7BE8FFCFB74}" type="sibTrans" cxnId="{C43324A0-802B-4658-A9C0-F522F89C139E}">
      <dgm:prSet/>
      <dgm:spPr/>
      <dgm:t>
        <a:bodyPr/>
        <a:lstStyle/>
        <a:p>
          <a:endParaRPr lang="en-US"/>
        </a:p>
      </dgm:t>
    </dgm:pt>
    <dgm:pt modelId="{F55CD22F-AC02-46BA-8E5A-85CF48776058}">
      <dgm:prSet custT="1"/>
      <dgm:spPr>
        <a:solidFill>
          <a:schemeClr val="accent4">
            <a:lumMod val="40000"/>
            <a:lumOff val="60000"/>
            <a:alpha val="90000"/>
          </a:schemeClr>
        </a:solidFill>
      </dgm:spPr>
      <dgm:t>
        <a:bodyPr/>
        <a:lstStyle/>
        <a:p>
          <a:r>
            <a:rPr lang="ka-GE" sz="1100" dirty="0" smtClean="0"/>
            <a:t>მოპოვებული აქვს ბაკალავრის ან/და შემდგომი საფეხურის აკადემიური ხარისხი. </a:t>
          </a:r>
          <a:endParaRPr lang="en-US" sz="1100" dirty="0"/>
        </a:p>
      </dgm:t>
    </dgm:pt>
    <dgm:pt modelId="{04593CF5-4A13-4438-85F5-C4DC34380883}" type="parTrans" cxnId="{8898192A-BB08-419E-B014-582538FA78BE}">
      <dgm:prSet/>
      <dgm:spPr/>
      <dgm:t>
        <a:bodyPr/>
        <a:lstStyle/>
        <a:p>
          <a:endParaRPr lang="en-US"/>
        </a:p>
      </dgm:t>
    </dgm:pt>
    <dgm:pt modelId="{827206E1-3B93-44F1-A67F-32AB736EFDEB}" type="sibTrans" cxnId="{8898192A-BB08-419E-B014-582538FA78BE}">
      <dgm:prSet/>
      <dgm:spPr/>
      <dgm:t>
        <a:bodyPr/>
        <a:lstStyle/>
        <a:p>
          <a:endParaRPr lang="en-US"/>
        </a:p>
      </dgm:t>
    </dgm:pt>
    <dgm:pt modelId="{114C48D0-71B3-4371-8F2E-F58973614EF1}">
      <dgm:prSet custT="1"/>
      <dgm:spPr>
        <a:solidFill>
          <a:schemeClr val="accent4">
            <a:lumMod val="40000"/>
            <a:lumOff val="60000"/>
            <a:alpha val="90000"/>
          </a:schemeClr>
        </a:solidFill>
      </dgm:spPr>
      <dgm:t>
        <a:bodyPr/>
        <a:lstStyle/>
        <a:p>
          <a:r>
            <a:rPr lang="ka-GE" sz="1100" dirty="0" smtClean="0"/>
            <a:t>აქვს მინიმუმ </a:t>
          </a:r>
          <a:r>
            <a:rPr lang="ka-GE" sz="1100" b="1" dirty="0" smtClean="0">
              <a:solidFill>
                <a:schemeClr val="bg1"/>
              </a:solidFill>
            </a:rPr>
            <a:t>ერთწლიანი</a:t>
          </a:r>
          <a:r>
            <a:rPr lang="ka-GE" sz="1100" b="1" dirty="0" smtClean="0"/>
            <a:t> სამუშაო გამოცდილება </a:t>
          </a:r>
          <a:r>
            <a:rPr lang="ka-GE" sz="1100" dirty="0" smtClean="0"/>
            <a:t>(მათ შორის, სტაჟირება, პრაქტიკის გავლა, კვლევითი საქმიანობა). </a:t>
          </a:r>
          <a:endParaRPr lang="en-US" sz="1100" dirty="0"/>
        </a:p>
      </dgm:t>
    </dgm:pt>
    <dgm:pt modelId="{B7F5594B-1818-4C76-B4C1-3F9386A08F99}" type="parTrans" cxnId="{311C3808-8CD4-4DFE-BF4F-43ECB75EFFDB}">
      <dgm:prSet/>
      <dgm:spPr/>
      <dgm:t>
        <a:bodyPr/>
        <a:lstStyle/>
        <a:p>
          <a:endParaRPr lang="en-US"/>
        </a:p>
      </dgm:t>
    </dgm:pt>
    <dgm:pt modelId="{77DFF9FE-0F21-4DFF-995D-848D9A10F9D5}" type="sibTrans" cxnId="{311C3808-8CD4-4DFE-BF4F-43ECB75EFFDB}">
      <dgm:prSet/>
      <dgm:spPr/>
      <dgm:t>
        <a:bodyPr/>
        <a:lstStyle/>
        <a:p>
          <a:endParaRPr lang="en-US"/>
        </a:p>
      </dgm:t>
    </dgm:pt>
    <dgm:pt modelId="{899466D3-CCE5-4852-AEDD-B10FBE94F05C}">
      <dgm:prSet custT="1"/>
      <dgm:spPr>
        <a:solidFill>
          <a:schemeClr val="accent4">
            <a:lumMod val="40000"/>
            <a:lumOff val="60000"/>
            <a:alpha val="90000"/>
          </a:schemeClr>
        </a:solidFill>
      </dgm:spPr>
      <dgm:t>
        <a:bodyPr/>
        <a:lstStyle/>
        <a:p>
          <a:r>
            <a:rPr lang="ka-GE" sz="1100" dirty="0" smtClean="0"/>
            <a:t>ან სწავლობს უცხოეთის უნივერსიტეტში, პრიორიტეტული მიმართულების/სპეციალობის სამაგისტრო პროგრამაზე და ითხოვს მომდევნო კურსის დაფინანსებას.</a:t>
          </a:r>
          <a:endParaRPr lang="en-US" sz="1100" dirty="0"/>
        </a:p>
      </dgm:t>
    </dgm:pt>
    <dgm:pt modelId="{BD13B007-F24E-44A8-8E15-A941620616E9}" type="parTrans" cxnId="{F327F278-51D4-479A-AF9A-F84F93DA1010}">
      <dgm:prSet/>
      <dgm:spPr/>
      <dgm:t>
        <a:bodyPr/>
        <a:lstStyle/>
        <a:p>
          <a:endParaRPr lang="en-US"/>
        </a:p>
      </dgm:t>
    </dgm:pt>
    <dgm:pt modelId="{6C2CC9D0-CF92-4CD8-BB31-2AF46B6F105C}" type="sibTrans" cxnId="{F327F278-51D4-479A-AF9A-F84F93DA1010}">
      <dgm:prSet/>
      <dgm:spPr/>
      <dgm:t>
        <a:bodyPr/>
        <a:lstStyle/>
        <a:p>
          <a:endParaRPr lang="en-US"/>
        </a:p>
      </dgm:t>
    </dgm:pt>
    <dgm:pt modelId="{970ABF2E-AD07-41B2-9835-F76BCB923473}">
      <dgm:prSet custT="1"/>
      <dgm:spPr>
        <a:solidFill>
          <a:schemeClr val="accent4">
            <a:lumMod val="40000"/>
            <a:lumOff val="60000"/>
            <a:alpha val="90000"/>
          </a:schemeClr>
        </a:solidFill>
      </dgm:spPr>
      <dgm:t>
        <a:bodyPr/>
        <a:lstStyle/>
        <a:p>
          <a:r>
            <a:rPr lang="ka-GE" sz="1100" dirty="0" smtClean="0"/>
            <a:t>შეფასება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dirty="0"/>
        </a:p>
      </dgm:t>
    </dgm:pt>
    <dgm:pt modelId="{50164DF9-4808-417D-B85A-07277746C70E}" type="parTrans" cxnId="{153B3935-57DD-4B94-8DFC-D859D416BFC9}">
      <dgm:prSet/>
      <dgm:spPr/>
      <dgm:t>
        <a:bodyPr/>
        <a:lstStyle/>
        <a:p>
          <a:endParaRPr lang="en-US"/>
        </a:p>
      </dgm:t>
    </dgm:pt>
    <dgm:pt modelId="{B0CA8A60-E324-4DAC-BE4C-18B242D42888}" type="sibTrans" cxnId="{153B3935-57DD-4B94-8DFC-D859D416BFC9}">
      <dgm:prSet/>
      <dgm:spPr/>
      <dgm:t>
        <a:bodyPr/>
        <a:lstStyle/>
        <a:p>
          <a:endParaRPr lang="en-US"/>
        </a:p>
      </dgm:t>
    </dgm:pt>
    <dgm:pt modelId="{54531EC7-4AC7-4B83-B5E0-21A7AF036CEF}">
      <dgm:prSet custT="1"/>
      <dgm:spPr>
        <a:solidFill>
          <a:schemeClr val="accent5">
            <a:lumMod val="40000"/>
            <a:lumOff val="60000"/>
            <a:alpha val="90000"/>
          </a:schemeClr>
        </a:solidFill>
      </dgm:spPr>
      <dgm:t>
        <a:bodyPr/>
        <a:lstStyle/>
        <a:p>
          <a:r>
            <a:rPr lang="ka-GE" sz="1100" dirty="0" smtClean="0"/>
            <a:t>ჩაბარებული აქვს საზღვარგარეთ უნივერსიტეტში სადოქტორო პროგრამაზე და  გააჩნია </a:t>
          </a:r>
          <a:r>
            <a:rPr lang="ka-GE" sz="1100" b="1" dirty="0" smtClean="0"/>
            <a:t>უპირობო ჩარიცხვის </a:t>
          </a:r>
          <a:r>
            <a:rPr lang="ka-GE" sz="1100" dirty="0" smtClean="0"/>
            <a:t>(გარდა ფინანსური და ადმინისტრაციული პირობისა) ოფიციალური საბუთი;</a:t>
          </a:r>
          <a:endParaRPr lang="en-US" sz="1100" dirty="0"/>
        </a:p>
      </dgm:t>
    </dgm:pt>
    <dgm:pt modelId="{B983C99C-6F05-4374-946B-267D3D9D7AE1}" type="parTrans" cxnId="{206806E4-9497-4B25-B593-E65B94A310AA}">
      <dgm:prSet/>
      <dgm:spPr/>
      <dgm:t>
        <a:bodyPr/>
        <a:lstStyle/>
        <a:p>
          <a:endParaRPr lang="en-US"/>
        </a:p>
      </dgm:t>
    </dgm:pt>
    <dgm:pt modelId="{34CBD800-2798-403C-A53F-562620A927A4}" type="sibTrans" cxnId="{206806E4-9497-4B25-B593-E65B94A310AA}">
      <dgm:prSet/>
      <dgm:spPr/>
      <dgm:t>
        <a:bodyPr/>
        <a:lstStyle/>
        <a:p>
          <a:endParaRPr lang="en-US"/>
        </a:p>
      </dgm:t>
    </dgm:pt>
    <dgm:pt modelId="{CFFD437F-30B6-498C-AF83-E516AE95E16A}">
      <dgm:prSet custT="1"/>
      <dgm:spPr>
        <a:solidFill>
          <a:schemeClr val="accent5">
            <a:lumMod val="40000"/>
            <a:lumOff val="60000"/>
            <a:alpha val="90000"/>
          </a:schemeClr>
        </a:solidFill>
      </dgm:spPr>
      <dgm:t>
        <a:bodyPr/>
        <a:lstStyle/>
        <a:p>
          <a:r>
            <a:rPr lang="ka-GE" sz="1100" dirty="0" smtClean="0"/>
            <a:t>მოპოვებული აქვს მაგისტრის ან/და შემდგომი საფეხურის აკადემიური ხარისხი ან სწავლობს მაგისტრატურის დამამთავრებელ კურსზე. </a:t>
          </a:r>
          <a:endParaRPr lang="en-US" sz="1100" dirty="0"/>
        </a:p>
      </dgm:t>
    </dgm:pt>
    <dgm:pt modelId="{6C6A1F2E-C863-471D-ADFB-89E68FAD721B}" type="parTrans" cxnId="{9455544F-A757-4822-8E0D-A42AD2D7C74C}">
      <dgm:prSet/>
      <dgm:spPr/>
      <dgm:t>
        <a:bodyPr/>
        <a:lstStyle/>
        <a:p>
          <a:endParaRPr lang="en-US"/>
        </a:p>
      </dgm:t>
    </dgm:pt>
    <dgm:pt modelId="{21C8A28A-7908-49C5-BF47-D182CA6CE999}" type="sibTrans" cxnId="{9455544F-A757-4822-8E0D-A42AD2D7C74C}">
      <dgm:prSet/>
      <dgm:spPr/>
      <dgm:t>
        <a:bodyPr/>
        <a:lstStyle/>
        <a:p>
          <a:endParaRPr lang="en-US"/>
        </a:p>
      </dgm:t>
    </dgm:pt>
    <dgm:pt modelId="{0C4B8561-C1AD-4BC0-B5E0-7FFE3A079F0C}">
      <dgm:prSet custT="1"/>
      <dgm:spPr>
        <a:solidFill>
          <a:schemeClr val="accent5">
            <a:lumMod val="40000"/>
            <a:lumOff val="60000"/>
            <a:alpha val="90000"/>
          </a:schemeClr>
        </a:solidFill>
      </dgm:spPr>
      <dgm:t>
        <a:bodyPr/>
        <a:lstStyle/>
        <a:p>
          <a:r>
            <a:rPr lang="ka-GE" sz="1100" dirty="0" smtClean="0"/>
            <a:t>ან სწავლობს უცხოეთის უნივერსიტეტში სადოქტორო პროგრამაზე და ითხოვს მომდევნო კურსის დაფინანსებას.</a:t>
          </a:r>
          <a:endParaRPr lang="en-US" sz="1100" dirty="0"/>
        </a:p>
      </dgm:t>
    </dgm:pt>
    <dgm:pt modelId="{14CEFA65-98FF-4EA0-9FFC-590526C1AF54}" type="parTrans" cxnId="{8C75E700-010D-4047-AEDB-AFC2093789DE}">
      <dgm:prSet/>
      <dgm:spPr/>
      <dgm:t>
        <a:bodyPr/>
        <a:lstStyle/>
        <a:p>
          <a:endParaRPr lang="en-US"/>
        </a:p>
      </dgm:t>
    </dgm:pt>
    <dgm:pt modelId="{4F0C3E9F-F2C6-476B-8A77-9386EBAFD678}" type="sibTrans" cxnId="{8C75E700-010D-4047-AEDB-AFC2093789DE}">
      <dgm:prSet/>
      <dgm:spPr/>
      <dgm:t>
        <a:bodyPr/>
        <a:lstStyle/>
        <a:p>
          <a:endParaRPr lang="en-US"/>
        </a:p>
      </dgm:t>
    </dgm:pt>
    <dgm:pt modelId="{EF7F0B4D-338F-487C-AACB-72DD2FAA9FC2}">
      <dgm:prSet custT="1"/>
      <dgm:spPr>
        <a:solidFill>
          <a:schemeClr val="accent5">
            <a:lumMod val="40000"/>
            <a:lumOff val="60000"/>
            <a:alpha val="90000"/>
          </a:schemeClr>
        </a:solidFill>
      </dgm:spPr>
      <dgm:t>
        <a:bodyPr/>
        <a:lstStyle/>
        <a:p>
          <a:r>
            <a:rPr lang="ka-GE" sz="1100" b="1" dirty="0" smtClean="0"/>
            <a:t>შეფასება</a:t>
          </a:r>
          <a:r>
            <a:rPr lang="ka-GE" sz="1100" dirty="0" smtClean="0"/>
            <a:t>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dirty="0"/>
        </a:p>
      </dgm:t>
    </dgm:pt>
    <dgm:pt modelId="{6FFCF371-8492-4434-B1E1-6E8E15CF7A13}" type="parTrans" cxnId="{67C275CC-2EA6-4997-B61B-93D544F6A83A}">
      <dgm:prSet/>
      <dgm:spPr/>
      <dgm:t>
        <a:bodyPr/>
        <a:lstStyle/>
        <a:p>
          <a:endParaRPr lang="en-US"/>
        </a:p>
      </dgm:t>
    </dgm:pt>
    <dgm:pt modelId="{81C46A9B-8183-4F10-86C7-355DFEC58262}" type="sibTrans" cxnId="{67C275CC-2EA6-4997-B61B-93D544F6A83A}">
      <dgm:prSet/>
      <dgm:spPr/>
      <dgm:t>
        <a:bodyPr/>
        <a:lstStyle/>
        <a:p>
          <a:endParaRPr lang="en-US"/>
        </a:p>
      </dgm:t>
    </dgm:pt>
    <dgm:pt modelId="{B91DC75F-D1ED-4E7A-9120-6127A918EE8B}">
      <dgm:prSet custT="1"/>
      <dgm:spPr>
        <a:solidFill>
          <a:schemeClr val="accent5">
            <a:lumMod val="40000"/>
            <a:lumOff val="60000"/>
            <a:alpha val="90000"/>
          </a:schemeClr>
        </a:solidFill>
      </dgm:spPr>
      <dgm:t>
        <a:bodyPr/>
        <a:lstStyle/>
        <a:p>
          <a:r>
            <a:rPr lang="ka-GE" sz="1100" dirty="0" smtClean="0"/>
            <a:t>აქვს მინიმუმ </a:t>
          </a:r>
          <a:r>
            <a:rPr lang="ka-GE" sz="1100" b="1" dirty="0" smtClean="0"/>
            <a:t>2 წლიანი სამუშაო გამოცდილება </a:t>
          </a:r>
          <a:r>
            <a:rPr lang="ka-GE" sz="1100" dirty="0" smtClean="0"/>
            <a:t>(მათ შორის, სტაჟირება, პრაქტიკის გავლა, კვლევითი საქმიანობა). </a:t>
          </a:r>
          <a:endParaRPr lang="en-US" sz="1100" dirty="0"/>
        </a:p>
      </dgm:t>
    </dgm:pt>
    <dgm:pt modelId="{CD5848C7-B485-444F-8816-F65D18F1B797}" type="parTrans" cxnId="{64BBC934-1D0A-457D-B51E-D2666B047BD5}">
      <dgm:prSet/>
      <dgm:spPr/>
      <dgm:t>
        <a:bodyPr/>
        <a:lstStyle/>
        <a:p>
          <a:endParaRPr lang="en-US"/>
        </a:p>
      </dgm:t>
    </dgm:pt>
    <dgm:pt modelId="{1AC698E2-9DB6-48F4-B37A-048644D1B1AF}" type="sibTrans" cxnId="{64BBC934-1D0A-457D-B51E-D2666B047BD5}">
      <dgm:prSet/>
      <dgm:spPr/>
      <dgm:t>
        <a:bodyPr/>
        <a:lstStyle/>
        <a:p>
          <a:endParaRPr lang="en-US"/>
        </a:p>
      </dgm:t>
    </dgm:pt>
    <dgm:pt modelId="{3DF9C03A-7D7B-4B4F-9BC6-5F4523854DB1}">
      <dgm:prSet custT="1"/>
      <dgm:spPr>
        <a:solidFill>
          <a:srgbClr val="FFC000">
            <a:alpha val="53000"/>
          </a:srgbClr>
        </a:solidFill>
      </dgm:spPr>
      <dgm:t>
        <a:bodyPr/>
        <a:lstStyle/>
        <a:p>
          <a:r>
            <a:rPr lang="ka-GE" sz="1100" dirty="0" smtClean="0"/>
            <a:t>ჩაბარებული აქვს საზღვარგარეთ უნივერსიტეტში, პრიორიტეტული მიმართულების/სპეციალობის სამაგისტრო პროგრამაზე და  გააჩნია </a:t>
          </a:r>
          <a:r>
            <a:rPr lang="ka-GE" sz="1100" b="1" dirty="0" smtClean="0"/>
            <a:t>უპირობო ჩარიცხვის </a:t>
          </a:r>
          <a:r>
            <a:rPr lang="ka-GE" sz="1100" dirty="0" smtClean="0"/>
            <a:t>(გარდა ფინანსური და ადმინისტრაციული პირობისა) ოფიციალური საბუთი;</a:t>
          </a:r>
          <a:endParaRPr lang="en-US" sz="1100" dirty="0"/>
        </a:p>
      </dgm:t>
    </dgm:pt>
    <dgm:pt modelId="{9973290B-6786-4F58-AE86-4B456C4AD164}" type="parTrans" cxnId="{696297F4-FA83-4233-B84B-696A782C2DB5}">
      <dgm:prSet/>
      <dgm:spPr/>
      <dgm:t>
        <a:bodyPr/>
        <a:lstStyle/>
        <a:p>
          <a:endParaRPr lang="en-US"/>
        </a:p>
      </dgm:t>
    </dgm:pt>
    <dgm:pt modelId="{05B9A8B0-B6F1-43B0-94C0-3F9F3EE8175A}" type="sibTrans" cxnId="{696297F4-FA83-4233-B84B-696A782C2DB5}">
      <dgm:prSet/>
      <dgm:spPr/>
      <dgm:t>
        <a:bodyPr/>
        <a:lstStyle/>
        <a:p>
          <a:endParaRPr lang="en-US"/>
        </a:p>
      </dgm:t>
    </dgm:pt>
    <dgm:pt modelId="{1758AFD7-2E4F-45DA-98BA-93390153CC1D}">
      <dgm:prSet custT="1"/>
      <dgm:spPr>
        <a:solidFill>
          <a:srgbClr val="FFC000">
            <a:alpha val="53000"/>
          </a:srgbClr>
        </a:solidFill>
      </dgm:spPr>
      <dgm:t>
        <a:bodyPr/>
        <a:lstStyle/>
        <a:p>
          <a:r>
            <a:rPr lang="ka-GE" sz="1100" dirty="0" smtClean="0"/>
            <a:t>მოპოვებული აქვს ბაკალავრის ან/და შემდგომი საფეხურის აკადემიური ხარისხი ან სწავლობს ბაკალავრიატის დამამთავრებელ კურსზე. </a:t>
          </a:r>
          <a:endParaRPr lang="en-US" sz="1100" dirty="0"/>
        </a:p>
      </dgm:t>
    </dgm:pt>
    <dgm:pt modelId="{C5F3282A-BB6A-4A67-88D7-7EBE5EAA41AF}" type="parTrans" cxnId="{5F5EF057-C9B5-40A4-8F28-7483E4075A50}">
      <dgm:prSet/>
      <dgm:spPr/>
      <dgm:t>
        <a:bodyPr/>
        <a:lstStyle/>
        <a:p>
          <a:endParaRPr lang="en-US"/>
        </a:p>
      </dgm:t>
    </dgm:pt>
    <dgm:pt modelId="{05C47519-C7FF-46C6-BF6B-614E86F784D9}" type="sibTrans" cxnId="{5F5EF057-C9B5-40A4-8F28-7483E4075A50}">
      <dgm:prSet/>
      <dgm:spPr/>
      <dgm:t>
        <a:bodyPr/>
        <a:lstStyle/>
        <a:p>
          <a:endParaRPr lang="en-US"/>
        </a:p>
      </dgm:t>
    </dgm:pt>
    <dgm:pt modelId="{60E92660-3ECE-4A76-8EF4-620BF00ADC14}">
      <dgm:prSet custT="1"/>
      <dgm:spPr>
        <a:solidFill>
          <a:srgbClr val="FFC000">
            <a:alpha val="53000"/>
          </a:srgbClr>
        </a:solidFill>
      </dgm:spPr>
      <dgm:t>
        <a:bodyPr/>
        <a:lstStyle/>
        <a:p>
          <a:r>
            <a:rPr lang="ka-GE" sz="1100" dirty="0" smtClean="0"/>
            <a:t>ან სწავლობს უცხოეთის უნივერსიტეტში, პრიორიტეტულად გამოცხადებული მიმართულების სამაგისტრო პროგრამაზე და ითხოვს მომდევნო კურსის დაფინანსებას.</a:t>
          </a:r>
          <a:endParaRPr lang="en-US" sz="1100" dirty="0"/>
        </a:p>
      </dgm:t>
    </dgm:pt>
    <dgm:pt modelId="{B8E28A6D-702E-4573-8E8C-8D67C57EF979}" type="parTrans" cxnId="{A8860117-749F-4F31-90E4-3A04FDE2A3B5}">
      <dgm:prSet/>
      <dgm:spPr/>
      <dgm:t>
        <a:bodyPr/>
        <a:lstStyle/>
        <a:p>
          <a:endParaRPr lang="en-US"/>
        </a:p>
      </dgm:t>
    </dgm:pt>
    <dgm:pt modelId="{D6DC0F71-35A0-4F84-91DE-77652CFCB53B}" type="sibTrans" cxnId="{A8860117-749F-4F31-90E4-3A04FDE2A3B5}">
      <dgm:prSet/>
      <dgm:spPr/>
      <dgm:t>
        <a:bodyPr/>
        <a:lstStyle/>
        <a:p>
          <a:endParaRPr lang="en-US"/>
        </a:p>
      </dgm:t>
    </dgm:pt>
    <dgm:pt modelId="{248DDB43-F50E-4209-9B16-BC91BCB8A84F}">
      <dgm:prSet custT="1"/>
      <dgm:spPr>
        <a:solidFill>
          <a:srgbClr val="FFC000">
            <a:alpha val="53000"/>
          </a:srgbClr>
        </a:solidFill>
      </dgm:spPr>
      <dgm:t>
        <a:bodyPr/>
        <a:lstStyle/>
        <a:p>
          <a:r>
            <a:rPr lang="ka-GE" sz="1100" b="1" dirty="0" smtClean="0">
              <a:solidFill>
                <a:schemeClr val="bg1"/>
              </a:solidFill>
            </a:rPr>
            <a:t>შეფასება</a:t>
          </a:r>
          <a:r>
            <a:rPr lang="ka-GE" sz="1100" dirty="0" smtClean="0"/>
            <a:t>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dirty="0"/>
        </a:p>
      </dgm:t>
    </dgm:pt>
    <dgm:pt modelId="{4E4815C5-A56D-494A-A6AF-7E561060CE74}" type="parTrans" cxnId="{863D0A53-FDA8-4D12-B8D2-E131B9D960C6}">
      <dgm:prSet/>
      <dgm:spPr/>
      <dgm:t>
        <a:bodyPr/>
        <a:lstStyle/>
        <a:p>
          <a:endParaRPr lang="en-US"/>
        </a:p>
      </dgm:t>
    </dgm:pt>
    <dgm:pt modelId="{51AA443F-454F-4107-9FDD-BF76011268E9}" type="sibTrans" cxnId="{863D0A53-FDA8-4D12-B8D2-E131B9D960C6}">
      <dgm:prSet/>
      <dgm:spPr/>
      <dgm:t>
        <a:bodyPr/>
        <a:lstStyle/>
        <a:p>
          <a:endParaRPr lang="en-US"/>
        </a:p>
      </dgm:t>
    </dgm:pt>
    <dgm:pt modelId="{12F2A3C1-88D2-46EA-A74A-6DB59854B0E5}">
      <dgm:prSet custT="1"/>
      <dgm:spPr>
        <a:solidFill>
          <a:srgbClr val="FFC000">
            <a:alpha val="53000"/>
          </a:srgbClr>
        </a:solidFill>
      </dgm:spPr>
      <dgm:t>
        <a:bodyPr/>
        <a:lstStyle/>
        <a:p>
          <a:r>
            <a:rPr lang="ka-GE" sz="1100" dirty="0" smtClean="0"/>
            <a:t>აქვს </a:t>
          </a:r>
          <a:r>
            <a:rPr lang="ka-GE" sz="1100" b="1" dirty="0" smtClean="0"/>
            <a:t>პროფესიული საქმიანობის  გამოცდილება </a:t>
          </a:r>
          <a:r>
            <a:rPr lang="ka-GE" sz="1100" dirty="0" smtClean="0"/>
            <a:t>(ხელოვნების მენეჯმენტის და ადმინისტრირების სპეციალობაზე სწვალის მსურველთათვის.), </a:t>
          </a:r>
          <a:r>
            <a:rPr lang="ka-GE" sz="1100" b="1" dirty="0" smtClean="0"/>
            <a:t>პორფოლიო</a:t>
          </a:r>
          <a:r>
            <a:rPr lang="ka-GE" sz="1100" dirty="0" smtClean="0"/>
            <a:t> (ხელოვნების მიმართულების, რესტავრაცია კონსერვაციის დარგის/სპეციალობის სამაგისტრო პროგრამაზე სწავლის დაფინანსების მსურველებზე).</a:t>
          </a:r>
          <a:endParaRPr lang="en-US" sz="1100" dirty="0"/>
        </a:p>
      </dgm:t>
    </dgm:pt>
    <dgm:pt modelId="{4B8BF78C-9658-4847-914F-20D31ED491A4}" type="parTrans" cxnId="{6C0725B2-8FF8-431A-8163-9CF030125403}">
      <dgm:prSet/>
      <dgm:spPr/>
      <dgm:t>
        <a:bodyPr/>
        <a:lstStyle/>
        <a:p>
          <a:endParaRPr lang="en-US"/>
        </a:p>
      </dgm:t>
    </dgm:pt>
    <dgm:pt modelId="{943F6681-928B-4E08-9D92-B866703F9898}" type="sibTrans" cxnId="{6C0725B2-8FF8-431A-8163-9CF030125403}">
      <dgm:prSet/>
      <dgm:spPr/>
      <dgm:t>
        <a:bodyPr/>
        <a:lstStyle/>
        <a:p>
          <a:endParaRPr lang="en-US"/>
        </a:p>
      </dgm:t>
    </dgm:pt>
    <dgm:pt modelId="{C96BE3FF-D93C-4D25-893B-EC49455B6DE1}">
      <dgm:prSet phldrT="[Text]" custT="1"/>
      <dgm:spPr>
        <a:solidFill>
          <a:srgbClr val="FFC000">
            <a:alpha val="53000"/>
          </a:srgbClr>
        </a:solidFill>
      </dgm:spPr>
      <dgm:t>
        <a:bodyPr/>
        <a:lstStyle/>
        <a:p>
          <a:r>
            <a:rPr lang="ka-GE" sz="1100" dirty="0" smtClean="0"/>
            <a:t>ასაკი არ აღემატება </a:t>
          </a:r>
          <a:r>
            <a:rPr lang="ka-GE" sz="1100" b="1" dirty="0" smtClean="0"/>
            <a:t>35 წელს;</a:t>
          </a:r>
          <a:endParaRPr lang="en-US" sz="1100" b="1" dirty="0"/>
        </a:p>
      </dgm:t>
    </dgm:pt>
    <dgm:pt modelId="{0244797B-3607-4DEB-8EAC-02F390A49A5E}" type="parTrans" cxnId="{0467105E-AF88-4DC8-B7B6-8E4C6140484A}">
      <dgm:prSet/>
      <dgm:spPr/>
      <dgm:t>
        <a:bodyPr/>
        <a:lstStyle/>
        <a:p>
          <a:endParaRPr lang="en-US"/>
        </a:p>
      </dgm:t>
    </dgm:pt>
    <dgm:pt modelId="{AA445DB6-ABDC-421F-9AE3-E8455FD45511}" type="sibTrans" cxnId="{0467105E-AF88-4DC8-B7B6-8E4C6140484A}">
      <dgm:prSet/>
      <dgm:spPr/>
      <dgm:t>
        <a:bodyPr/>
        <a:lstStyle/>
        <a:p>
          <a:endParaRPr lang="en-US"/>
        </a:p>
      </dgm:t>
    </dgm:pt>
    <dgm:pt modelId="{8C4DAE1D-EF88-484F-A814-C50770C3A671}" type="pres">
      <dgm:prSet presAssocID="{9599CF87-60F6-420F-B25C-027C6D3F40DC}" presName="linearFlow" presStyleCnt="0">
        <dgm:presLayoutVars>
          <dgm:dir/>
          <dgm:animLvl val="lvl"/>
          <dgm:resizeHandles val="exact"/>
        </dgm:presLayoutVars>
      </dgm:prSet>
      <dgm:spPr/>
      <dgm:t>
        <a:bodyPr/>
        <a:lstStyle/>
        <a:p>
          <a:endParaRPr lang="en-US"/>
        </a:p>
      </dgm:t>
    </dgm:pt>
    <dgm:pt modelId="{751FEF13-2557-4711-A118-B64DD1842C71}" type="pres">
      <dgm:prSet presAssocID="{1165B00F-6DE5-427B-84D1-6C78ACB6574A}" presName="composite" presStyleCnt="0"/>
      <dgm:spPr/>
    </dgm:pt>
    <dgm:pt modelId="{D98542BC-00E8-4FBC-98D7-F5A2ABFEF446}" type="pres">
      <dgm:prSet presAssocID="{1165B00F-6DE5-427B-84D1-6C78ACB6574A}" presName="parentText" presStyleLbl="alignNode1" presStyleIdx="0" presStyleCnt="3" custLinFactNeighborY="1338">
        <dgm:presLayoutVars>
          <dgm:chMax val="1"/>
          <dgm:bulletEnabled val="1"/>
        </dgm:presLayoutVars>
      </dgm:prSet>
      <dgm:spPr/>
      <dgm:t>
        <a:bodyPr/>
        <a:lstStyle/>
        <a:p>
          <a:endParaRPr lang="en-US"/>
        </a:p>
      </dgm:t>
    </dgm:pt>
    <dgm:pt modelId="{F6349E54-D35A-452D-96A9-906BE67CA7F1}" type="pres">
      <dgm:prSet presAssocID="{1165B00F-6DE5-427B-84D1-6C78ACB6574A}" presName="descendantText" presStyleLbl="alignAcc1" presStyleIdx="0" presStyleCnt="3" custScaleY="161008" custLinFactNeighborX="682" custLinFactNeighborY="1237">
        <dgm:presLayoutVars>
          <dgm:bulletEnabled val="1"/>
        </dgm:presLayoutVars>
      </dgm:prSet>
      <dgm:spPr/>
      <dgm:t>
        <a:bodyPr/>
        <a:lstStyle/>
        <a:p>
          <a:endParaRPr lang="en-US"/>
        </a:p>
      </dgm:t>
    </dgm:pt>
    <dgm:pt modelId="{A82A2352-AFE9-4437-B792-364F84DF30C9}" type="pres">
      <dgm:prSet presAssocID="{878ECA4A-4B2B-46B9-A96E-21C52E0D0B8E}" presName="sp" presStyleCnt="0"/>
      <dgm:spPr/>
    </dgm:pt>
    <dgm:pt modelId="{2C2B5B77-66BF-404B-A784-9416EBB636D1}" type="pres">
      <dgm:prSet presAssocID="{00BD5E31-8D8E-4706-AE68-0B6D14E2906D}" presName="composite" presStyleCnt="0"/>
      <dgm:spPr/>
    </dgm:pt>
    <dgm:pt modelId="{E38BF7EE-DE6D-4D18-AEBE-E2ADA9EFB2A3}" type="pres">
      <dgm:prSet presAssocID="{00BD5E31-8D8E-4706-AE68-0B6D14E2906D}" presName="parentText" presStyleLbl="alignNode1" presStyleIdx="1" presStyleCnt="3" custLinFactNeighborY="1338">
        <dgm:presLayoutVars>
          <dgm:chMax val="1"/>
          <dgm:bulletEnabled val="1"/>
        </dgm:presLayoutVars>
      </dgm:prSet>
      <dgm:spPr/>
      <dgm:t>
        <a:bodyPr/>
        <a:lstStyle/>
        <a:p>
          <a:endParaRPr lang="en-US"/>
        </a:p>
      </dgm:t>
    </dgm:pt>
    <dgm:pt modelId="{09DC9C4A-5A32-45F2-8B4E-7CD15303760D}" type="pres">
      <dgm:prSet presAssocID="{00BD5E31-8D8E-4706-AE68-0B6D14E2906D}" presName="descendantText" presStyleLbl="alignAcc1" presStyleIdx="1" presStyleCnt="3" custScaleY="154902" custLinFactNeighborX="273" custLinFactNeighborY="1471">
        <dgm:presLayoutVars>
          <dgm:bulletEnabled val="1"/>
        </dgm:presLayoutVars>
      </dgm:prSet>
      <dgm:spPr/>
      <dgm:t>
        <a:bodyPr/>
        <a:lstStyle/>
        <a:p>
          <a:endParaRPr lang="en-US"/>
        </a:p>
      </dgm:t>
    </dgm:pt>
    <dgm:pt modelId="{A9B68AE3-DE87-401A-99D3-618B1E9FEB85}" type="pres">
      <dgm:prSet presAssocID="{639A3793-877C-4B7F-B061-7A4C11E9E9D8}" presName="sp" presStyleCnt="0"/>
      <dgm:spPr/>
    </dgm:pt>
    <dgm:pt modelId="{C57C24B2-BCF7-4836-B09E-26488270BE3B}" type="pres">
      <dgm:prSet presAssocID="{4107681D-2F62-477D-811E-0799D165D259}" presName="composite" presStyleCnt="0"/>
      <dgm:spPr/>
    </dgm:pt>
    <dgm:pt modelId="{8822D3EA-0FCF-4D33-B8F2-D8E865B57DDC}" type="pres">
      <dgm:prSet presAssocID="{4107681D-2F62-477D-811E-0799D165D259}" presName="parentText" presStyleLbl="alignNode1" presStyleIdx="2" presStyleCnt="3">
        <dgm:presLayoutVars>
          <dgm:chMax val="1"/>
          <dgm:bulletEnabled val="1"/>
        </dgm:presLayoutVars>
      </dgm:prSet>
      <dgm:spPr/>
      <dgm:t>
        <a:bodyPr/>
        <a:lstStyle/>
        <a:p>
          <a:endParaRPr lang="en-US"/>
        </a:p>
      </dgm:t>
    </dgm:pt>
    <dgm:pt modelId="{7654E762-67F8-46D4-8927-C253C2BED206}" type="pres">
      <dgm:prSet presAssocID="{4107681D-2F62-477D-811E-0799D165D259}" presName="descendantText" presStyleLbl="alignAcc1" presStyleIdx="2" presStyleCnt="3" custScaleY="199140" custLinFactNeighborY="0">
        <dgm:presLayoutVars>
          <dgm:bulletEnabled val="1"/>
        </dgm:presLayoutVars>
      </dgm:prSet>
      <dgm:spPr/>
      <dgm:t>
        <a:bodyPr/>
        <a:lstStyle/>
        <a:p>
          <a:endParaRPr lang="en-US"/>
        </a:p>
      </dgm:t>
    </dgm:pt>
  </dgm:ptLst>
  <dgm:cxnLst>
    <dgm:cxn modelId="{FD2C38B7-4348-4943-A6DD-28AD68D0122F}" srcId="{1165B00F-6DE5-427B-84D1-6C78ACB6574A}" destId="{A86104D4-1DD6-4A89-B663-6184420F2A65}" srcOrd="0" destOrd="0" parTransId="{BEBEA3D8-52A7-4FA3-A039-DDFC94D149F1}" sibTransId="{4EAEF8C0-8384-4B66-9A11-04D276B7AB2F}"/>
    <dgm:cxn modelId="{7F2CA640-A6CC-4360-8490-FBA7B219A717}" srcId="{4107681D-2F62-477D-811E-0799D165D259}" destId="{DC3E2773-0BB4-4830-B61F-BB67E40D3D91}" srcOrd="0" destOrd="0" parTransId="{B574E646-F3BE-46AE-B052-BB1A8E21592F}" sibTransId="{BB77E1D3-7266-410E-BDDF-59BE0D5D19ED}"/>
    <dgm:cxn modelId="{64BBC934-1D0A-457D-B51E-D2666B047BD5}" srcId="{00BD5E31-8D8E-4706-AE68-0B6D14E2906D}" destId="{B91DC75F-D1ED-4E7A-9120-6127A918EE8B}" srcOrd="5" destOrd="0" parTransId="{CD5848C7-B485-444F-8816-F65D18F1B797}" sibTransId="{1AC698E2-9DB6-48F4-B37A-048644D1B1AF}"/>
    <dgm:cxn modelId="{A4D62CF1-1474-4623-95E4-DA0B97E2B344}" type="presOf" srcId="{4107681D-2F62-477D-811E-0799D165D259}" destId="{8822D3EA-0FCF-4D33-B8F2-D8E865B57DDC}" srcOrd="0" destOrd="0" presId="urn:microsoft.com/office/officeart/2005/8/layout/chevron2"/>
    <dgm:cxn modelId="{67C275CC-2EA6-4997-B61B-93D544F6A83A}" srcId="{00BD5E31-8D8E-4706-AE68-0B6D14E2906D}" destId="{EF7F0B4D-338F-487C-AACB-72DD2FAA9FC2}" srcOrd="4" destOrd="0" parTransId="{6FFCF371-8492-4434-B1E1-6E8E15CF7A13}" sibTransId="{81C46A9B-8183-4F10-86C7-355DFEC58262}"/>
    <dgm:cxn modelId="{897CC458-739D-462D-A24A-E0E7E0247108}" type="presOf" srcId="{3DF9C03A-7D7B-4B4F-9BC6-5F4523854DB1}" destId="{7654E762-67F8-46D4-8927-C253C2BED206}" srcOrd="0" destOrd="2" presId="urn:microsoft.com/office/officeart/2005/8/layout/chevron2"/>
    <dgm:cxn modelId="{E9C5DAAC-8018-4DA4-96DA-794EB0D1910F}" type="presOf" srcId="{9599CF87-60F6-420F-B25C-027C6D3F40DC}" destId="{8C4DAE1D-EF88-484F-A814-C50770C3A671}" srcOrd="0" destOrd="0" presId="urn:microsoft.com/office/officeart/2005/8/layout/chevron2"/>
    <dgm:cxn modelId="{BC0CF5BD-9D0F-4C3D-A36F-89992161BC7A}" srcId="{00BD5E31-8D8E-4706-AE68-0B6D14E2906D}" destId="{F90758C1-14D7-4354-87C0-80F0C99C89DA}" srcOrd="0" destOrd="0" parTransId="{82E9DFE7-ADC9-43D9-96D7-595E13E53BAD}" sibTransId="{239BC245-FE16-4453-A827-AE064C42B4CB}"/>
    <dgm:cxn modelId="{B9ADFAEA-485D-46DE-A950-EE6223469786}" type="presOf" srcId="{A86104D4-1DD6-4A89-B663-6184420F2A65}" destId="{F6349E54-D35A-452D-96A9-906BE67CA7F1}" srcOrd="0" destOrd="0" presId="urn:microsoft.com/office/officeart/2005/8/layout/chevron2"/>
    <dgm:cxn modelId="{9AC3984B-A78D-4731-8C0E-FA597228B443}" type="presOf" srcId="{00BD5E31-8D8E-4706-AE68-0B6D14E2906D}" destId="{E38BF7EE-DE6D-4D18-AEBE-E2ADA9EFB2A3}" srcOrd="0" destOrd="0" presId="urn:microsoft.com/office/officeart/2005/8/layout/chevron2"/>
    <dgm:cxn modelId="{5F5EF057-C9B5-40A4-8F28-7483E4075A50}" srcId="{4107681D-2F62-477D-811E-0799D165D259}" destId="{1758AFD7-2E4F-45DA-98BA-93390153CC1D}" srcOrd="3" destOrd="0" parTransId="{C5F3282A-BB6A-4A67-88D7-7EBE5EAA41AF}" sibTransId="{05C47519-C7FF-46C6-BF6B-614E86F784D9}"/>
    <dgm:cxn modelId="{8C75E700-010D-4047-AEDB-AFC2093789DE}" srcId="{00BD5E31-8D8E-4706-AE68-0B6D14E2906D}" destId="{0C4B8561-C1AD-4BC0-B5E0-7FFE3A079F0C}" srcOrd="3" destOrd="0" parTransId="{14CEFA65-98FF-4EA0-9FFC-590526C1AF54}" sibTransId="{4F0C3E9F-F2C6-476B-8A77-9386EBAFD678}"/>
    <dgm:cxn modelId="{38A256FB-7418-4CB4-9457-D6C048D484A6}" type="presOf" srcId="{1165B00F-6DE5-427B-84D1-6C78ACB6574A}" destId="{D98542BC-00E8-4FBC-98D7-F5A2ABFEF446}" srcOrd="0" destOrd="0" presId="urn:microsoft.com/office/officeart/2005/8/layout/chevron2"/>
    <dgm:cxn modelId="{F0566BC2-0EA4-4635-AF27-F53745577519}" type="presOf" srcId="{899466D3-CCE5-4852-AEDD-B10FBE94F05C}" destId="{F6349E54-D35A-452D-96A9-906BE67CA7F1}" srcOrd="0" destOrd="4" presId="urn:microsoft.com/office/officeart/2005/8/layout/chevron2"/>
    <dgm:cxn modelId="{311C3808-8CD4-4DFE-BF4F-43ECB75EFFDB}" srcId="{1165B00F-6DE5-427B-84D1-6C78ACB6574A}" destId="{114C48D0-71B3-4371-8F2E-F58973614EF1}" srcOrd="6" destOrd="0" parTransId="{B7F5594B-1818-4C76-B4C1-3F9386A08F99}" sibTransId="{77DFF9FE-0F21-4DFF-995D-848D9A10F9D5}"/>
    <dgm:cxn modelId="{8898192A-BB08-419E-B014-582538FA78BE}" srcId="{1165B00F-6DE5-427B-84D1-6C78ACB6574A}" destId="{F55CD22F-AC02-46BA-8E5A-85CF48776058}" srcOrd="3" destOrd="0" parTransId="{04593CF5-4A13-4438-85F5-C4DC34380883}" sibTransId="{827206E1-3B93-44F1-A67F-32AB736EFDEB}"/>
    <dgm:cxn modelId="{44D6559B-2C42-453E-B730-696ACBCF7269}" type="presOf" srcId="{DC3E2773-0BB4-4830-B61F-BB67E40D3D91}" destId="{7654E762-67F8-46D4-8927-C253C2BED206}" srcOrd="0" destOrd="0" presId="urn:microsoft.com/office/officeart/2005/8/layout/chevron2"/>
    <dgm:cxn modelId="{863D0A53-FDA8-4D12-B8D2-E131B9D960C6}" srcId="{4107681D-2F62-477D-811E-0799D165D259}" destId="{248DDB43-F50E-4209-9B16-BC91BCB8A84F}" srcOrd="5" destOrd="0" parTransId="{4E4815C5-A56D-494A-A6AF-7E561060CE74}" sibTransId="{51AA443F-454F-4107-9FDD-BF76011268E9}"/>
    <dgm:cxn modelId="{55BF7615-4340-4ADC-9966-DD012B6E3F62}" srcId="{9599CF87-60F6-420F-B25C-027C6D3F40DC}" destId="{00BD5E31-8D8E-4706-AE68-0B6D14E2906D}" srcOrd="1" destOrd="0" parTransId="{4DB8F941-D35A-47B5-B9E1-D4E5C572DACE}" sibTransId="{639A3793-877C-4B7F-B061-7A4C11E9E9D8}"/>
    <dgm:cxn modelId="{9E25BAD4-6D09-4F2D-B6DE-DB75A70B15CC}" type="presOf" srcId="{3C606179-3E77-4F1A-8495-24C97E12E63A}" destId="{F6349E54-D35A-452D-96A9-906BE67CA7F1}" srcOrd="0" destOrd="2" presId="urn:microsoft.com/office/officeart/2005/8/layout/chevron2"/>
    <dgm:cxn modelId="{92E33519-75D2-4C14-B6CB-E883081E8CCB}" type="presOf" srcId="{F90758C1-14D7-4354-87C0-80F0C99C89DA}" destId="{09DC9C4A-5A32-45F2-8B4E-7CD15303760D}" srcOrd="0" destOrd="0" presId="urn:microsoft.com/office/officeart/2005/8/layout/chevron2"/>
    <dgm:cxn modelId="{09337E6A-8D8F-4A6C-888E-F8438BB818DC}" srcId="{9599CF87-60F6-420F-B25C-027C6D3F40DC}" destId="{1165B00F-6DE5-427B-84D1-6C78ACB6574A}" srcOrd="0" destOrd="0" parTransId="{5C4BA98C-239A-4491-9475-0EABD766D089}" sibTransId="{878ECA4A-4B2B-46B9-A96E-21C52E0D0B8E}"/>
    <dgm:cxn modelId="{C43324A0-802B-4658-A9C0-F522F89C139E}" srcId="{1165B00F-6DE5-427B-84D1-6C78ACB6574A}" destId="{3C606179-3E77-4F1A-8495-24C97E12E63A}" srcOrd="2" destOrd="0" parTransId="{D9A3C2C4-F377-49C8-8697-E608AD33C67C}" sibTransId="{C02BD75A-9429-4B0D-8029-F7BE8FFCFB74}"/>
    <dgm:cxn modelId="{7202552F-57F0-4CF4-AAD4-810F4AA939CF}" type="presOf" srcId="{1758AFD7-2E4F-45DA-98BA-93390153CC1D}" destId="{7654E762-67F8-46D4-8927-C253C2BED206}" srcOrd="0" destOrd="3" presId="urn:microsoft.com/office/officeart/2005/8/layout/chevron2"/>
    <dgm:cxn modelId="{FC585FE8-5606-403C-A164-7A152157295A}" type="presOf" srcId="{F55CD22F-AC02-46BA-8E5A-85CF48776058}" destId="{F6349E54-D35A-452D-96A9-906BE67CA7F1}" srcOrd="0" destOrd="3" presId="urn:microsoft.com/office/officeart/2005/8/layout/chevron2"/>
    <dgm:cxn modelId="{206806E4-9497-4B25-B593-E65B94A310AA}" srcId="{00BD5E31-8D8E-4706-AE68-0B6D14E2906D}" destId="{54531EC7-4AC7-4B83-B5E0-21A7AF036CEF}" srcOrd="1" destOrd="0" parTransId="{B983C99C-6F05-4374-946B-267D3D9D7AE1}" sibTransId="{34CBD800-2798-403C-A53F-562620A927A4}"/>
    <dgm:cxn modelId="{F327F278-51D4-479A-AF9A-F84F93DA1010}" srcId="{1165B00F-6DE5-427B-84D1-6C78ACB6574A}" destId="{899466D3-CCE5-4852-AEDD-B10FBE94F05C}" srcOrd="4" destOrd="0" parTransId="{BD13B007-F24E-44A8-8E15-A941620616E9}" sibTransId="{6C2CC9D0-CF92-4CD8-BB31-2AF46B6F105C}"/>
    <dgm:cxn modelId="{6C0725B2-8FF8-431A-8163-9CF030125403}" srcId="{4107681D-2F62-477D-811E-0799D165D259}" destId="{12F2A3C1-88D2-46EA-A74A-6DB59854B0E5}" srcOrd="6" destOrd="0" parTransId="{4B8BF78C-9658-4847-914F-20D31ED491A4}" sibTransId="{943F6681-928B-4E08-9D92-B866703F9898}"/>
    <dgm:cxn modelId="{9CD7A120-F30C-4741-ADB0-4B2A6A5F8911}" type="presOf" srcId="{B91DC75F-D1ED-4E7A-9120-6127A918EE8B}" destId="{09DC9C4A-5A32-45F2-8B4E-7CD15303760D}" srcOrd="0" destOrd="5" presId="urn:microsoft.com/office/officeart/2005/8/layout/chevron2"/>
    <dgm:cxn modelId="{9455544F-A757-4822-8E0D-A42AD2D7C74C}" srcId="{00BD5E31-8D8E-4706-AE68-0B6D14E2906D}" destId="{CFFD437F-30B6-498C-AF83-E516AE95E16A}" srcOrd="2" destOrd="0" parTransId="{6C6A1F2E-C863-471D-ADFB-89E68FAD721B}" sibTransId="{21C8A28A-7908-49C5-BF47-D182CA6CE999}"/>
    <dgm:cxn modelId="{DC619A20-985D-41A1-B5B7-66C478FFB9B2}" type="presOf" srcId="{970ABF2E-AD07-41B2-9835-F76BCB923473}" destId="{F6349E54-D35A-452D-96A9-906BE67CA7F1}" srcOrd="0" destOrd="5" presId="urn:microsoft.com/office/officeart/2005/8/layout/chevron2"/>
    <dgm:cxn modelId="{74CBE452-90A1-49B6-B889-61EA194522CA}" type="presOf" srcId="{12F2A3C1-88D2-46EA-A74A-6DB59854B0E5}" destId="{7654E762-67F8-46D4-8927-C253C2BED206}" srcOrd="0" destOrd="6" presId="urn:microsoft.com/office/officeart/2005/8/layout/chevron2"/>
    <dgm:cxn modelId="{0467105E-AF88-4DC8-B7B6-8E4C6140484A}" srcId="{4107681D-2F62-477D-811E-0799D165D259}" destId="{C96BE3FF-D93C-4D25-893B-EC49455B6DE1}" srcOrd="1" destOrd="0" parTransId="{0244797B-3607-4DEB-8EAC-02F390A49A5E}" sibTransId="{AA445DB6-ABDC-421F-9AE3-E8455FD45511}"/>
    <dgm:cxn modelId="{B677F87E-B072-47BC-8D03-A353232A8593}" type="presOf" srcId="{C96BE3FF-D93C-4D25-893B-EC49455B6DE1}" destId="{7654E762-67F8-46D4-8927-C253C2BED206}" srcOrd="0" destOrd="1" presId="urn:microsoft.com/office/officeart/2005/8/layout/chevron2"/>
    <dgm:cxn modelId="{B14FCA65-BFDF-4736-A27E-8537B015CB41}" type="presOf" srcId="{54531EC7-4AC7-4B83-B5E0-21A7AF036CEF}" destId="{09DC9C4A-5A32-45F2-8B4E-7CD15303760D}" srcOrd="0" destOrd="1" presId="urn:microsoft.com/office/officeart/2005/8/layout/chevron2"/>
    <dgm:cxn modelId="{EB53DA9B-5B1C-4F43-B740-F860656ADC02}" type="presOf" srcId="{60E92660-3ECE-4A76-8EF4-620BF00ADC14}" destId="{7654E762-67F8-46D4-8927-C253C2BED206}" srcOrd="0" destOrd="4" presId="urn:microsoft.com/office/officeart/2005/8/layout/chevron2"/>
    <dgm:cxn modelId="{FE25DE9E-C496-42A4-B790-2D88B406E5B0}" srcId="{9599CF87-60F6-420F-B25C-027C6D3F40DC}" destId="{4107681D-2F62-477D-811E-0799D165D259}" srcOrd="2" destOrd="0" parTransId="{0E6DAF42-D699-47D2-99D5-9EDBAAD26C0D}" sibTransId="{0529A690-CCD4-4DC5-8238-F853152E6BCD}"/>
    <dgm:cxn modelId="{62798D9F-766D-4413-B502-9EABFD5BD40A}" type="presOf" srcId="{EF7F0B4D-338F-487C-AACB-72DD2FAA9FC2}" destId="{09DC9C4A-5A32-45F2-8B4E-7CD15303760D}" srcOrd="0" destOrd="4" presId="urn:microsoft.com/office/officeart/2005/8/layout/chevron2"/>
    <dgm:cxn modelId="{696297F4-FA83-4233-B84B-696A782C2DB5}" srcId="{4107681D-2F62-477D-811E-0799D165D259}" destId="{3DF9C03A-7D7B-4B4F-9BC6-5F4523854DB1}" srcOrd="2" destOrd="0" parTransId="{9973290B-6786-4F58-AE86-4B456C4AD164}" sibTransId="{05B9A8B0-B6F1-43B0-94C0-3F9F3EE8175A}"/>
    <dgm:cxn modelId="{E8F48E46-8303-4E70-9920-191707E5F93E}" type="presOf" srcId="{B70DBA91-08F5-4858-8D6B-F72BF49BC48D}" destId="{F6349E54-D35A-452D-96A9-906BE67CA7F1}" srcOrd="0" destOrd="1" presId="urn:microsoft.com/office/officeart/2005/8/layout/chevron2"/>
    <dgm:cxn modelId="{A8860117-749F-4F31-90E4-3A04FDE2A3B5}" srcId="{4107681D-2F62-477D-811E-0799D165D259}" destId="{60E92660-3ECE-4A76-8EF4-620BF00ADC14}" srcOrd="4" destOrd="0" parTransId="{B8E28A6D-702E-4573-8E8C-8D67C57EF979}" sibTransId="{D6DC0F71-35A0-4F84-91DE-77652CFCB53B}"/>
    <dgm:cxn modelId="{153B3935-57DD-4B94-8DFC-D859D416BFC9}" srcId="{1165B00F-6DE5-427B-84D1-6C78ACB6574A}" destId="{970ABF2E-AD07-41B2-9835-F76BCB923473}" srcOrd="5" destOrd="0" parTransId="{50164DF9-4808-417D-B85A-07277746C70E}" sibTransId="{B0CA8A60-E324-4DAC-BE4C-18B242D42888}"/>
    <dgm:cxn modelId="{6C7E7DBD-639E-4C48-8550-01B5077A8AE1}" type="presOf" srcId="{114C48D0-71B3-4371-8F2E-F58973614EF1}" destId="{F6349E54-D35A-452D-96A9-906BE67CA7F1}" srcOrd="0" destOrd="6" presId="urn:microsoft.com/office/officeart/2005/8/layout/chevron2"/>
    <dgm:cxn modelId="{C83A0E72-B074-4211-8463-346BB0291108}" srcId="{1165B00F-6DE5-427B-84D1-6C78ACB6574A}" destId="{B70DBA91-08F5-4858-8D6B-F72BF49BC48D}" srcOrd="1" destOrd="0" parTransId="{3F764296-5A9A-44EF-980F-1F3D7A4B173E}" sibTransId="{74895755-3F6D-40AA-A4C3-7EC639B14043}"/>
    <dgm:cxn modelId="{9B9C7613-D7EF-49D0-8415-E7324FDC16F8}" type="presOf" srcId="{0C4B8561-C1AD-4BC0-B5E0-7FFE3A079F0C}" destId="{09DC9C4A-5A32-45F2-8B4E-7CD15303760D}" srcOrd="0" destOrd="3" presId="urn:microsoft.com/office/officeart/2005/8/layout/chevron2"/>
    <dgm:cxn modelId="{9ACF9F97-C7A9-4770-8751-3C4F15C6A8EB}" type="presOf" srcId="{248DDB43-F50E-4209-9B16-BC91BCB8A84F}" destId="{7654E762-67F8-46D4-8927-C253C2BED206}" srcOrd="0" destOrd="5" presId="urn:microsoft.com/office/officeart/2005/8/layout/chevron2"/>
    <dgm:cxn modelId="{5FB71FCC-9E94-48F7-B8A8-5D8A431FB121}" type="presOf" srcId="{CFFD437F-30B6-498C-AF83-E516AE95E16A}" destId="{09DC9C4A-5A32-45F2-8B4E-7CD15303760D}" srcOrd="0" destOrd="2" presId="urn:microsoft.com/office/officeart/2005/8/layout/chevron2"/>
    <dgm:cxn modelId="{51A77F54-66FD-48CE-8A6B-AB8314DA1963}" type="presParOf" srcId="{8C4DAE1D-EF88-484F-A814-C50770C3A671}" destId="{751FEF13-2557-4711-A118-B64DD1842C71}" srcOrd="0" destOrd="0" presId="urn:microsoft.com/office/officeart/2005/8/layout/chevron2"/>
    <dgm:cxn modelId="{7B0DFA93-C8E9-4AEE-9486-03037126CF52}" type="presParOf" srcId="{751FEF13-2557-4711-A118-B64DD1842C71}" destId="{D98542BC-00E8-4FBC-98D7-F5A2ABFEF446}" srcOrd="0" destOrd="0" presId="urn:microsoft.com/office/officeart/2005/8/layout/chevron2"/>
    <dgm:cxn modelId="{4865F699-FF05-4767-92BD-975B352B77F0}" type="presParOf" srcId="{751FEF13-2557-4711-A118-B64DD1842C71}" destId="{F6349E54-D35A-452D-96A9-906BE67CA7F1}" srcOrd="1" destOrd="0" presId="urn:microsoft.com/office/officeart/2005/8/layout/chevron2"/>
    <dgm:cxn modelId="{30411599-3B4F-475C-AA6E-2D8C0145DBAC}" type="presParOf" srcId="{8C4DAE1D-EF88-484F-A814-C50770C3A671}" destId="{A82A2352-AFE9-4437-B792-364F84DF30C9}" srcOrd="1" destOrd="0" presId="urn:microsoft.com/office/officeart/2005/8/layout/chevron2"/>
    <dgm:cxn modelId="{938C3C47-A68A-4579-B662-C156B4988671}" type="presParOf" srcId="{8C4DAE1D-EF88-484F-A814-C50770C3A671}" destId="{2C2B5B77-66BF-404B-A784-9416EBB636D1}" srcOrd="2" destOrd="0" presId="urn:microsoft.com/office/officeart/2005/8/layout/chevron2"/>
    <dgm:cxn modelId="{4E59CE9F-61B7-4D93-8AA7-F96BBDAFB44A}" type="presParOf" srcId="{2C2B5B77-66BF-404B-A784-9416EBB636D1}" destId="{E38BF7EE-DE6D-4D18-AEBE-E2ADA9EFB2A3}" srcOrd="0" destOrd="0" presId="urn:microsoft.com/office/officeart/2005/8/layout/chevron2"/>
    <dgm:cxn modelId="{EFE82140-CAC3-4D4A-8921-7F1BF183AB04}" type="presParOf" srcId="{2C2B5B77-66BF-404B-A784-9416EBB636D1}" destId="{09DC9C4A-5A32-45F2-8B4E-7CD15303760D}" srcOrd="1" destOrd="0" presId="urn:microsoft.com/office/officeart/2005/8/layout/chevron2"/>
    <dgm:cxn modelId="{B11182D7-A63A-4A3E-ADD0-36A95455231F}" type="presParOf" srcId="{8C4DAE1D-EF88-484F-A814-C50770C3A671}" destId="{A9B68AE3-DE87-401A-99D3-618B1E9FEB85}" srcOrd="3" destOrd="0" presId="urn:microsoft.com/office/officeart/2005/8/layout/chevron2"/>
    <dgm:cxn modelId="{9F963F79-2A9D-4756-B2B6-12896B58B04F}" type="presParOf" srcId="{8C4DAE1D-EF88-484F-A814-C50770C3A671}" destId="{C57C24B2-BCF7-4836-B09E-26488270BE3B}" srcOrd="4" destOrd="0" presId="urn:microsoft.com/office/officeart/2005/8/layout/chevron2"/>
    <dgm:cxn modelId="{20521A24-B2E4-4D8A-8F47-C271B16C276F}" type="presParOf" srcId="{C57C24B2-BCF7-4836-B09E-26488270BE3B}" destId="{8822D3EA-0FCF-4D33-B8F2-D8E865B57DDC}" srcOrd="0" destOrd="0" presId="urn:microsoft.com/office/officeart/2005/8/layout/chevron2"/>
    <dgm:cxn modelId="{A71AD008-B892-41DE-94BA-CB2CFC94BF9A}" type="presParOf" srcId="{C57C24B2-BCF7-4836-B09E-26488270BE3B}" destId="{7654E762-67F8-46D4-8927-C253C2BED2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42BC-00E8-4FBC-98D7-F5A2ABFEF446}">
      <dsp:nvSpPr>
        <dsp:cNvPr id="0" name=""/>
        <dsp:cNvSpPr/>
      </dsp:nvSpPr>
      <dsp:spPr>
        <a:xfrm rot="5400000">
          <a:off x="-253202" y="613622"/>
          <a:ext cx="1688019" cy="1181613"/>
        </a:xfrm>
        <a:prstGeom prst="chevron">
          <a:avLst/>
        </a:prstGeom>
        <a:solidFill>
          <a:schemeClr val="accent4">
            <a:lumMod val="40000"/>
            <a:lumOff val="6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ka-GE" sz="1100" b="1" kern="1200" dirty="0" smtClean="0">
            <a:solidFill>
              <a:schemeClr val="bg1"/>
            </a:solidFill>
          </a:endParaRPr>
        </a:p>
        <a:p>
          <a:pPr lvl="0" algn="ctr" defTabSz="488950">
            <a:lnSpc>
              <a:spcPct val="90000"/>
            </a:lnSpc>
            <a:spcBef>
              <a:spcPct val="0"/>
            </a:spcBef>
            <a:spcAft>
              <a:spcPct val="35000"/>
            </a:spcAft>
          </a:pPr>
          <a:r>
            <a:rPr lang="ka-GE" sz="1100" b="1" kern="1200" dirty="0" smtClean="0">
              <a:solidFill>
                <a:schemeClr val="bg1"/>
              </a:solidFill>
            </a:rPr>
            <a:t>საერთაშორისო სამაგისრო პროგრამები</a:t>
          </a:r>
          <a:endParaRPr lang="en-US" sz="1100" b="1" kern="1200" dirty="0">
            <a:solidFill>
              <a:schemeClr val="bg1"/>
            </a:solidFill>
          </a:endParaRPr>
        </a:p>
      </dsp:txBody>
      <dsp:txXfrm rot="-5400000">
        <a:off x="2" y="951226"/>
        <a:ext cx="1181613" cy="506406"/>
      </dsp:txXfrm>
    </dsp:sp>
    <dsp:sp modelId="{F6349E54-D35A-452D-96A9-906BE67CA7F1}">
      <dsp:nvSpPr>
        <dsp:cNvPr id="0" name=""/>
        <dsp:cNvSpPr/>
      </dsp:nvSpPr>
      <dsp:spPr>
        <a:xfrm rot="5400000">
          <a:off x="5594324" y="-4396167"/>
          <a:ext cx="1767528" cy="10592950"/>
        </a:xfrm>
        <a:prstGeom prst="round2SameRect">
          <a:avLst/>
        </a:prstGeom>
        <a:solidFill>
          <a:schemeClr val="accent4">
            <a:lumMod val="40000"/>
            <a:lumOff val="6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ka-GE" sz="1100" kern="1200" dirty="0" smtClean="0"/>
            <a:t>არის </a:t>
          </a:r>
          <a:r>
            <a:rPr lang="ka-GE" sz="1100" b="1" kern="1200" dirty="0" smtClean="0"/>
            <a:t>საქართველოს მოქალაქე, პირადობის ნეიტრალური მოწმობის და/ან ნეიტრალური სამგზავრო დოკუმენტის მფლობელი</a:t>
          </a:r>
          <a:r>
            <a:rPr lang="ka-GE" sz="1100" kern="1200" dirty="0" smtClean="0"/>
            <a:t>;</a:t>
          </a:r>
          <a:endParaRPr lang="en-US" sz="1100" kern="1200" dirty="0"/>
        </a:p>
        <a:p>
          <a:pPr marL="57150" lvl="1" indent="-57150" algn="l" defTabSz="488950">
            <a:lnSpc>
              <a:spcPct val="90000"/>
            </a:lnSpc>
            <a:spcBef>
              <a:spcPct val="0"/>
            </a:spcBef>
            <a:spcAft>
              <a:spcPct val="15000"/>
            </a:spcAft>
            <a:buChar char="••"/>
          </a:pPr>
          <a:r>
            <a:rPr lang="ka-GE" sz="1100" kern="1200" dirty="0" smtClean="0"/>
            <a:t>ასაკი არ აღემატება </a:t>
          </a:r>
          <a:r>
            <a:rPr lang="ka-GE" sz="1100" b="1" kern="1200" dirty="0" smtClean="0"/>
            <a:t>35 წელს;</a:t>
          </a:r>
          <a:endParaRPr lang="en-US" sz="1100" b="1" kern="1200" dirty="0"/>
        </a:p>
        <a:p>
          <a:pPr marL="57150" lvl="1" indent="-57150" algn="l" defTabSz="488950">
            <a:lnSpc>
              <a:spcPct val="90000"/>
            </a:lnSpc>
            <a:spcBef>
              <a:spcPct val="0"/>
            </a:spcBef>
            <a:spcAft>
              <a:spcPct val="15000"/>
            </a:spcAft>
            <a:buChar char="••"/>
          </a:pPr>
          <a:r>
            <a:rPr lang="ka-GE" sz="1100" kern="1200" dirty="0" smtClean="0"/>
            <a:t>ჩაბარებული აქვს საზღვარგარეთ უნივერსიტეტში, პრიორიტეტული მიმართულების/სპეციალობის სამაგისტრო პროგრამაზე და  გააჩნია </a:t>
          </a:r>
          <a:r>
            <a:rPr lang="ka-GE" sz="1100" b="1" kern="1200" dirty="0" smtClean="0"/>
            <a:t>უპირობო ჩარიცხვის </a:t>
          </a:r>
          <a:r>
            <a:rPr lang="ka-GE" sz="1100" kern="1200" dirty="0" smtClean="0"/>
            <a:t>(გარდა ფინანსური და ადმინისტრაციული პირობისა) ოფიციალური საბუთი;</a:t>
          </a:r>
          <a:endParaRPr lang="en-US" sz="1100" kern="1200" dirty="0"/>
        </a:p>
        <a:p>
          <a:pPr marL="57150" lvl="1" indent="-57150" algn="l" defTabSz="488950">
            <a:lnSpc>
              <a:spcPct val="90000"/>
            </a:lnSpc>
            <a:spcBef>
              <a:spcPct val="0"/>
            </a:spcBef>
            <a:spcAft>
              <a:spcPct val="15000"/>
            </a:spcAft>
            <a:buChar char="••"/>
          </a:pPr>
          <a:r>
            <a:rPr lang="ka-GE" sz="1100" kern="1200" dirty="0" smtClean="0"/>
            <a:t>მოპოვებული აქვს ბაკალავრის ან/და შემდგომი საფეხურის აკადემიური ხარისხი. </a:t>
          </a:r>
          <a:endParaRPr lang="en-US" sz="1100" kern="1200" dirty="0"/>
        </a:p>
        <a:p>
          <a:pPr marL="57150" lvl="1" indent="-57150" algn="l" defTabSz="488950">
            <a:lnSpc>
              <a:spcPct val="90000"/>
            </a:lnSpc>
            <a:spcBef>
              <a:spcPct val="0"/>
            </a:spcBef>
            <a:spcAft>
              <a:spcPct val="15000"/>
            </a:spcAft>
            <a:buChar char="••"/>
          </a:pPr>
          <a:r>
            <a:rPr lang="ka-GE" sz="1100" kern="1200" dirty="0" smtClean="0"/>
            <a:t>ან სწავლობს უცხოეთის უნივერსიტეტში, პრიორიტეტული მიმართულების/სპეციალობის სამაგისტრო პროგრამაზე და ითხოვს მომდევნო კურსის დაფინანსებას.</a:t>
          </a:r>
          <a:endParaRPr lang="en-US" sz="1100" kern="1200" dirty="0"/>
        </a:p>
        <a:p>
          <a:pPr marL="57150" lvl="1" indent="-57150" algn="l" defTabSz="488950">
            <a:lnSpc>
              <a:spcPct val="90000"/>
            </a:lnSpc>
            <a:spcBef>
              <a:spcPct val="0"/>
            </a:spcBef>
            <a:spcAft>
              <a:spcPct val="15000"/>
            </a:spcAft>
            <a:buChar char="••"/>
          </a:pPr>
          <a:r>
            <a:rPr lang="ka-GE" sz="1100" kern="1200" dirty="0" smtClean="0"/>
            <a:t>შეფასება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kern="1200" dirty="0"/>
        </a:p>
        <a:p>
          <a:pPr marL="57150" lvl="1" indent="-57150" algn="l" defTabSz="488950">
            <a:lnSpc>
              <a:spcPct val="90000"/>
            </a:lnSpc>
            <a:spcBef>
              <a:spcPct val="0"/>
            </a:spcBef>
            <a:spcAft>
              <a:spcPct val="15000"/>
            </a:spcAft>
            <a:buChar char="••"/>
          </a:pPr>
          <a:r>
            <a:rPr lang="ka-GE" sz="1100" kern="1200" dirty="0" smtClean="0"/>
            <a:t>აქვს მინიმუმ </a:t>
          </a:r>
          <a:r>
            <a:rPr lang="ka-GE" sz="1100" b="1" kern="1200" dirty="0" smtClean="0">
              <a:solidFill>
                <a:schemeClr val="bg1"/>
              </a:solidFill>
            </a:rPr>
            <a:t>ერთწლიანი</a:t>
          </a:r>
          <a:r>
            <a:rPr lang="ka-GE" sz="1100" b="1" kern="1200" dirty="0" smtClean="0"/>
            <a:t> სამუშაო გამოცდილება </a:t>
          </a:r>
          <a:r>
            <a:rPr lang="ka-GE" sz="1100" kern="1200" dirty="0" smtClean="0"/>
            <a:t>(მათ შორის, სტაჟირება, პრაქტიკის გავლა, კვლევითი საქმიანობა). </a:t>
          </a:r>
          <a:endParaRPr lang="en-US" sz="1100" kern="1200" dirty="0"/>
        </a:p>
      </dsp:txBody>
      <dsp:txXfrm rot="-5400000">
        <a:off x="1181613" y="102828"/>
        <a:ext cx="10506666" cy="1594960"/>
      </dsp:txXfrm>
    </dsp:sp>
    <dsp:sp modelId="{E38BF7EE-DE6D-4D18-AEBE-E2ADA9EFB2A3}">
      <dsp:nvSpPr>
        <dsp:cNvPr id="0" name=""/>
        <dsp:cNvSpPr/>
      </dsp:nvSpPr>
      <dsp:spPr>
        <a:xfrm rot="5400000">
          <a:off x="-253202" y="2450756"/>
          <a:ext cx="1688019" cy="1181613"/>
        </a:xfrm>
        <a:prstGeom prst="chevron">
          <a:avLst/>
        </a:prstGeom>
        <a:solidFill>
          <a:schemeClr val="accent5">
            <a:lumMod val="40000"/>
            <a:lumOff val="6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ka-GE" sz="1100" b="1" kern="1200" dirty="0" smtClean="0">
            <a:solidFill>
              <a:schemeClr val="bg1"/>
            </a:solidFill>
          </a:endParaRPr>
        </a:p>
        <a:p>
          <a:pPr lvl="0" algn="ctr" defTabSz="488950">
            <a:lnSpc>
              <a:spcPct val="90000"/>
            </a:lnSpc>
            <a:spcBef>
              <a:spcPct val="0"/>
            </a:spcBef>
            <a:spcAft>
              <a:spcPct val="35000"/>
            </a:spcAft>
          </a:pPr>
          <a:r>
            <a:rPr lang="ka-GE" sz="1100" b="1" kern="1200" dirty="0" smtClean="0">
              <a:solidFill>
                <a:schemeClr val="bg1"/>
              </a:solidFill>
            </a:rPr>
            <a:t>საერთაშორისო სადოქტორო პროგრამები</a:t>
          </a:r>
          <a:endParaRPr lang="en-US" sz="1100" b="1" kern="1200" dirty="0"/>
        </a:p>
      </dsp:txBody>
      <dsp:txXfrm rot="-5400000">
        <a:off x="2" y="2788360"/>
        <a:ext cx="1181613" cy="506406"/>
      </dsp:txXfrm>
    </dsp:sp>
    <dsp:sp modelId="{09DC9C4A-5A32-45F2-8B4E-7CD15303760D}">
      <dsp:nvSpPr>
        <dsp:cNvPr id="0" name=""/>
        <dsp:cNvSpPr/>
      </dsp:nvSpPr>
      <dsp:spPr>
        <a:xfrm rot="5400000">
          <a:off x="5628286" y="-2556760"/>
          <a:ext cx="1699604" cy="10592950"/>
        </a:xfrm>
        <a:prstGeom prst="round2SameRect">
          <a:avLst/>
        </a:prstGeom>
        <a:solidFill>
          <a:schemeClr val="accent5">
            <a:lumMod val="40000"/>
            <a:lumOff val="6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ka-GE" sz="1100" kern="1200" dirty="0" smtClean="0"/>
            <a:t>არის </a:t>
          </a:r>
          <a:r>
            <a:rPr lang="ka-GE" sz="1100" b="1" kern="1200" dirty="0" smtClean="0"/>
            <a:t>საქართველოს მოქალაქე, პირადობის ნეიტრალური მოწმობის და/ან ნეიტრალური სამგზავრო დოკუმენტის მფლობელი;</a:t>
          </a:r>
          <a:endParaRPr lang="en-US" sz="1100" b="1" kern="1200" dirty="0"/>
        </a:p>
        <a:p>
          <a:pPr marL="57150" lvl="1" indent="-57150" algn="l" defTabSz="488950">
            <a:lnSpc>
              <a:spcPct val="90000"/>
            </a:lnSpc>
            <a:spcBef>
              <a:spcPct val="0"/>
            </a:spcBef>
            <a:spcAft>
              <a:spcPct val="15000"/>
            </a:spcAft>
            <a:buChar char="••"/>
          </a:pPr>
          <a:r>
            <a:rPr lang="ka-GE" sz="1100" kern="1200" dirty="0" smtClean="0"/>
            <a:t>ჩაბარებული აქვს საზღვარგარეთ უნივერსიტეტში სადოქტორო პროგრამაზე და  გააჩნია </a:t>
          </a:r>
          <a:r>
            <a:rPr lang="ka-GE" sz="1100" b="1" kern="1200" dirty="0" smtClean="0"/>
            <a:t>უპირობო ჩარიცხვის </a:t>
          </a:r>
          <a:r>
            <a:rPr lang="ka-GE" sz="1100" kern="1200" dirty="0" smtClean="0"/>
            <a:t>(გარდა ფინანსური და ადმინისტრაციული პირობისა) ოფიციალური საბუთი;</a:t>
          </a:r>
          <a:endParaRPr lang="en-US" sz="1100" kern="1200" dirty="0"/>
        </a:p>
        <a:p>
          <a:pPr marL="57150" lvl="1" indent="-57150" algn="l" defTabSz="488950">
            <a:lnSpc>
              <a:spcPct val="90000"/>
            </a:lnSpc>
            <a:spcBef>
              <a:spcPct val="0"/>
            </a:spcBef>
            <a:spcAft>
              <a:spcPct val="15000"/>
            </a:spcAft>
            <a:buChar char="••"/>
          </a:pPr>
          <a:r>
            <a:rPr lang="ka-GE" sz="1100" kern="1200" dirty="0" smtClean="0"/>
            <a:t>მოპოვებული აქვს მაგისტრის ან/და შემდგომი საფეხურის აკადემიური ხარისხი ან სწავლობს მაგისტრატურის დამამთავრებელ კურსზე. </a:t>
          </a:r>
          <a:endParaRPr lang="en-US" sz="1100" kern="1200" dirty="0"/>
        </a:p>
        <a:p>
          <a:pPr marL="57150" lvl="1" indent="-57150" algn="l" defTabSz="488950">
            <a:lnSpc>
              <a:spcPct val="90000"/>
            </a:lnSpc>
            <a:spcBef>
              <a:spcPct val="0"/>
            </a:spcBef>
            <a:spcAft>
              <a:spcPct val="15000"/>
            </a:spcAft>
            <a:buChar char="••"/>
          </a:pPr>
          <a:r>
            <a:rPr lang="ka-GE" sz="1100" kern="1200" dirty="0" smtClean="0"/>
            <a:t>ან სწავლობს უცხოეთის უნივერსიტეტში სადოქტორო პროგრამაზე და ითხოვს მომდევნო კურსის დაფინანსებას.</a:t>
          </a:r>
          <a:endParaRPr lang="en-US" sz="1100" kern="1200" dirty="0"/>
        </a:p>
        <a:p>
          <a:pPr marL="57150" lvl="1" indent="-57150" algn="l" defTabSz="488950">
            <a:lnSpc>
              <a:spcPct val="90000"/>
            </a:lnSpc>
            <a:spcBef>
              <a:spcPct val="0"/>
            </a:spcBef>
            <a:spcAft>
              <a:spcPct val="15000"/>
            </a:spcAft>
            <a:buChar char="••"/>
          </a:pPr>
          <a:r>
            <a:rPr lang="ka-GE" sz="1100" b="1" kern="1200" dirty="0" smtClean="0"/>
            <a:t>შეფასება</a:t>
          </a:r>
          <a:r>
            <a:rPr lang="ka-GE" sz="1100" kern="1200" dirty="0" smtClean="0"/>
            <a:t>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kern="1200" dirty="0"/>
        </a:p>
        <a:p>
          <a:pPr marL="57150" lvl="1" indent="-57150" algn="l" defTabSz="488950">
            <a:lnSpc>
              <a:spcPct val="90000"/>
            </a:lnSpc>
            <a:spcBef>
              <a:spcPct val="0"/>
            </a:spcBef>
            <a:spcAft>
              <a:spcPct val="15000"/>
            </a:spcAft>
            <a:buChar char="••"/>
          </a:pPr>
          <a:r>
            <a:rPr lang="ka-GE" sz="1100" kern="1200" dirty="0" smtClean="0"/>
            <a:t>აქვს მინიმუმ </a:t>
          </a:r>
          <a:r>
            <a:rPr lang="ka-GE" sz="1100" b="1" kern="1200" dirty="0" smtClean="0"/>
            <a:t>2 წლიანი სამუშაო გამოცდილება </a:t>
          </a:r>
          <a:r>
            <a:rPr lang="ka-GE" sz="1100" kern="1200" dirty="0" smtClean="0"/>
            <a:t>(მათ შორის, სტაჟირება, პრაქტიკის გავლა, კვლევითი საქმიანობა). </a:t>
          </a:r>
          <a:endParaRPr lang="en-US" sz="1100" kern="1200" dirty="0"/>
        </a:p>
      </dsp:txBody>
      <dsp:txXfrm rot="-5400000">
        <a:off x="1181613" y="1972881"/>
        <a:ext cx="10509982" cy="1533668"/>
      </dsp:txXfrm>
    </dsp:sp>
    <dsp:sp modelId="{8822D3EA-0FCF-4D33-B8F2-D8E865B57DDC}">
      <dsp:nvSpPr>
        <dsp:cNvPr id="0" name=""/>
        <dsp:cNvSpPr/>
      </dsp:nvSpPr>
      <dsp:spPr>
        <a:xfrm rot="5400000">
          <a:off x="-253202" y="4507997"/>
          <a:ext cx="1688019" cy="1181613"/>
        </a:xfrm>
        <a:prstGeom prst="chevron">
          <a:avLst/>
        </a:prstGeom>
        <a:solidFill>
          <a:srgbClr val="FFC000">
            <a:alpha val="58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ka-GE" sz="1100" kern="1200" dirty="0" smtClean="0">
            <a:solidFill>
              <a:schemeClr val="bg1"/>
            </a:solidFill>
          </a:endParaRPr>
        </a:p>
        <a:p>
          <a:pPr lvl="0" algn="ctr" defTabSz="488950">
            <a:lnSpc>
              <a:spcPct val="90000"/>
            </a:lnSpc>
            <a:spcBef>
              <a:spcPct val="0"/>
            </a:spcBef>
            <a:spcAft>
              <a:spcPct val="35000"/>
            </a:spcAft>
          </a:pPr>
          <a:r>
            <a:rPr lang="ka-GE" sz="1050" b="1" kern="1200" dirty="0" smtClean="0">
              <a:solidFill>
                <a:schemeClr val="bg1"/>
              </a:solidFill>
            </a:rPr>
            <a:t>საერთაშორისო სახელოვნებო</a:t>
          </a:r>
        </a:p>
        <a:p>
          <a:pPr lvl="0" algn="ctr" defTabSz="488950">
            <a:lnSpc>
              <a:spcPct val="90000"/>
            </a:lnSpc>
            <a:spcBef>
              <a:spcPct val="0"/>
            </a:spcBef>
            <a:spcAft>
              <a:spcPct val="35000"/>
            </a:spcAft>
          </a:pPr>
          <a:r>
            <a:rPr lang="ka-GE" sz="1050" b="1" kern="1200" dirty="0" smtClean="0">
              <a:solidFill>
                <a:schemeClr val="bg1"/>
              </a:solidFill>
            </a:rPr>
            <a:t>აკადემიური          პროგრამები</a:t>
          </a:r>
          <a:endParaRPr lang="en-US" sz="1050" b="1" kern="1200" dirty="0">
            <a:solidFill>
              <a:schemeClr val="bg1"/>
            </a:solidFill>
          </a:endParaRPr>
        </a:p>
      </dsp:txBody>
      <dsp:txXfrm rot="-5400000">
        <a:off x="2" y="4845601"/>
        <a:ext cx="1181613" cy="506406"/>
      </dsp:txXfrm>
    </dsp:sp>
    <dsp:sp modelId="{7654E762-67F8-46D4-8927-C253C2BED206}">
      <dsp:nvSpPr>
        <dsp:cNvPr id="0" name=""/>
        <dsp:cNvSpPr/>
      </dsp:nvSpPr>
      <dsp:spPr>
        <a:xfrm rot="5400000">
          <a:off x="5385594" y="-493074"/>
          <a:ext cx="2184989" cy="10592950"/>
        </a:xfrm>
        <a:prstGeom prst="round2SameRect">
          <a:avLst/>
        </a:prstGeom>
        <a:solidFill>
          <a:srgbClr val="FFC000">
            <a:alpha val="53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ka-GE" sz="1100" b="0" kern="1200" dirty="0" smtClean="0"/>
            <a:t>არის</a:t>
          </a:r>
          <a:r>
            <a:rPr lang="ka-GE" sz="1100" b="1" kern="1200" dirty="0" smtClean="0"/>
            <a:t> საქართველოს მოქალაქე, პირადობის ნეიტრალური მოწმობის და/ან ნეიტრალური სამგზავრო დოკუმენტის მფლობელი</a:t>
          </a:r>
          <a:r>
            <a:rPr lang="ka-GE" sz="1100" kern="1200" dirty="0" smtClean="0"/>
            <a:t>;</a:t>
          </a:r>
          <a:endParaRPr lang="en-US" sz="1100" kern="1200" dirty="0"/>
        </a:p>
        <a:p>
          <a:pPr marL="57150" lvl="1" indent="-57150" algn="l" defTabSz="488950">
            <a:lnSpc>
              <a:spcPct val="90000"/>
            </a:lnSpc>
            <a:spcBef>
              <a:spcPct val="0"/>
            </a:spcBef>
            <a:spcAft>
              <a:spcPct val="15000"/>
            </a:spcAft>
            <a:buChar char="••"/>
          </a:pPr>
          <a:r>
            <a:rPr lang="ka-GE" sz="1100" kern="1200" dirty="0" smtClean="0"/>
            <a:t>ასაკი არ აღემატება </a:t>
          </a:r>
          <a:r>
            <a:rPr lang="ka-GE" sz="1100" b="1" kern="1200" dirty="0" smtClean="0"/>
            <a:t>35 წელს;</a:t>
          </a:r>
          <a:endParaRPr lang="en-US" sz="1100" b="1" kern="1200" dirty="0"/>
        </a:p>
        <a:p>
          <a:pPr marL="57150" lvl="1" indent="-57150" algn="l" defTabSz="488950">
            <a:lnSpc>
              <a:spcPct val="90000"/>
            </a:lnSpc>
            <a:spcBef>
              <a:spcPct val="0"/>
            </a:spcBef>
            <a:spcAft>
              <a:spcPct val="15000"/>
            </a:spcAft>
            <a:buChar char="••"/>
          </a:pPr>
          <a:r>
            <a:rPr lang="ka-GE" sz="1100" kern="1200" dirty="0" smtClean="0"/>
            <a:t>ჩაბარებული აქვს საზღვარგარეთ უნივერსიტეტში, პრიორიტეტული მიმართულების/სპეციალობის სამაგისტრო პროგრამაზე და  გააჩნია </a:t>
          </a:r>
          <a:r>
            <a:rPr lang="ka-GE" sz="1100" b="1" kern="1200" dirty="0" smtClean="0"/>
            <a:t>უპირობო ჩარიცხვის </a:t>
          </a:r>
          <a:r>
            <a:rPr lang="ka-GE" sz="1100" kern="1200" dirty="0" smtClean="0"/>
            <a:t>(გარდა ფინანსური და ადმინისტრაციული პირობისა) ოფიციალური საბუთი;</a:t>
          </a:r>
          <a:endParaRPr lang="en-US" sz="1100" kern="1200" dirty="0"/>
        </a:p>
        <a:p>
          <a:pPr marL="57150" lvl="1" indent="-57150" algn="l" defTabSz="488950">
            <a:lnSpc>
              <a:spcPct val="90000"/>
            </a:lnSpc>
            <a:spcBef>
              <a:spcPct val="0"/>
            </a:spcBef>
            <a:spcAft>
              <a:spcPct val="15000"/>
            </a:spcAft>
            <a:buChar char="••"/>
          </a:pPr>
          <a:r>
            <a:rPr lang="ka-GE" sz="1100" kern="1200" dirty="0" smtClean="0"/>
            <a:t>მოპოვებული აქვს ბაკალავრის ან/და შემდგომი საფეხურის აკადემიური ხარისხი ან სწავლობს ბაკალავრიატის დამამთავრებელ კურსზე. </a:t>
          </a:r>
          <a:endParaRPr lang="en-US" sz="1100" kern="1200" dirty="0"/>
        </a:p>
        <a:p>
          <a:pPr marL="57150" lvl="1" indent="-57150" algn="l" defTabSz="488950">
            <a:lnSpc>
              <a:spcPct val="90000"/>
            </a:lnSpc>
            <a:spcBef>
              <a:spcPct val="0"/>
            </a:spcBef>
            <a:spcAft>
              <a:spcPct val="15000"/>
            </a:spcAft>
            <a:buChar char="••"/>
          </a:pPr>
          <a:r>
            <a:rPr lang="ka-GE" sz="1100" kern="1200" dirty="0" smtClean="0"/>
            <a:t>ან სწავლობს უცხოეთის უნივერსიტეტში, პრიორიტეტულად გამოცხადებული მიმართულების სამაგისტრო პროგრამაზე და ითხოვს მომდევნო კურსის დაფინანსებას.</a:t>
          </a:r>
          <a:endParaRPr lang="en-US" sz="1100" kern="1200" dirty="0"/>
        </a:p>
        <a:p>
          <a:pPr marL="57150" lvl="1" indent="-57150" algn="l" defTabSz="488950">
            <a:lnSpc>
              <a:spcPct val="90000"/>
            </a:lnSpc>
            <a:spcBef>
              <a:spcPct val="0"/>
            </a:spcBef>
            <a:spcAft>
              <a:spcPct val="15000"/>
            </a:spcAft>
            <a:buChar char="••"/>
          </a:pPr>
          <a:r>
            <a:rPr lang="ka-GE" sz="1100" b="1" kern="1200" dirty="0" smtClean="0">
              <a:solidFill>
                <a:schemeClr val="bg1"/>
              </a:solidFill>
            </a:rPr>
            <a:t>შეფასება</a:t>
          </a:r>
          <a:r>
            <a:rPr lang="ka-GE" sz="1100" kern="1200" dirty="0" smtClean="0"/>
            <a:t> GPA­ს გამოთვლის წესის არსებობის შემთხვევაში მინიმუმ 3.0, 100 ქულიანი შეფასების სისტემის არსებობის შემთხვევაში მინიმუმ ძალიან კარგი (81-­90), მინიმუმ (B) ან შესაბამისი ქულა განსხვავებული შეფასების სისტემის შემთხვევაში);</a:t>
          </a:r>
          <a:endParaRPr lang="en-US" sz="1100" kern="1200" dirty="0"/>
        </a:p>
        <a:p>
          <a:pPr marL="57150" lvl="1" indent="-57150" algn="l" defTabSz="488950">
            <a:lnSpc>
              <a:spcPct val="90000"/>
            </a:lnSpc>
            <a:spcBef>
              <a:spcPct val="0"/>
            </a:spcBef>
            <a:spcAft>
              <a:spcPct val="15000"/>
            </a:spcAft>
            <a:buChar char="••"/>
          </a:pPr>
          <a:r>
            <a:rPr lang="ka-GE" sz="1100" kern="1200" dirty="0" smtClean="0"/>
            <a:t>აქვს </a:t>
          </a:r>
          <a:r>
            <a:rPr lang="ka-GE" sz="1100" b="1" kern="1200" dirty="0" smtClean="0"/>
            <a:t>პროფესიული საქმიანობის  გამოცდილება </a:t>
          </a:r>
          <a:r>
            <a:rPr lang="ka-GE" sz="1100" kern="1200" dirty="0" smtClean="0"/>
            <a:t>(ხელოვნების მენეჯმენტის და ადმინისტრირების სპეციალობაზე სწვალის მსურველთათვის.), </a:t>
          </a:r>
          <a:r>
            <a:rPr lang="ka-GE" sz="1100" b="1" kern="1200" dirty="0" smtClean="0"/>
            <a:t>პორფოლიო</a:t>
          </a:r>
          <a:r>
            <a:rPr lang="ka-GE" sz="1100" kern="1200" dirty="0" smtClean="0"/>
            <a:t> (ხელოვნების მიმართულების, რესტავრაცია კონსერვაციის დარგის/სპეციალობის სამაგისტრო პროგრამაზე სწავლის დაფინანსების მსურველებზე).</a:t>
          </a:r>
          <a:endParaRPr lang="en-US" sz="1100" kern="1200" dirty="0"/>
        </a:p>
      </dsp:txBody>
      <dsp:txXfrm rot="-5400000">
        <a:off x="1181614" y="3817568"/>
        <a:ext cx="10486288" cy="19716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CB063-F405-46A1-9DB6-2132C8D12819}" type="datetimeFigureOut">
              <a:rPr lang="en-US" smtClean="0"/>
              <a:t>5/2/2017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890AE-29B2-4610-90E3-88A9FB016838}" type="slidenum">
              <a:rPr lang="en-US" smtClean="0"/>
              <a:t>‹#›</a:t>
            </a:fld>
            <a:endParaRPr lang="en-US"/>
          </a:p>
        </p:txBody>
      </p:sp>
    </p:spTree>
    <p:extLst>
      <p:ext uri="{BB962C8B-B14F-4D97-AF65-F5344CB8AC3E}">
        <p14:creationId xmlns:p14="http://schemas.microsoft.com/office/powerpoint/2010/main" val="348258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890AE-29B2-4610-90E3-88A9FB016838}" type="slidenum">
              <a:rPr lang="en-US" smtClean="0"/>
              <a:t>6</a:t>
            </a:fld>
            <a:endParaRPr lang="en-US"/>
          </a:p>
        </p:txBody>
      </p:sp>
    </p:spTree>
    <p:extLst>
      <p:ext uri="{BB962C8B-B14F-4D97-AF65-F5344CB8AC3E}">
        <p14:creationId xmlns:p14="http://schemas.microsoft.com/office/powerpoint/2010/main" val="1067426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890AE-29B2-4610-90E3-88A9FB016838}" type="slidenum">
              <a:rPr lang="en-US" smtClean="0"/>
              <a:t>7</a:t>
            </a:fld>
            <a:endParaRPr lang="en-US"/>
          </a:p>
        </p:txBody>
      </p:sp>
    </p:spTree>
    <p:extLst>
      <p:ext uri="{BB962C8B-B14F-4D97-AF65-F5344CB8AC3E}">
        <p14:creationId xmlns:p14="http://schemas.microsoft.com/office/powerpoint/2010/main" val="2798206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890AE-29B2-4610-90E3-88A9FB016838}" type="slidenum">
              <a:rPr lang="en-US" smtClean="0"/>
              <a:t>8</a:t>
            </a:fld>
            <a:endParaRPr lang="en-US"/>
          </a:p>
        </p:txBody>
      </p:sp>
    </p:spTree>
    <p:extLst>
      <p:ext uri="{BB962C8B-B14F-4D97-AF65-F5344CB8AC3E}">
        <p14:creationId xmlns:p14="http://schemas.microsoft.com/office/powerpoint/2010/main" val="273163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777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CF82D13-9342-4979-8A27-2D96A68F2E5F}" type="datetimeFigureOut">
              <a:rPr lang="ka-GE" smtClean="0"/>
              <a:t>02.05.2017</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92455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4234794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93432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886319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23533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3531447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944555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34658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280359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82D13-9342-4979-8A27-2D96A68F2E5F}" type="datetimeFigureOut">
              <a:rPr lang="ka-GE" smtClean="0"/>
              <a:t>02.05.2017</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92683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F82D13-9342-4979-8A27-2D96A68F2E5F}" type="datetimeFigureOut">
              <a:rPr lang="ka-GE" smtClean="0"/>
              <a:t>02.05.2017</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402362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F82D13-9342-4979-8A27-2D96A68F2E5F}" type="datetimeFigureOut">
              <a:rPr lang="ka-GE" smtClean="0"/>
              <a:t>02.05.2017</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134928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F82D13-9342-4979-8A27-2D96A68F2E5F}" type="datetimeFigureOut">
              <a:rPr lang="ka-GE" smtClean="0"/>
              <a:t>02.05.2017</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36835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82D13-9342-4979-8A27-2D96A68F2E5F}" type="datetimeFigureOut">
              <a:rPr lang="ka-GE" smtClean="0"/>
              <a:t>02.05.2017</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63490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82D13-9342-4979-8A27-2D96A68F2E5F}" type="datetimeFigureOut">
              <a:rPr lang="ka-GE" smtClean="0"/>
              <a:t>02.05.2017</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22763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82D13-9342-4979-8A27-2D96A68F2E5F}" type="datetimeFigureOut">
              <a:rPr lang="ka-GE" smtClean="0"/>
              <a:t>02.05.2017</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02D66DB8-1F03-4FB5-8411-0758A066BEB3}" type="slidenum">
              <a:rPr lang="ka-GE" smtClean="0"/>
              <a:t>‹#›</a:t>
            </a:fld>
            <a:endParaRPr lang="ka-GE"/>
          </a:p>
        </p:txBody>
      </p:sp>
    </p:spTree>
    <p:extLst>
      <p:ext uri="{BB962C8B-B14F-4D97-AF65-F5344CB8AC3E}">
        <p14:creationId xmlns:p14="http://schemas.microsoft.com/office/powerpoint/2010/main" val="409511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20000"/>
                <a:lumOff val="80000"/>
                <a:alpha val="50000"/>
              </a:schemeClr>
            </a:gs>
            <a:gs pos="86000">
              <a:schemeClr val="bg2">
                <a:shade val="96000"/>
                <a:satMod val="120000"/>
                <a:lumMod val="90000"/>
                <a:alpha val="22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CF82D13-9342-4979-8A27-2D96A68F2E5F}" type="datetimeFigureOut">
              <a:rPr lang="ka-GE" smtClean="0"/>
              <a:t>02.05.2017</a:t>
            </a:fld>
            <a:endParaRPr lang="ka-G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ka-G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2D66DB8-1F03-4FB5-8411-0758A066BEB3}" type="slidenum">
              <a:rPr lang="ka-GE" smtClean="0"/>
              <a:t>‹#›</a:t>
            </a:fld>
            <a:endParaRPr lang="ka-GE"/>
          </a:p>
        </p:txBody>
      </p:sp>
    </p:spTree>
    <p:extLst>
      <p:ext uri="{BB962C8B-B14F-4D97-AF65-F5344CB8AC3E}">
        <p14:creationId xmlns:p14="http://schemas.microsoft.com/office/powerpoint/2010/main" val="43992901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mailto:info-iec@iec.gov.g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1" descr="Description: Description: Description: C:\Users\l_dvali\Desktop\mes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5587" y="189626"/>
            <a:ext cx="114300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5127675" y="5485483"/>
            <a:ext cx="1606926" cy="523220"/>
          </a:xfrm>
          <a:prstGeom prst="rect">
            <a:avLst/>
          </a:prstGeom>
          <a:noFill/>
        </p:spPr>
        <p:txBody>
          <a:bodyPr wrap="square" rtlCol="0">
            <a:spAutoFit/>
          </a:bodyPr>
          <a:lstStyle/>
          <a:p>
            <a:pPr algn="ctr"/>
            <a:r>
              <a:rPr lang="ka-GE" sz="2800" dirty="0" smtClean="0">
                <a:solidFill>
                  <a:schemeClr val="bg1"/>
                </a:solidFill>
              </a:rPr>
              <a:t>2017</a:t>
            </a:r>
            <a:endParaRPr lang="en-US" sz="2800" dirty="0">
              <a:solidFill>
                <a:schemeClr val="bg1"/>
              </a:solidFill>
            </a:endParaRPr>
          </a:p>
        </p:txBody>
      </p:sp>
      <p:sp>
        <p:nvSpPr>
          <p:cNvPr id="9" name="Subtitle 2"/>
          <p:cNvSpPr>
            <a:spLocks noGrp="1"/>
          </p:cNvSpPr>
          <p:nvPr>
            <p:ph type="subTitle" idx="1"/>
          </p:nvPr>
        </p:nvSpPr>
        <p:spPr>
          <a:xfrm>
            <a:off x="7204189" y="5269355"/>
            <a:ext cx="4278457" cy="739348"/>
          </a:xfrm>
        </p:spPr>
        <p:txBody>
          <a:bodyPr>
            <a:normAutofit lnSpcReduction="10000"/>
          </a:bodyPr>
          <a:lstStyle/>
          <a:p>
            <a:pPr algn="r"/>
            <a:r>
              <a:rPr lang="ka-GE" sz="1800" dirty="0" smtClean="0">
                <a:solidFill>
                  <a:schemeClr val="bg1"/>
                </a:solidFill>
                <a:latin typeface="Times New Roman" panose="02020603050405020304" pitchFamily="18" charset="0"/>
                <a:cs typeface="Times New Roman" panose="02020603050405020304" pitchFamily="18" charset="0"/>
              </a:rPr>
              <a:t>მომხსენებელი: ნინო სულავა</a:t>
            </a:r>
          </a:p>
          <a:p>
            <a:pPr algn="r"/>
            <a:r>
              <a:rPr lang="ka-GE" sz="1800" dirty="0" smtClean="0">
                <a:solidFill>
                  <a:schemeClr val="bg1"/>
                </a:solidFill>
                <a:latin typeface="Times New Roman" panose="02020603050405020304" pitchFamily="18" charset="0"/>
                <a:cs typeface="Times New Roman" panose="02020603050405020304" pitchFamily="18" charset="0"/>
              </a:rPr>
              <a:t> </a:t>
            </a:r>
            <a:r>
              <a:rPr lang="ka-GE" sz="1600"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პროგრამის კოორდინატორი</a:t>
            </a:r>
            <a:r>
              <a:rPr lang="en-US" sz="16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18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050" name="Picture 2" descr="Slide 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6172" y="585279"/>
            <a:ext cx="5090143" cy="44992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86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231665" y="337437"/>
            <a:ext cx="9502939" cy="707886"/>
          </a:xfrm>
          <a:prstGeom prst="rect">
            <a:avLst/>
          </a:prstGeom>
          <a:noFill/>
        </p:spPr>
        <p:txBody>
          <a:bodyPr wrap="square" rtlCol="0">
            <a:spAutoFit/>
          </a:bodyPr>
          <a:lstStyle/>
          <a:p>
            <a:r>
              <a:rPr lang="ka-GE" sz="2000" b="1" dirty="0">
                <a:solidFill>
                  <a:schemeClr val="bg2">
                    <a:lumMod val="75000"/>
                  </a:schemeClr>
                </a:solidFill>
                <a:effectLst>
                  <a:outerShdw blurRad="38100" dist="38100" dir="2700000" algn="tl">
                    <a:srgbClr val="000000">
                      <a:alpha val="43137"/>
                    </a:srgbClr>
                  </a:outerShdw>
                </a:effectLst>
              </a:rPr>
              <a:t>სსიპ - განათლების საერთაშორისო ცენტრში გამოცხადდა შემდეგი</a:t>
            </a:r>
          </a:p>
          <a:p>
            <a:r>
              <a:rPr lang="ka-GE" sz="2000" b="1" dirty="0">
                <a:solidFill>
                  <a:schemeClr val="bg2">
                    <a:lumMod val="75000"/>
                  </a:schemeClr>
                </a:solidFill>
                <a:effectLst>
                  <a:outerShdw blurRad="38100" dist="38100" dir="2700000" algn="tl">
                    <a:srgbClr val="000000">
                      <a:alpha val="43137"/>
                    </a:srgbClr>
                  </a:outerShdw>
                </a:effectLst>
              </a:rPr>
              <a:t>სასტიპენდიო პროგრამები</a:t>
            </a:r>
          </a:p>
        </p:txBody>
      </p:sp>
      <p:sp>
        <p:nvSpPr>
          <p:cNvPr id="10" name="TextBox 9"/>
          <p:cNvSpPr txBox="1"/>
          <p:nvPr/>
        </p:nvSpPr>
        <p:spPr>
          <a:xfrm>
            <a:off x="299059" y="1639521"/>
            <a:ext cx="6517377" cy="2585323"/>
          </a:xfrm>
          <a:prstGeom prst="rect">
            <a:avLst/>
          </a:prstGeom>
          <a:noFill/>
        </p:spPr>
        <p:txBody>
          <a:bodyPr wrap="square" rtlCol="0">
            <a:spAutoFit/>
          </a:bodyPr>
          <a:lstStyle/>
          <a:p>
            <a:r>
              <a:rPr lang="ka-GE" dirty="0" smtClean="0">
                <a:solidFill>
                  <a:schemeClr val="accent1">
                    <a:lumMod val="50000"/>
                  </a:schemeClr>
                </a:solidFill>
              </a:rPr>
              <a:t> </a:t>
            </a:r>
            <a:endParaRPr lang="en-US" dirty="0" smtClean="0">
              <a:solidFill>
                <a:schemeClr val="accent1">
                  <a:lumMod val="50000"/>
                </a:schemeClr>
              </a:solidFill>
            </a:endParaRPr>
          </a:p>
          <a:p>
            <a:pPr marL="285750" indent="-285750">
              <a:buFont typeface="Wingdings" panose="05000000000000000000" pitchFamily="2" charset="2"/>
              <a:buChar char="v"/>
            </a:pPr>
            <a:r>
              <a:rPr lang="ka-GE" sz="1600" b="1" dirty="0" smtClean="0">
                <a:solidFill>
                  <a:schemeClr val="bg1"/>
                </a:solidFill>
              </a:rPr>
              <a:t>საერთაშორისო სამაგისტრო პროგრამები 2017-2018</a:t>
            </a:r>
            <a:endParaRPr lang="ka-GE" sz="1600" b="1" dirty="0">
              <a:solidFill>
                <a:schemeClr val="bg1"/>
              </a:solidFill>
            </a:endParaRPr>
          </a:p>
          <a:p>
            <a:pPr marL="285750" indent="-285750">
              <a:buFont typeface="Wingdings" panose="05000000000000000000" pitchFamily="2" charset="2"/>
              <a:buChar char="v"/>
            </a:pPr>
            <a:endParaRPr lang="ka-GE" sz="1600" b="1" dirty="0">
              <a:solidFill>
                <a:schemeClr val="bg1"/>
              </a:solidFill>
            </a:endParaRPr>
          </a:p>
          <a:p>
            <a:pPr marL="285750" indent="-285750">
              <a:buFont typeface="Wingdings" panose="05000000000000000000" pitchFamily="2" charset="2"/>
              <a:buChar char="v"/>
            </a:pPr>
            <a:r>
              <a:rPr lang="ka-GE" sz="1600" b="1" dirty="0">
                <a:solidFill>
                  <a:schemeClr val="bg1"/>
                </a:solidFill>
              </a:rPr>
              <a:t>საერთაშორისო </a:t>
            </a:r>
            <a:r>
              <a:rPr lang="ka-GE" sz="1600" b="1" dirty="0" smtClean="0">
                <a:solidFill>
                  <a:schemeClr val="bg1"/>
                </a:solidFill>
              </a:rPr>
              <a:t>სადოქტორო </a:t>
            </a:r>
            <a:r>
              <a:rPr lang="ka-GE" sz="1600" b="1" dirty="0">
                <a:solidFill>
                  <a:schemeClr val="bg1"/>
                </a:solidFill>
              </a:rPr>
              <a:t>პროგრამები 2017-2018</a:t>
            </a:r>
          </a:p>
          <a:p>
            <a:pPr marL="285750" indent="-285750">
              <a:buFont typeface="Wingdings" panose="05000000000000000000" pitchFamily="2" charset="2"/>
              <a:buChar char="v"/>
            </a:pPr>
            <a:endParaRPr lang="ka-GE" sz="1600" b="1" dirty="0" smtClean="0">
              <a:solidFill>
                <a:schemeClr val="bg1"/>
              </a:solidFill>
            </a:endParaRPr>
          </a:p>
          <a:p>
            <a:pPr marL="285750" indent="-285750">
              <a:buFont typeface="Wingdings" panose="05000000000000000000" pitchFamily="2" charset="2"/>
              <a:buChar char="v"/>
            </a:pPr>
            <a:r>
              <a:rPr lang="ka-GE" sz="1600" b="1" dirty="0" smtClean="0">
                <a:solidFill>
                  <a:schemeClr val="bg1"/>
                </a:solidFill>
              </a:rPr>
              <a:t>საერთაშორისო სახელოვნებო აკადემიური </a:t>
            </a:r>
            <a:r>
              <a:rPr lang="ka-GE" sz="1600" b="1" dirty="0">
                <a:solidFill>
                  <a:schemeClr val="bg1"/>
                </a:solidFill>
              </a:rPr>
              <a:t>პროგრამები  </a:t>
            </a:r>
            <a:r>
              <a:rPr lang="ka-GE" sz="1600" b="1" dirty="0" smtClean="0">
                <a:solidFill>
                  <a:schemeClr val="bg1"/>
                </a:solidFill>
              </a:rPr>
              <a:t>2017-2018</a:t>
            </a:r>
            <a:endParaRPr lang="en-US" sz="1600" b="1" dirty="0" smtClean="0">
              <a:solidFill>
                <a:schemeClr val="bg1"/>
              </a:solidFill>
            </a:endParaRPr>
          </a:p>
          <a:p>
            <a:pPr marL="285750" indent="-285750">
              <a:buFont typeface="Wingdings" panose="05000000000000000000" pitchFamily="2" charset="2"/>
              <a:buChar char="v"/>
            </a:pPr>
            <a:endParaRPr lang="ka-GE" sz="1600" b="1" dirty="0" smtClean="0">
              <a:solidFill>
                <a:schemeClr val="bg1"/>
              </a:solidFill>
            </a:endParaRPr>
          </a:p>
          <a:p>
            <a:pPr marL="285750" indent="-285750">
              <a:buFont typeface="Wingdings" panose="05000000000000000000" pitchFamily="2" charset="2"/>
              <a:buChar char="v"/>
            </a:pPr>
            <a:r>
              <a:rPr lang="en-US" sz="1600" b="1" dirty="0" smtClean="0">
                <a:solidFill>
                  <a:schemeClr val="bg1"/>
                </a:solidFill>
              </a:rPr>
              <a:t>Fulbright</a:t>
            </a:r>
            <a:endParaRPr lang="ka-GE" sz="1600" b="1" dirty="0">
              <a:solidFill>
                <a:schemeClr val="bg1"/>
              </a:solidFill>
            </a:endParaRPr>
          </a:p>
          <a:p>
            <a:endParaRPr lang="ka-GE" sz="1400" dirty="0" smtClean="0">
              <a:solidFill>
                <a:schemeClr val="bg1"/>
              </a:solidFill>
            </a:endParaRPr>
          </a:p>
          <a:p>
            <a:pPr lvl="3"/>
            <a:endParaRPr lang="ka-GE" dirty="0">
              <a:solidFill>
                <a:schemeClr val="accent1">
                  <a:lumMod val="75000"/>
                </a:schemeClr>
              </a:solidFill>
            </a:endParaRPr>
          </a:p>
        </p:txBody>
      </p:sp>
      <p:pic>
        <p:nvPicPr>
          <p:cNvPr id="13" name="Picture 12"/>
          <p:cNvPicPr>
            <a:picLocks noChangeAspect="1"/>
          </p:cNvPicPr>
          <p:nvPr/>
        </p:nvPicPr>
        <p:blipFill>
          <a:blip r:embed="rId2"/>
          <a:stretch>
            <a:fillRect/>
          </a:stretch>
        </p:blipFill>
        <p:spPr>
          <a:xfrm>
            <a:off x="437208" y="4224844"/>
            <a:ext cx="6995107" cy="17510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TextBox 13"/>
          <p:cNvSpPr txBox="1"/>
          <p:nvPr/>
        </p:nvSpPr>
        <p:spPr>
          <a:xfrm>
            <a:off x="8060533" y="4265812"/>
            <a:ext cx="3704857" cy="1354217"/>
          </a:xfrm>
          <a:prstGeom prst="rect">
            <a:avLst/>
          </a:prstGeom>
          <a:noFill/>
        </p:spPr>
        <p:txBody>
          <a:bodyPr wrap="square" rtlCol="0">
            <a:spAutoFit/>
          </a:bodyPr>
          <a:lstStyle/>
          <a:p>
            <a:r>
              <a:rPr lang="ka-GE" sz="1600" b="1" dirty="0" smtClean="0">
                <a:solidFill>
                  <a:srgbClr val="C00000"/>
                </a:solidFill>
              </a:rPr>
              <a:t>    </a:t>
            </a:r>
            <a:r>
              <a:rPr lang="ka-GE" sz="1600" b="1" dirty="0" smtClean="0">
                <a:solidFill>
                  <a:schemeClr val="bg1"/>
                </a:solidFill>
              </a:rPr>
              <a:t>განაცხადების წარმოდგენის ვადა</a:t>
            </a:r>
          </a:p>
          <a:p>
            <a:endParaRPr lang="ka-GE" sz="1600" dirty="0">
              <a:solidFill>
                <a:schemeClr val="bg1"/>
              </a:solidFill>
            </a:endParaRPr>
          </a:p>
          <a:p>
            <a:pPr algn="ctr"/>
            <a:r>
              <a:rPr lang="ka-GE" sz="1600" dirty="0">
                <a:solidFill>
                  <a:schemeClr val="bg1"/>
                </a:solidFill>
              </a:rPr>
              <a:t>2017 წლის </a:t>
            </a:r>
            <a:r>
              <a:rPr lang="en-US" sz="1600" dirty="0">
                <a:solidFill>
                  <a:schemeClr val="bg1"/>
                </a:solidFill>
              </a:rPr>
              <a:t>28</a:t>
            </a:r>
            <a:r>
              <a:rPr lang="ka-GE" sz="1600" dirty="0">
                <a:solidFill>
                  <a:schemeClr val="bg1"/>
                </a:solidFill>
              </a:rPr>
              <a:t> აპრილიდან </a:t>
            </a:r>
            <a:r>
              <a:rPr lang="ka-GE" sz="1600" dirty="0" smtClean="0">
                <a:solidFill>
                  <a:schemeClr val="bg1"/>
                </a:solidFill>
              </a:rPr>
              <a:t>31 </a:t>
            </a:r>
            <a:r>
              <a:rPr lang="ka-GE" sz="1600" dirty="0">
                <a:solidFill>
                  <a:schemeClr val="bg1"/>
                </a:solidFill>
              </a:rPr>
              <a:t>მაისის ჩათვლით (19:00)</a:t>
            </a:r>
          </a:p>
          <a:p>
            <a:pPr lvl="3"/>
            <a:endParaRPr lang="ka-GE" dirty="0">
              <a:solidFill>
                <a:schemeClr val="accent1">
                  <a:lumMod val="75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8196" y="160629"/>
            <a:ext cx="1061502" cy="10615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announcement-ის სურათის შედეგი"/>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87394">
            <a:off x="6584184" y="1594698"/>
            <a:ext cx="5088885" cy="18416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19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457199" y="175438"/>
            <a:ext cx="9730509" cy="984885"/>
          </a:xfrm>
          <a:prstGeom prst="rect">
            <a:avLst/>
          </a:prstGeom>
          <a:noFill/>
        </p:spPr>
        <p:txBody>
          <a:bodyPr wrap="square" rtlCol="0">
            <a:spAutoFit/>
          </a:bodyPr>
          <a:lstStyle/>
          <a:p>
            <a:endParaRPr lang="ka-GE" b="1" dirty="0" smtClean="0">
              <a:solidFill>
                <a:schemeClr val="bg2">
                  <a:lumMod val="75000"/>
                </a:schemeClr>
              </a:solidFill>
            </a:endParaRPr>
          </a:p>
          <a:p>
            <a:pPr algn="ctr"/>
            <a:r>
              <a:rPr lang="ka-GE" sz="2000" b="1" dirty="0" smtClean="0">
                <a:solidFill>
                  <a:schemeClr val="bg2">
                    <a:lumMod val="75000"/>
                  </a:schemeClr>
                </a:solidFill>
                <a:effectLst>
                  <a:outerShdw blurRad="38100" dist="38100" dir="2700000" algn="tl">
                    <a:srgbClr val="000000">
                      <a:alpha val="43137"/>
                    </a:srgbClr>
                  </a:outerShdw>
                </a:effectLst>
              </a:rPr>
              <a:t>პრიორიტეტული მიმართულებები/სპეციალობები სასტიპენდიო </a:t>
            </a:r>
            <a:endParaRPr lang="ka-GE" sz="2000" b="1" dirty="0">
              <a:solidFill>
                <a:schemeClr val="bg2">
                  <a:lumMod val="75000"/>
                </a:schemeClr>
              </a:solidFill>
              <a:effectLst>
                <a:outerShdw blurRad="38100" dist="38100" dir="2700000" algn="tl">
                  <a:srgbClr val="000000">
                    <a:alpha val="43137"/>
                  </a:srgbClr>
                </a:outerShdw>
              </a:effectLst>
            </a:endParaRPr>
          </a:p>
          <a:p>
            <a:pPr algn="ctr"/>
            <a:r>
              <a:rPr lang="ka-GE" sz="2000" b="1" dirty="0" smtClean="0">
                <a:solidFill>
                  <a:schemeClr val="bg2">
                    <a:lumMod val="75000"/>
                  </a:schemeClr>
                </a:solidFill>
                <a:effectLst>
                  <a:outerShdw blurRad="38100" dist="38100" dir="2700000" algn="tl">
                    <a:srgbClr val="000000">
                      <a:alpha val="43137"/>
                    </a:srgbClr>
                  </a:outerShdw>
                </a:effectLst>
              </a:rPr>
              <a:t>პროგრამების მიხედვით</a:t>
            </a:r>
            <a:endParaRPr lang="ka-GE" sz="2000" dirty="0">
              <a:solidFill>
                <a:schemeClr val="bg2">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729365" y="890644"/>
            <a:ext cx="10634615" cy="4462760"/>
          </a:xfrm>
          <a:prstGeom prst="rect">
            <a:avLst/>
          </a:prstGeom>
          <a:noFill/>
        </p:spPr>
        <p:txBody>
          <a:bodyPr wrap="square" rtlCol="0">
            <a:spAutoFit/>
          </a:bodyPr>
          <a:lstStyle/>
          <a:p>
            <a:r>
              <a:rPr lang="ka-GE" dirty="0" smtClean="0">
                <a:solidFill>
                  <a:schemeClr val="accent1">
                    <a:lumMod val="50000"/>
                  </a:schemeClr>
                </a:solidFill>
              </a:rPr>
              <a:t> </a:t>
            </a:r>
          </a:p>
          <a:p>
            <a:pPr marL="285750" indent="-285750">
              <a:buFont typeface="Arial" panose="020B0604020202020204" pitchFamily="34" charset="0"/>
              <a:buChar char="•"/>
            </a:pPr>
            <a:endParaRPr lang="ka-GE" sz="1400" b="1" dirty="0" smtClean="0">
              <a:solidFill>
                <a:schemeClr val="bg1"/>
              </a:solidFill>
            </a:endParaRPr>
          </a:p>
          <a:p>
            <a:pPr marL="285750" indent="-285750">
              <a:buFont typeface="Arial" panose="020B0604020202020204" pitchFamily="34" charset="0"/>
              <a:buChar char="•"/>
            </a:pPr>
            <a:r>
              <a:rPr lang="ka-GE" sz="1400" b="1" dirty="0" smtClean="0">
                <a:solidFill>
                  <a:schemeClr val="bg1"/>
                </a:solidFill>
              </a:rPr>
              <a:t>საერთაშორისო </a:t>
            </a:r>
            <a:r>
              <a:rPr lang="ka-GE" sz="1400" b="1" dirty="0">
                <a:solidFill>
                  <a:schemeClr val="bg1"/>
                </a:solidFill>
              </a:rPr>
              <a:t>სამაგისტრო </a:t>
            </a:r>
            <a:r>
              <a:rPr lang="ka-GE" sz="1400" b="1" dirty="0" smtClean="0">
                <a:solidFill>
                  <a:schemeClr val="bg1"/>
                </a:solidFill>
              </a:rPr>
              <a:t>პროგრამები 2017-2018</a:t>
            </a:r>
          </a:p>
          <a:p>
            <a:endParaRPr lang="ka-GE" sz="1400" b="1" dirty="0">
              <a:solidFill>
                <a:schemeClr val="bg1"/>
              </a:solidFill>
            </a:endParaRPr>
          </a:p>
          <a:p>
            <a:r>
              <a:rPr lang="ka-GE" sz="1400" b="1" dirty="0" smtClean="0">
                <a:solidFill>
                  <a:schemeClr val="bg1"/>
                </a:solidFill>
              </a:rPr>
              <a:t>       </a:t>
            </a:r>
            <a:r>
              <a:rPr lang="ka-GE" sz="1400" dirty="0" smtClean="0">
                <a:solidFill>
                  <a:schemeClr val="bg1"/>
                </a:solidFill>
              </a:rPr>
              <a:t>აგრარული მეცნიერებანი; განათლება; ინჟინერია; საბუნებისმეტყველო მეცნიერებები; </a:t>
            </a:r>
          </a:p>
          <a:p>
            <a:r>
              <a:rPr lang="ka-GE" sz="1400" dirty="0" smtClean="0">
                <a:solidFill>
                  <a:schemeClr val="bg1"/>
                </a:solidFill>
              </a:rPr>
              <a:t>       სოციალური მეცნიერებები; ჰუმანიტარული მეცნიერებები; სამართალი; </a:t>
            </a:r>
          </a:p>
          <a:p>
            <a:r>
              <a:rPr lang="ka-GE" sz="1400" dirty="0" smtClean="0">
                <a:solidFill>
                  <a:schemeClr val="bg1"/>
                </a:solidFill>
              </a:rPr>
              <a:t>       არქიტექტურა; საჯარო მმართველობა; მენჯმენტი.</a:t>
            </a:r>
          </a:p>
          <a:p>
            <a:endParaRPr lang="ka-GE" sz="1400" dirty="0" smtClean="0">
              <a:solidFill>
                <a:schemeClr val="bg1"/>
              </a:solidFill>
            </a:endParaRPr>
          </a:p>
          <a:p>
            <a:endParaRPr lang="ka-GE" sz="1400" dirty="0">
              <a:solidFill>
                <a:schemeClr val="bg1"/>
              </a:solidFill>
            </a:endParaRPr>
          </a:p>
          <a:p>
            <a:pPr marL="285750" indent="-285750">
              <a:buFont typeface="Arial" panose="020B0604020202020204" pitchFamily="34" charset="0"/>
              <a:buChar char="•"/>
            </a:pPr>
            <a:r>
              <a:rPr lang="ka-GE" sz="1400" b="1" dirty="0" smtClean="0">
                <a:solidFill>
                  <a:schemeClr val="bg1"/>
                </a:solidFill>
              </a:rPr>
              <a:t>საერთაშორისო </a:t>
            </a:r>
            <a:r>
              <a:rPr lang="ka-GE" sz="1400" b="1" dirty="0">
                <a:solidFill>
                  <a:schemeClr val="bg1"/>
                </a:solidFill>
              </a:rPr>
              <a:t>სახელოვნებო აკადემიური პროგრამები  2017-2018</a:t>
            </a:r>
            <a:endParaRPr lang="en-US" sz="1400" b="1" dirty="0">
              <a:solidFill>
                <a:schemeClr val="bg1"/>
              </a:solidFill>
            </a:endParaRPr>
          </a:p>
          <a:p>
            <a:pPr lvl="0"/>
            <a:r>
              <a:rPr lang="ka-GE" sz="1400" dirty="0" smtClean="0">
                <a:solidFill>
                  <a:schemeClr val="bg1"/>
                </a:solidFill>
              </a:rPr>
              <a:t>       ხელოვნება</a:t>
            </a:r>
            <a:r>
              <a:rPr lang="ka-GE" sz="1400" dirty="0">
                <a:solidFill>
                  <a:schemeClr val="bg1"/>
                </a:solidFill>
              </a:rPr>
              <a:t>;</a:t>
            </a:r>
            <a:endParaRPr lang="en-US" sz="1400" dirty="0">
              <a:solidFill>
                <a:schemeClr val="bg1"/>
              </a:solidFill>
            </a:endParaRPr>
          </a:p>
          <a:p>
            <a:pPr lvl="0"/>
            <a:r>
              <a:rPr lang="ka-GE" sz="1400" dirty="0" smtClean="0">
                <a:solidFill>
                  <a:schemeClr val="bg1"/>
                </a:solidFill>
              </a:rPr>
              <a:t>       რესტავრაცია/კონსერვაცია</a:t>
            </a:r>
            <a:r>
              <a:rPr lang="ka-GE" sz="1400" dirty="0">
                <a:solidFill>
                  <a:schemeClr val="bg1"/>
                </a:solidFill>
              </a:rPr>
              <a:t>;</a:t>
            </a:r>
            <a:endParaRPr lang="en-US" sz="1400" dirty="0">
              <a:solidFill>
                <a:schemeClr val="bg1"/>
              </a:solidFill>
            </a:endParaRPr>
          </a:p>
          <a:p>
            <a:pPr lvl="0"/>
            <a:r>
              <a:rPr lang="ka-GE" sz="1400" dirty="0" smtClean="0">
                <a:solidFill>
                  <a:schemeClr val="bg1"/>
                </a:solidFill>
              </a:rPr>
              <a:t>       ხელოვნების </a:t>
            </a:r>
            <a:r>
              <a:rPr lang="ka-GE" sz="1400" dirty="0">
                <a:solidFill>
                  <a:schemeClr val="bg1"/>
                </a:solidFill>
              </a:rPr>
              <a:t>მენეჯმენტი და ადმინისტრირება.</a:t>
            </a:r>
            <a:endParaRPr lang="en-US" sz="1400" dirty="0">
              <a:solidFill>
                <a:schemeClr val="bg1"/>
              </a:solidFill>
            </a:endParaRPr>
          </a:p>
          <a:p>
            <a:pPr lvl="3"/>
            <a:endParaRPr lang="ka-GE" sz="1400" dirty="0" smtClean="0">
              <a:solidFill>
                <a:schemeClr val="bg1"/>
              </a:solidFill>
            </a:endParaRPr>
          </a:p>
          <a:p>
            <a:pPr lvl="3"/>
            <a:endParaRPr lang="en-US" sz="1400" dirty="0" smtClean="0">
              <a:solidFill>
                <a:schemeClr val="bg1"/>
              </a:solidFill>
            </a:endParaRPr>
          </a:p>
          <a:p>
            <a:pPr indent="-285750">
              <a:buFont typeface="Arial" panose="020B0604020202020204" pitchFamily="34" charset="0"/>
              <a:buChar char="•"/>
            </a:pPr>
            <a:r>
              <a:rPr lang="ka-GE" sz="1400" b="1" dirty="0">
                <a:solidFill>
                  <a:schemeClr val="bg1"/>
                </a:solidFill>
              </a:rPr>
              <a:t>საერთაშორისო სადოქტორო პროგრამები 2017-2018</a:t>
            </a:r>
          </a:p>
          <a:p>
            <a:r>
              <a:rPr lang="ka-GE" sz="1400" dirty="0" smtClean="0">
                <a:solidFill>
                  <a:schemeClr val="bg1"/>
                </a:solidFill>
              </a:rPr>
              <a:t>        </a:t>
            </a:r>
            <a:r>
              <a:rPr lang="ka-GE" sz="1400" i="1" dirty="0" smtClean="0">
                <a:solidFill>
                  <a:schemeClr val="bg1"/>
                </a:solidFill>
              </a:rPr>
              <a:t>არ არის განსაზღვრული</a:t>
            </a:r>
            <a:endParaRPr lang="ka-GE" sz="1400" i="1" dirty="0">
              <a:solidFill>
                <a:schemeClr val="bg1"/>
              </a:solidFill>
            </a:endParaRPr>
          </a:p>
          <a:p>
            <a:endParaRPr lang="ka-GE" sz="1400" dirty="0">
              <a:solidFill>
                <a:schemeClr val="bg1"/>
              </a:solidFill>
            </a:endParaRPr>
          </a:p>
          <a:p>
            <a:endParaRPr lang="ka-GE" sz="1400" i="1" dirty="0">
              <a:solidFill>
                <a:schemeClr val="bg1"/>
              </a:solidFill>
            </a:endParaRPr>
          </a:p>
          <a:p>
            <a:pPr marL="1657350" lvl="3" indent="-285750">
              <a:buFont typeface="Wingdings" panose="05000000000000000000" pitchFamily="2" charset="2"/>
              <a:buChar char="ü"/>
            </a:pPr>
            <a:endParaRPr lang="ka-GE" sz="1400" dirty="0">
              <a:solidFill>
                <a:schemeClr val="bg1"/>
              </a:solidFill>
            </a:endParaRPr>
          </a:p>
        </p:txBody>
      </p:sp>
      <p:pic>
        <p:nvPicPr>
          <p:cNvPr id="9" name="Picture 8"/>
          <p:cNvPicPr>
            <a:picLocks noChangeAspect="1"/>
          </p:cNvPicPr>
          <p:nvPr/>
        </p:nvPicPr>
        <p:blipFill>
          <a:blip r:embed="rId2"/>
          <a:stretch>
            <a:fillRect/>
          </a:stretch>
        </p:blipFill>
        <p:spPr>
          <a:xfrm>
            <a:off x="3799855" y="5072691"/>
            <a:ext cx="1704975" cy="1314450"/>
          </a:xfrm>
          <a:prstGeom prst="rect">
            <a:avLst/>
          </a:prstGeom>
        </p:spPr>
      </p:pic>
      <p:pic>
        <p:nvPicPr>
          <p:cNvPr id="12" name="Picture 11"/>
          <p:cNvPicPr>
            <a:picLocks noChangeAspect="1"/>
          </p:cNvPicPr>
          <p:nvPr/>
        </p:nvPicPr>
        <p:blipFill>
          <a:blip r:embed="rId3"/>
          <a:stretch>
            <a:fillRect/>
          </a:stretch>
        </p:blipFill>
        <p:spPr>
          <a:xfrm>
            <a:off x="10172996" y="2913184"/>
            <a:ext cx="1685925" cy="1314450"/>
          </a:xfrm>
          <a:prstGeom prst="rect">
            <a:avLst/>
          </a:prstGeom>
        </p:spPr>
      </p:pic>
      <p:pic>
        <p:nvPicPr>
          <p:cNvPr id="13" name="Picture 12"/>
          <p:cNvPicPr>
            <a:picLocks noChangeAspect="1"/>
          </p:cNvPicPr>
          <p:nvPr/>
        </p:nvPicPr>
        <p:blipFill>
          <a:blip r:embed="rId4"/>
          <a:stretch>
            <a:fillRect/>
          </a:stretch>
        </p:blipFill>
        <p:spPr>
          <a:xfrm>
            <a:off x="904856" y="5072691"/>
            <a:ext cx="1685925" cy="1352550"/>
          </a:xfrm>
          <a:prstGeom prst="rect">
            <a:avLst/>
          </a:prstGeom>
        </p:spPr>
      </p:pic>
      <p:pic>
        <p:nvPicPr>
          <p:cNvPr id="14" name="Picture 13"/>
          <p:cNvPicPr>
            <a:picLocks noChangeAspect="1"/>
          </p:cNvPicPr>
          <p:nvPr/>
        </p:nvPicPr>
        <p:blipFill>
          <a:blip r:embed="rId5"/>
          <a:stretch>
            <a:fillRect/>
          </a:stretch>
        </p:blipFill>
        <p:spPr>
          <a:xfrm>
            <a:off x="7000713" y="5063166"/>
            <a:ext cx="1676400" cy="1371600"/>
          </a:xfrm>
          <a:prstGeom prst="rect">
            <a:avLst/>
          </a:prstGeom>
        </p:spPr>
      </p:pic>
      <p:pic>
        <p:nvPicPr>
          <p:cNvPr id="2" name="Picture 1"/>
          <p:cNvPicPr>
            <a:picLocks noChangeAspect="1"/>
          </p:cNvPicPr>
          <p:nvPr/>
        </p:nvPicPr>
        <p:blipFill>
          <a:blip r:embed="rId6"/>
          <a:stretch>
            <a:fillRect/>
          </a:stretch>
        </p:blipFill>
        <p:spPr>
          <a:xfrm>
            <a:off x="10847764" y="374428"/>
            <a:ext cx="1032432" cy="1032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7"/>
          <a:stretch>
            <a:fillRect/>
          </a:stretch>
        </p:blipFill>
        <p:spPr>
          <a:xfrm>
            <a:off x="10172996" y="5025066"/>
            <a:ext cx="1666875" cy="1409700"/>
          </a:xfrm>
          <a:prstGeom prst="rect">
            <a:avLst/>
          </a:prstGeom>
        </p:spPr>
      </p:pic>
    </p:spTree>
    <p:extLst>
      <p:ext uri="{BB962C8B-B14F-4D97-AF65-F5344CB8AC3E}">
        <p14:creationId xmlns:p14="http://schemas.microsoft.com/office/powerpoint/2010/main" val="634624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308934" y="153505"/>
            <a:ext cx="6606465" cy="646331"/>
          </a:xfrm>
          <a:prstGeom prst="rect">
            <a:avLst/>
          </a:prstGeom>
          <a:noFill/>
        </p:spPr>
        <p:txBody>
          <a:bodyPr wrap="square" rtlCol="0">
            <a:spAutoFit/>
          </a:bodyPr>
          <a:lstStyle/>
          <a:p>
            <a:pPr algn="ctr"/>
            <a:r>
              <a:rPr lang="ka-GE" sz="2000" b="1" dirty="0" smtClean="0">
                <a:solidFill>
                  <a:schemeClr val="bg2">
                    <a:lumMod val="75000"/>
                  </a:schemeClr>
                </a:solidFill>
                <a:effectLst>
                  <a:outerShdw blurRad="38100" dist="38100" dir="2700000" algn="tl">
                    <a:srgbClr val="000000">
                      <a:alpha val="43137"/>
                    </a:srgbClr>
                  </a:outerShdw>
                </a:effectLst>
              </a:rPr>
              <a:t>საკონკურსო პირობები</a:t>
            </a:r>
            <a:endParaRPr lang="en-US" sz="2000" dirty="0">
              <a:solidFill>
                <a:schemeClr val="bg2">
                  <a:lumMod val="75000"/>
                </a:schemeClr>
              </a:solidFill>
              <a:effectLst>
                <a:outerShdw blurRad="38100" dist="38100" dir="2700000" algn="tl">
                  <a:srgbClr val="000000">
                    <a:alpha val="43137"/>
                  </a:srgbClr>
                </a:outerShdw>
              </a:effectLst>
            </a:endParaRPr>
          </a:p>
          <a:p>
            <a:endParaRPr lang="ka-GE" sz="1600" b="1" dirty="0"/>
          </a:p>
        </p:txBody>
      </p:sp>
      <p:graphicFrame>
        <p:nvGraphicFramePr>
          <p:cNvPr id="4" name="Diagram 3"/>
          <p:cNvGraphicFramePr/>
          <p:nvPr>
            <p:extLst>
              <p:ext uri="{D42A27DB-BD31-4B8C-83A1-F6EECF244321}">
                <p14:modId xmlns:p14="http://schemas.microsoft.com/office/powerpoint/2010/main" val="3183726800"/>
              </p:ext>
            </p:extLst>
          </p:nvPr>
        </p:nvGraphicFramePr>
        <p:xfrm>
          <a:off x="177291" y="769058"/>
          <a:ext cx="11774564" cy="5945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1611" y="68266"/>
            <a:ext cx="929261" cy="929261"/>
          </a:xfrm>
          <a:prstGeom prst="roundRect">
            <a:avLst>
              <a:gd name="adj" fmla="val 8594"/>
            </a:avLst>
          </a:prstGeom>
          <a:solidFill>
            <a:schemeClr val="accent4">
              <a:lumMod val="20000"/>
              <a:lumOff val="80000"/>
            </a:scheme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3826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59030" y="237246"/>
            <a:ext cx="10449887" cy="369332"/>
          </a:xfrm>
          <a:prstGeom prst="rect">
            <a:avLst/>
          </a:prstGeom>
          <a:noFill/>
        </p:spPr>
        <p:txBody>
          <a:bodyPr wrap="square" rtlCol="0">
            <a:spAutoFit/>
          </a:bodyPr>
          <a:lstStyle/>
          <a:p>
            <a:pPr algn="ctr"/>
            <a:r>
              <a:rPr lang="ka-GE" b="1" dirty="0" smtClean="0">
                <a:solidFill>
                  <a:schemeClr val="bg2">
                    <a:lumMod val="75000"/>
                  </a:schemeClr>
                </a:solidFill>
                <a:effectLst>
                  <a:outerShdw blurRad="38100" dist="38100" dir="2700000" algn="tl">
                    <a:srgbClr val="000000">
                      <a:alpha val="43137"/>
                    </a:srgbClr>
                  </a:outerShdw>
                </a:effectLst>
              </a:rPr>
              <a:t>საკონკურსო ეტაპები და პროცედურები</a:t>
            </a:r>
            <a:endParaRPr lang="en-US" dirty="0">
              <a:solidFill>
                <a:schemeClr val="bg2">
                  <a:lumMod val="75000"/>
                </a:schemeClr>
              </a:solidFill>
              <a:effectLst>
                <a:outerShdw blurRad="38100" dist="38100" dir="2700000" algn="tl">
                  <a:srgbClr val="000000">
                    <a:alpha val="43137"/>
                  </a:srgbClr>
                </a:outerShdw>
              </a:effectLst>
            </a:endParaRPr>
          </a:p>
        </p:txBody>
      </p:sp>
      <p:sp>
        <p:nvSpPr>
          <p:cNvPr id="9" name="TextBox 8"/>
          <p:cNvSpPr txBox="1"/>
          <p:nvPr/>
        </p:nvSpPr>
        <p:spPr>
          <a:xfrm>
            <a:off x="420046" y="625596"/>
            <a:ext cx="10483690" cy="4555093"/>
          </a:xfrm>
          <a:prstGeom prst="rect">
            <a:avLst/>
          </a:prstGeom>
          <a:noFill/>
        </p:spPr>
        <p:txBody>
          <a:bodyPr wrap="square" rtlCol="0">
            <a:spAutoFit/>
          </a:bodyPr>
          <a:lstStyle/>
          <a:p>
            <a:r>
              <a:rPr lang="ka-GE" sz="1400" dirty="0" smtClean="0">
                <a:solidFill>
                  <a:schemeClr val="accent1">
                    <a:lumMod val="50000"/>
                  </a:schemeClr>
                </a:solidFill>
              </a:rPr>
              <a:t> </a:t>
            </a:r>
          </a:p>
          <a:p>
            <a:pPr algn="ctr"/>
            <a:r>
              <a:rPr lang="ka-GE" sz="1400" dirty="0">
                <a:solidFill>
                  <a:schemeClr val="bg1"/>
                </a:solidFill>
              </a:rPr>
              <a:t>გადაწყვეტილები მიმღები ორგანო - </a:t>
            </a:r>
            <a:r>
              <a:rPr lang="ka-GE" sz="1400" b="1" dirty="0" smtClean="0">
                <a:solidFill>
                  <a:schemeClr val="bg1"/>
                </a:solidFill>
              </a:rPr>
              <a:t>საკონკურსო </a:t>
            </a:r>
            <a:r>
              <a:rPr lang="ka-GE" sz="1400" b="1" dirty="0">
                <a:solidFill>
                  <a:schemeClr val="bg1"/>
                </a:solidFill>
              </a:rPr>
              <a:t>კომისია</a:t>
            </a:r>
            <a:endParaRPr lang="en-US" sz="1400" b="1" dirty="0">
              <a:solidFill>
                <a:schemeClr val="bg1"/>
              </a:solidFill>
            </a:endParaRPr>
          </a:p>
          <a:p>
            <a:endParaRPr lang="ka-GE" sz="1400" b="1" dirty="0" smtClean="0">
              <a:solidFill>
                <a:schemeClr val="bg1"/>
              </a:solidFill>
            </a:endParaRPr>
          </a:p>
          <a:p>
            <a:r>
              <a:rPr lang="ka-GE" sz="1400" dirty="0" smtClean="0">
                <a:solidFill>
                  <a:schemeClr val="bg1"/>
                </a:solidFill>
              </a:rPr>
              <a:t>კონკურსი შედგება სამი ეტაპისაგან:</a:t>
            </a:r>
          </a:p>
          <a:p>
            <a:endParaRPr lang="en-US" sz="1400" dirty="0">
              <a:solidFill>
                <a:schemeClr val="bg1"/>
              </a:solidFill>
            </a:endParaRPr>
          </a:p>
          <a:p>
            <a:r>
              <a:rPr lang="ka-GE" sz="1400" b="1" dirty="0" smtClean="0">
                <a:solidFill>
                  <a:schemeClr val="bg1"/>
                </a:solidFill>
              </a:rPr>
              <a:t>პირველი ეტაპი </a:t>
            </a:r>
            <a:r>
              <a:rPr lang="ka-GE" sz="1400" dirty="0" smtClean="0">
                <a:solidFill>
                  <a:schemeClr val="bg1"/>
                </a:solidFill>
              </a:rPr>
              <a:t>-  ელექტრონული განაცხადისა და შესაბამისი დოკუმენტაციის ადმინისტრაციული (ფორმალურ) შემოწმება ცენტრის მიერ.   არასრული განაცხადი არ განიხილება. ცენტრი უფლებამოსილია კონკურსანტს მოსთხოვოს წარმოდგენილი დოკუმენტის დაზუსტება.</a:t>
            </a:r>
          </a:p>
          <a:p>
            <a:endParaRPr lang="ka-GE" sz="1400" dirty="0" smtClean="0">
              <a:solidFill>
                <a:schemeClr val="bg1"/>
              </a:solidFill>
            </a:endParaRPr>
          </a:p>
          <a:p>
            <a:r>
              <a:rPr lang="ka-GE" sz="1400" b="1" dirty="0" smtClean="0">
                <a:solidFill>
                  <a:schemeClr val="bg1"/>
                </a:solidFill>
              </a:rPr>
              <a:t>მეორე </a:t>
            </a:r>
            <a:r>
              <a:rPr lang="ka-GE" sz="1400" b="1" dirty="0">
                <a:solidFill>
                  <a:schemeClr val="bg1"/>
                </a:solidFill>
              </a:rPr>
              <a:t>ეტაპი </a:t>
            </a:r>
            <a:r>
              <a:rPr lang="ka-GE" sz="1400" dirty="0">
                <a:solidFill>
                  <a:schemeClr val="bg1"/>
                </a:solidFill>
              </a:rPr>
              <a:t>- ელექტრონული განაცხადების შინაარსობრივი შეფასება. ელ. განაცხადისა და თანდართული დოკუმენტაციის შინაარსობრივი შეფასების საფუძველზე, შესაბამისი ქულის დაგროვების შემთხვევაში, თუკი ასეთი იქნა დადგენილი, კონკურსანტი გადადის კონკურსის მესამე ეტაპზე. აღნიშნულ ეტაპზე კონკურსანტმა შეიძლება დააგროვოს მაქსიმუმ </a:t>
            </a:r>
            <a:r>
              <a:rPr lang="ka-GE" sz="1400" b="1" dirty="0" smtClean="0">
                <a:solidFill>
                  <a:schemeClr val="bg1"/>
                </a:solidFill>
              </a:rPr>
              <a:t>50 </a:t>
            </a:r>
            <a:r>
              <a:rPr lang="ka-GE" sz="1400" b="1" dirty="0">
                <a:solidFill>
                  <a:schemeClr val="bg1"/>
                </a:solidFill>
              </a:rPr>
              <a:t>ქულა</a:t>
            </a:r>
            <a:r>
              <a:rPr lang="ka-GE" sz="1400" b="1" dirty="0" smtClean="0">
                <a:solidFill>
                  <a:schemeClr val="bg1"/>
                </a:solidFill>
              </a:rPr>
              <a:t>.</a:t>
            </a:r>
          </a:p>
          <a:p>
            <a:endParaRPr lang="en-US" sz="1400" dirty="0">
              <a:solidFill>
                <a:schemeClr val="bg1"/>
              </a:solidFill>
            </a:endParaRPr>
          </a:p>
          <a:p>
            <a:r>
              <a:rPr lang="ka-GE" sz="1400" b="1" dirty="0">
                <a:solidFill>
                  <a:schemeClr val="bg1"/>
                </a:solidFill>
              </a:rPr>
              <a:t>მესამე ეტაპი </a:t>
            </a:r>
            <a:r>
              <a:rPr lang="ka-GE" sz="1400" dirty="0">
                <a:solidFill>
                  <a:schemeClr val="bg1"/>
                </a:solidFill>
              </a:rPr>
              <a:t>- გასაუბრება. იმ შემთხვევაში, თუ აპლიკანტი იმყოფება საზღვარგარეთ გასაუბრება ჩატარდება </a:t>
            </a:r>
            <a:r>
              <a:rPr lang="ka-GE" sz="1400" dirty="0" err="1">
                <a:solidFill>
                  <a:schemeClr val="bg1"/>
                </a:solidFill>
              </a:rPr>
              <a:t>სკაიპით</a:t>
            </a:r>
            <a:r>
              <a:rPr lang="ka-GE" sz="1400" dirty="0">
                <a:solidFill>
                  <a:schemeClr val="bg1"/>
                </a:solidFill>
              </a:rPr>
              <a:t>. აღნიშნულ ეტაპზე კონკურსანტმა შეიძლება დააგროვოს მაქსიმუმ </a:t>
            </a:r>
            <a:r>
              <a:rPr lang="ka-GE" sz="1400" b="1" dirty="0" smtClean="0">
                <a:solidFill>
                  <a:schemeClr val="bg1"/>
                </a:solidFill>
              </a:rPr>
              <a:t>50 </a:t>
            </a:r>
            <a:r>
              <a:rPr lang="ka-GE" sz="1400" b="1" dirty="0">
                <a:solidFill>
                  <a:schemeClr val="bg1"/>
                </a:solidFill>
              </a:rPr>
              <a:t>ქულა</a:t>
            </a:r>
            <a:r>
              <a:rPr lang="ka-GE" sz="1400" b="1" dirty="0" smtClean="0">
                <a:solidFill>
                  <a:schemeClr val="bg1"/>
                </a:solidFill>
              </a:rPr>
              <a:t>.</a:t>
            </a:r>
          </a:p>
          <a:p>
            <a:endParaRPr lang="ka-GE" sz="1400" dirty="0">
              <a:solidFill>
                <a:schemeClr val="bg1"/>
              </a:solidFill>
            </a:endParaRPr>
          </a:p>
          <a:p>
            <a:r>
              <a:rPr lang="ka-GE" sz="1400" i="1" dirty="0" smtClean="0">
                <a:solidFill>
                  <a:schemeClr val="bg1"/>
                </a:solidFill>
              </a:rPr>
              <a:t>ბონუს </a:t>
            </a:r>
            <a:r>
              <a:rPr lang="ka-GE" sz="1400" i="1" dirty="0">
                <a:solidFill>
                  <a:schemeClr val="bg1"/>
                </a:solidFill>
              </a:rPr>
              <a:t>ქულა </a:t>
            </a:r>
            <a:r>
              <a:rPr lang="ka-GE" sz="1400" dirty="0">
                <a:solidFill>
                  <a:schemeClr val="bg1"/>
                </a:solidFill>
              </a:rPr>
              <a:t>მაქსიმუმ </a:t>
            </a:r>
            <a:r>
              <a:rPr lang="ka-GE" sz="1400" dirty="0" smtClean="0">
                <a:solidFill>
                  <a:schemeClr val="bg1"/>
                </a:solidFill>
              </a:rPr>
              <a:t> </a:t>
            </a:r>
            <a:r>
              <a:rPr lang="ka-GE" sz="1400" dirty="0">
                <a:solidFill>
                  <a:schemeClr val="bg1"/>
                </a:solidFill>
              </a:rPr>
              <a:t>3 (სოციალურად დაუცველის, შშმ პირის, იძულებით გადაადგილებული პირის სტატუსის მქონე პირებს),  ერთი სტატუსისათვის 1 </a:t>
            </a:r>
            <a:r>
              <a:rPr lang="ka-GE" sz="1400" dirty="0" smtClean="0">
                <a:solidFill>
                  <a:schemeClr val="bg1"/>
                </a:solidFill>
              </a:rPr>
              <a:t>ბონუს ქულა.</a:t>
            </a:r>
          </a:p>
          <a:p>
            <a:endParaRPr lang="ka-GE" sz="1400" dirty="0" smtClean="0">
              <a:solidFill>
                <a:schemeClr val="bg1"/>
              </a:solidFill>
            </a:endParaRPr>
          </a:p>
          <a:p>
            <a:endParaRPr lang="ka-GE" sz="1200" dirty="0" smtClean="0">
              <a:solidFill>
                <a:schemeClr val="bg1"/>
              </a:solidFill>
            </a:endParaRPr>
          </a:p>
          <a:p>
            <a:endParaRPr lang="ka-GE" sz="1200" dirty="0">
              <a:solidFill>
                <a:schemeClr val="bg1"/>
              </a:solidFill>
            </a:endParaRPr>
          </a:p>
        </p:txBody>
      </p:sp>
      <p:pic>
        <p:nvPicPr>
          <p:cNvPr id="11" name="Picture 10"/>
          <p:cNvPicPr>
            <a:picLocks noChangeAspect="1"/>
          </p:cNvPicPr>
          <p:nvPr/>
        </p:nvPicPr>
        <p:blipFill>
          <a:blip r:embed="rId2"/>
          <a:stretch>
            <a:fillRect/>
          </a:stretch>
        </p:blipFill>
        <p:spPr>
          <a:xfrm>
            <a:off x="420046" y="4978311"/>
            <a:ext cx="10307781" cy="159833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7827" y="237246"/>
            <a:ext cx="1061502" cy="10615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5794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1275" y="197574"/>
            <a:ext cx="8750451" cy="497216"/>
          </a:xfrm>
        </p:spPr>
        <p:txBody>
          <a:bodyPr>
            <a:normAutofit fontScale="25000" lnSpcReduction="20000"/>
          </a:bodyPr>
          <a:lstStyle/>
          <a:p>
            <a:pPr marL="0" indent="0" algn="ctr">
              <a:buNone/>
            </a:pPr>
            <a:endParaRPr lang="en-US" b="1" dirty="0" smtClean="0">
              <a:effectLst>
                <a:outerShdw blurRad="38100" dist="38100" dir="2700000" algn="tl">
                  <a:srgbClr val="000000">
                    <a:alpha val="43137"/>
                  </a:srgbClr>
                </a:outerShdw>
              </a:effectLst>
            </a:endParaRPr>
          </a:p>
          <a:p>
            <a:pPr marL="0" indent="0" algn="ctr">
              <a:buNone/>
            </a:pPr>
            <a:r>
              <a:rPr lang="ka-GE" sz="8000" b="1" dirty="0" smtClean="0">
                <a:effectLst>
                  <a:outerShdw blurRad="38100" dist="38100" dir="2700000" algn="tl">
                    <a:srgbClr val="000000">
                      <a:alpha val="43137"/>
                    </a:srgbClr>
                  </a:outerShdw>
                </a:effectLst>
              </a:rPr>
              <a:t>ხელშეკრულების გაფორმება - მხარეთა უფლებები</a:t>
            </a:r>
            <a:endParaRPr lang="en-US" sz="8000" dirty="0">
              <a:effectLst>
                <a:outerShdw blurRad="38100" dist="38100" dir="2700000" algn="tl">
                  <a:srgbClr val="000000">
                    <a:alpha val="43137"/>
                  </a:srgbClr>
                </a:outerShdw>
              </a:effectLst>
            </a:endParaRPr>
          </a:p>
          <a:p>
            <a:pPr marL="0" indent="0">
              <a:buNone/>
            </a:pPr>
            <a:endParaRPr lang="en-US" sz="4300" b="1" dirty="0" smtClean="0">
              <a:solidFill>
                <a:schemeClr val="bg1"/>
              </a:solidFill>
            </a:endParaRPr>
          </a:p>
        </p:txBody>
      </p:sp>
      <p:sp>
        <p:nvSpPr>
          <p:cNvPr id="12" name="TextBox 11"/>
          <p:cNvSpPr txBox="1"/>
          <p:nvPr/>
        </p:nvSpPr>
        <p:spPr>
          <a:xfrm>
            <a:off x="270163" y="694790"/>
            <a:ext cx="9308308" cy="5509200"/>
          </a:xfrm>
          <a:prstGeom prst="rect">
            <a:avLst/>
          </a:prstGeom>
          <a:noFill/>
        </p:spPr>
        <p:txBody>
          <a:bodyPr wrap="square" rtlCol="0">
            <a:spAutoFit/>
          </a:bodyPr>
          <a:lstStyle/>
          <a:p>
            <a:r>
              <a:rPr lang="ka-GE" sz="1200" dirty="0" smtClean="0">
                <a:solidFill>
                  <a:schemeClr val="bg1"/>
                </a:solidFill>
              </a:rPr>
              <a:t>გრანტის </a:t>
            </a:r>
            <a:r>
              <a:rPr lang="ka-GE" sz="1200" dirty="0">
                <a:solidFill>
                  <a:schemeClr val="bg1"/>
                </a:solidFill>
              </a:rPr>
              <a:t>ათვისების საფუძველია </a:t>
            </a:r>
            <a:r>
              <a:rPr lang="ka-GE" sz="1200" b="1" i="1" dirty="0">
                <a:solidFill>
                  <a:schemeClr val="bg2">
                    <a:lumMod val="75000"/>
                  </a:schemeClr>
                </a:solidFill>
              </a:rPr>
              <a:t>ხელშეკრულება გრანტის შესახებ.</a:t>
            </a:r>
          </a:p>
          <a:p>
            <a:endParaRPr lang="en-US" sz="1200" dirty="0">
              <a:solidFill>
                <a:schemeClr val="bg1"/>
              </a:solidFill>
            </a:endParaRPr>
          </a:p>
          <a:p>
            <a:pPr algn="just"/>
            <a:endParaRPr lang="ka-GE" sz="1000" b="1" dirty="0" smtClean="0">
              <a:solidFill>
                <a:schemeClr val="bg1"/>
              </a:solidFill>
            </a:endParaRPr>
          </a:p>
          <a:p>
            <a:pPr marL="171450" indent="-171450" algn="just">
              <a:buFont typeface="Wingdings" panose="05000000000000000000" pitchFamily="2" charset="2"/>
              <a:buChar char="v"/>
            </a:pPr>
            <a:r>
              <a:rPr lang="ka-GE" sz="1600" b="1" dirty="0" smtClean="0">
                <a:solidFill>
                  <a:schemeClr val="bg2">
                    <a:lumMod val="75000"/>
                  </a:schemeClr>
                </a:solidFill>
                <a:effectLst>
                  <a:outerShdw blurRad="38100" dist="38100" dir="2700000" algn="tl">
                    <a:srgbClr val="000000">
                      <a:alpha val="43137"/>
                    </a:srgbClr>
                  </a:outerShdw>
                </a:effectLst>
              </a:rPr>
              <a:t> გრანტის </a:t>
            </a:r>
            <a:r>
              <a:rPr lang="ka-GE" sz="1600" b="1" dirty="0" smtClean="0">
                <a:solidFill>
                  <a:schemeClr val="bg2">
                    <a:lumMod val="75000"/>
                  </a:schemeClr>
                </a:solidFill>
                <a:effectLst>
                  <a:outerShdw blurRad="38100" dist="38100" dir="2700000" algn="tl">
                    <a:srgbClr val="000000">
                      <a:alpha val="43137"/>
                    </a:srgbClr>
                  </a:outerShdw>
                </a:effectLst>
              </a:rPr>
              <a:t>გამცემის უფლებაა</a:t>
            </a:r>
            <a:endParaRPr lang="ka-GE" sz="1600" b="1" dirty="0">
              <a:solidFill>
                <a:schemeClr val="bg2">
                  <a:lumMod val="75000"/>
                </a:schemeClr>
              </a:solidFill>
              <a:effectLst>
                <a:outerShdw blurRad="38100" dist="38100" dir="2700000" algn="tl">
                  <a:srgbClr val="000000">
                    <a:alpha val="43137"/>
                  </a:srgbClr>
                </a:outerShdw>
              </a:effectLst>
            </a:endParaRPr>
          </a:p>
          <a:p>
            <a:pPr algn="just"/>
            <a:endParaRPr lang="ka-GE" sz="1000" b="1" dirty="0">
              <a:solidFill>
                <a:schemeClr val="bg1"/>
              </a:solidFill>
              <a:latin typeface="Times New Roman" panose="02020603050405020304" pitchFamily="18" charset="0"/>
              <a:cs typeface="Times New Roman" panose="02020603050405020304" pitchFamily="18" charset="0"/>
            </a:endParaRPr>
          </a:p>
          <a:p>
            <a:pPr algn="just"/>
            <a:r>
              <a:rPr lang="ka-GE" sz="1000" b="1" dirty="0" smtClean="0">
                <a:solidFill>
                  <a:schemeClr val="bg1"/>
                </a:solidFill>
                <a:latin typeface="Times New Roman" panose="02020603050405020304" pitchFamily="18" charset="0"/>
                <a:cs typeface="Times New Roman" panose="02020603050405020304" pitchFamily="18" charset="0"/>
              </a:rPr>
              <a:t> </a:t>
            </a:r>
            <a:endParaRPr lang="ka-GE" sz="1200" b="1" dirty="0">
              <a:solidFill>
                <a:schemeClr val="bg1"/>
              </a:solidFill>
              <a:latin typeface="Times New Roman" panose="02020603050405020304" pitchFamily="18" charset="0"/>
              <a:cs typeface="Times New Roman" panose="02020603050405020304" pitchFamily="18" charset="0"/>
            </a:endParaRPr>
          </a:p>
          <a:p>
            <a:pPr algn="just"/>
            <a:r>
              <a:rPr lang="ka-GE" sz="1200" dirty="0">
                <a:solidFill>
                  <a:schemeClr val="bg1"/>
                </a:solidFill>
              </a:rPr>
              <a:t>ნებისმიერ დროს, მის მიერ შერჩეული ფორმითა და საშუალებით მოახდინოს „გრანტის მიმღების“ მიერ ხელშეკრულებით ნაკისრი ვალდებულების შესრულების მონიტორინგი</a:t>
            </a:r>
            <a:r>
              <a:rPr lang="ka-GE" sz="1200" dirty="0" smtClean="0">
                <a:solidFill>
                  <a:schemeClr val="bg1"/>
                </a:solidFill>
              </a:rPr>
              <a:t>;*   </a:t>
            </a:r>
          </a:p>
          <a:p>
            <a:pPr marL="285750" indent="-285750" algn="just">
              <a:buFont typeface="Arial" panose="020B0604020202020204" pitchFamily="34" charset="0"/>
              <a:buChar char="•"/>
            </a:pPr>
            <a:endParaRPr lang="ka-GE" sz="1200" dirty="0" smtClean="0">
              <a:solidFill>
                <a:schemeClr val="bg1"/>
              </a:solidFill>
            </a:endParaRPr>
          </a:p>
          <a:p>
            <a:r>
              <a:rPr lang="ka-GE" sz="1200" b="1" dirty="0" smtClean="0">
                <a:solidFill>
                  <a:schemeClr val="bg1"/>
                </a:solidFill>
                <a:cs typeface="Times New Roman" panose="02020603050405020304" pitchFamily="18" charset="0"/>
              </a:rPr>
              <a:t>მონიტორინგი შესაძლოა გულისხმობდეს:</a:t>
            </a:r>
          </a:p>
          <a:p>
            <a:pPr marL="285750" indent="-285750">
              <a:buFont typeface="Wingdings" panose="05000000000000000000" pitchFamily="2" charset="2"/>
              <a:buChar char="ü"/>
            </a:pPr>
            <a:r>
              <a:rPr lang="ka-GE" sz="1200" i="1" dirty="0" smtClean="0">
                <a:solidFill>
                  <a:schemeClr val="bg1"/>
                </a:solidFill>
                <a:cs typeface="Times New Roman" panose="02020603050405020304" pitchFamily="18" charset="0"/>
              </a:rPr>
              <a:t>აკადემიური </a:t>
            </a:r>
            <a:r>
              <a:rPr lang="ka-GE" sz="1200" i="1" dirty="0">
                <a:solidFill>
                  <a:schemeClr val="bg1"/>
                </a:solidFill>
                <a:cs typeface="Times New Roman" panose="02020603050405020304" pitchFamily="18" charset="0"/>
              </a:rPr>
              <a:t>მოსწრების კონტროლს,</a:t>
            </a:r>
          </a:p>
          <a:p>
            <a:pPr marL="285750" indent="-285750">
              <a:buFont typeface="Wingdings" panose="05000000000000000000" pitchFamily="2" charset="2"/>
              <a:buChar char="ü"/>
            </a:pPr>
            <a:r>
              <a:rPr lang="ka-GE" sz="1200" i="1" dirty="0">
                <a:solidFill>
                  <a:schemeClr val="bg1"/>
                </a:solidFill>
                <a:cs typeface="Times New Roman" panose="02020603050405020304" pitchFamily="18" charset="0"/>
              </a:rPr>
              <a:t>მიმდინარე აკადემიური საქმიანობის შესახებ ანგარიშის წარმოდგენას როგორც სტუდენტის, ასევე მისი აკადემიური ხელმძღვანელის მიერ.</a:t>
            </a:r>
          </a:p>
          <a:p>
            <a:pPr marL="285750" indent="-285750">
              <a:buFont typeface="Wingdings" panose="05000000000000000000" pitchFamily="2" charset="2"/>
              <a:buChar char="ü"/>
            </a:pPr>
            <a:r>
              <a:rPr lang="ka-GE" sz="1200" i="1" dirty="0">
                <a:solidFill>
                  <a:schemeClr val="bg1"/>
                </a:solidFill>
                <a:cs typeface="Times New Roman" panose="02020603050405020304" pitchFamily="18" charset="0"/>
              </a:rPr>
              <a:t>სწავლის წარმატებით დასრულების შემდგომ მოპოვებული აკადემიური ხარისხის დამადასტურებელი დოკუმენტის წარმოდგენას,</a:t>
            </a:r>
          </a:p>
          <a:p>
            <a:pPr marL="285750" indent="-285750">
              <a:buFont typeface="Wingdings" panose="05000000000000000000" pitchFamily="2" charset="2"/>
              <a:buChar char="ü"/>
            </a:pPr>
            <a:r>
              <a:rPr lang="ka-GE" sz="1200" i="1" dirty="0">
                <a:solidFill>
                  <a:schemeClr val="bg1"/>
                </a:solidFill>
                <a:cs typeface="Times New Roman" panose="02020603050405020304" pitchFamily="18" charset="0"/>
              </a:rPr>
              <a:t>მონიტორინგის სხვა მექანიზმებს.</a:t>
            </a:r>
          </a:p>
          <a:p>
            <a:pPr marL="285750" lvl="0" indent="-285750" algn="just">
              <a:buFont typeface="Arial" panose="020B0604020202020204" pitchFamily="34" charset="0"/>
              <a:buChar char="•"/>
            </a:pPr>
            <a:endParaRPr lang="en-US" sz="1200" dirty="0">
              <a:solidFill>
                <a:schemeClr val="bg1"/>
              </a:solidFill>
            </a:endParaRPr>
          </a:p>
          <a:p>
            <a:pPr algn="just"/>
            <a:endParaRPr lang="ka-GE" sz="1200" b="1"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ka-GE" sz="1600" b="1" dirty="0" smtClean="0">
                <a:solidFill>
                  <a:schemeClr val="bg2">
                    <a:lumMod val="75000"/>
                  </a:schemeClr>
                </a:solidFill>
                <a:effectLst>
                  <a:outerShdw blurRad="38100" dist="38100" dir="2700000" algn="tl">
                    <a:srgbClr val="000000">
                      <a:alpha val="43137"/>
                    </a:srgbClr>
                  </a:outerShdw>
                </a:effectLst>
              </a:rPr>
              <a:t>გრანტის მიმღები უფლებაა</a:t>
            </a:r>
            <a:endParaRPr lang="ka-GE" sz="1600" b="1" dirty="0">
              <a:solidFill>
                <a:schemeClr val="bg2">
                  <a:lumMod val="75000"/>
                </a:schemeClr>
              </a:solidFill>
              <a:effectLst>
                <a:outerShdw blurRad="38100" dist="38100" dir="2700000" algn="tl">
                  <a:srgbClr val="000000">
                    <a:alpha val="43137"/>
                  </a:srgbClr>
                </a:outerShdw>
              </a:effectLst>
            </a:endParaRPr>
          </a:p>
          <a:p>
            <a:pPr algn="just"/>
            <a:endParaRPr lang="ka-GE" sz="1200" b="1" dirty="0" smtClean="0">
              <a:solidFill>
                <a:schemeClr val="bg1"/>
              </a:solidFill>
              <a:latin typeface="Times New Roman" panose="02020603050405020304" pitchFamily="18" charset="0"/>
              <a:cs typeface="Times New Roman" panose="02020603050405020304" pitchFamily="18" charset="0"/>
            </a:endParaRPr>
          </a:p>
          <a:p>
            <a:pPr algn="just"/>
            <a:endParaRPr lang="ka-GE" sz="1200" b="1" dirty="0">
              <a:solidFill>
                <a:schemeClr val="bg1"/>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ka-GE" sz="1200" dirty="0">
                <a:solidFill>
                  <a:schemeClr val="bg1"/>
                </a:solidFill>
              </a:rPr>
              <a:t>მოითხოვოს გრანტის სახით გათვალისწინებული თანხის გადარიცხვა ხელშეკრულებით განსაზღვრული პირობებისა და ვადების შესაბამისად. </a:t>
            </a:r>
            <a:endParaRPr lang="en-US" sz="1200" dirty="0">
              <a:solidFill>
                <a:schemeClr val="bg1"/>
              </a:solidFill>
            </a:endParaRPr>
          </a:p>
          <a:p>
            <a:pPr marL="285750" indent="-285750" algn="just">
              <a:buFont typeface="Arial" panose="020B0604020202020204" pitchFamily="34" charset="0"/>
              <a:buChar char="•"/>
            </a:pPr>
            <a:r>
              <a:rPr lang="ka-GE" sz="1200" dirty="0">
                <a:solidFill>
                  <a:schemeClr val="bg1"/>
                </a:solidFill>
              </a:rPr>
              <a:t>დასაბუთებული მოთხოვნის შემთხვევაში, კომისიის გადაწყვეტილებით შეიძლება </a:t>
            </a:r>
            <a:r>
              <a:rPr lang="ka-GE" sz="1200" dirty="0" smtClean="0">
                <a:solidFill>
                  <a:schemeClr val="bg1"/>
                </a:solidFill>
              </a:rPr>
              <a:t>მოგენიჭოთ </a:t>
            </a:r>
            <a:r>
              <a:rPr lang="ka-GE" sz="1200" b="1" dirty="0">
                <a:solidFill>
                  <a:schemeClr val="bg1"/>
                </a:solidFill>
              </a:rPr>
              <a:t>არაუმეტეს 1 წლით </a:t>
            </a:r>
            <a:r>
              <a:rPr lang="ka-GE" sz="1200" dirty="0">
                <a:solidFill>
                  <a:schemeClr val="bg1"/>
                </a:solidFill>
              </a:rPr>
              <a:t>საზღვარგარეთ დარჩენის უფლება სამუშაო გამოცდილების დაგროვების მიზნით.</a:t>
            </a:r>
          </a:p>
          <a:p>
            <a:endParaRPr lang="ka-GE" sz="1000" b="1" dirty="0">
              <a:solidFill>
                <a:schemeClr val="bg1"/>
              </a:solidFill>
              <a:cs typeface="Times New Roman" panose="02020603050405020304" pitchFamily="18" charset="0"/>
            </a:endParaRPr>
          </a:p>
          <a:p>
            <a:endParaRPr lang="ka-GE" sz="1000" b="1" dirty="0">
              <a:solidFill>
                <a:schemeClr val="bg1"/>
              </a:solidFill>
              <a:cs typeface="Times New Roman" panose="02020603050405020304" pitchFamily="18" charset="0"/>
            </a:endParaRPr>
          </a:p>
          <a:p>
            <a:endParaRPr lang="ka-GE" sz="1000" b="1" dirty="0">
              <a:solidFill>
                <a:schemeClr val="bg1"/>
              </a:solidFill>
              <a:latin typeface="Times New Roman" panose="02020603050405020304" pitchFamily="18" charset="0"/>
              <a:cs typeface="Times New Roman" panose="02020603050405020304" pitchFamily="18" charset="0"/>
            </a:endParaRPr>
          </a:p>
          <a:p>
            <a:endParaRPr lang="ka-GE" sz="1000" dirty="0" smtClean="0">
              <a:solidFill>
                <a:schemeClr val="bg1"/>
              </a:solidFill>
            </a:endParaRPr>
          </a:p>
          <a:p>
            <a:endParaRPr lang="ka-GE" sz="1000"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79285" y="93724"/>
            <a:ext cx="1202132" cy="12021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6" descr="contract-ის სურათის შედეგი"/>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5587" y="2409355"/>
            <a:ext cx="2657491" cy="261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846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chemeClr val="accent1">
                <a:lumMod val="20000"/>
                <a:lumOff val="80000"/>
                <a:alpha val="50000"/>
              </a:schemeClr>
            </a:gs>
            <a:gs pos="18000">
              <a:schemeClr val="bg2">
                <a:shade val="96000"/>
                <a:satMod val="120000"/>
                <a:lumMod val="90000"/>
                <a:alpha val="22000"/>
              </a:schemeClr>
            </a:gs>
          </a:gsLst>
          <a:lin ang="2700000" scaled="1"/>
          <a:tileRect/>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364" y="392388"/>
            <a:ext cx="9259071" cy="497216"/>
          </a:xfrm>
        </p:spPr>
        <p:txBody>
          <a:bodyPr>
            <a:normAutofit fontScale="25000" lnSpcReduction="20000"/>
          </a:bodyPr>
          <a:lstStyle/>
          <a:p>
            <a:pPr marL="0" indent="0" algn="ctr">
              <a:buNone/>
            </a:pPr>
            <a:endParaRPr lang="en-US" b="1" dirty="0" smtClean="0">
              <a:effectLst>
                <a:outerShdw blurRad="38100" dist="38100" dir="2700000" algn="tl">
                  <a:srgbClr val="000000">
                    <a:alpha val="43137"/>
                  </a:srgbClr>
                </a:outerShdw>
              </a:effectLst>
            </a:endParaRPr>
          </a:p>
          <a:p>
            <a:pPr marL="0" indent="0" algn="ctr">
              <a:buNone/>
            </a:pPr>
            <a:endParaRPr lang="ka-GE" sz="9600" b="1" dirty="0" smtClean="0">
              <a:effectLst>
                <a:outerShdw blurRad="38100" dist="38100" dir="2700000" algn="tl">
                  <a:srgbClr val="000000">
                    <a:alpha val="43137"/>
                  </a:srgbClr>
                </a:outerShdw>
              </a:effectLst>
            </a:endParaRPr>
          </a:p>
          <a:p>
            <a:pPr marL="0" indent="0" algn="ctr">
              <a:buNone/>
            </a:pPr>
            <a:endParaRPr lang="ka-GE" sz="9600" b="1" dirty="0" smtClean="0">
              <a:effectLst>
                <a:outerShdw blurRad="38100" dist="38100" dir="2700000" algn="tl">
                  <a:srgbClr val="000000">
                    <a:alpha val="43137"/>
                  </a:srgbClr>
                </a:outerShdw>
              </a:effectLst>
            </a:endParaRPr>
          </a:p>
          <a:p>
            <a:pPr marL="0" indent="0" algn="ctr">
              <a:buNone/>
            </a:pPr>
            <a:r>
              <a:rPr lang="ka-GE" sz="9600" b="1" dirty="0" smtClean="0">
                <a:effectLst>
                  <a:outerShdw blurRad="38100" dist="38100" dir="2700000" algn="tl">
                    <a:srgbClr val="000000">
                      <a:alpha val="43137"/>
                    </a:srgbClr>
                  </a:outerShdw>
                </a:effectLst>
              </a:rPr>
              <a:t>     </a:t>
            </a:r>
            <a:r>
              <a:rPr lang="ka-GE" sz="8000" b="1" dirty="0" smtClean="0">
                <a:effectLst>
                  <a:outerShdw blurRad="38100" dist="38100" dir="2700000" algn="tl">
                    <a:srgbClr val="000000">
                      <a:alpha val="43137"/>
                    </a:srgbClr>
                  </a:outerShdw>
                </a:effectLst>
              </a:rPr>
              <a:t>ხელშეკრულების </a:t>
            </a:r>
            <a:r>
              <a:rPr lang="ka-GE" sz="8000" b="1" dirty="0" smtClean="0">
                <a:effectLst>
                  <a:outerShdw blurRad="38100" dist="38100" dir="2700000" algn="tl">
                    <a:srgbClr val="000000">
                      <a:alpha val="43137"/>
                    </a:srgbClr>
                  </a:outerShdw>
                </a:effectLst>
              </a:rPr>
              <a:t>გაფორმება - მხარეთა ვალდებულებები</a:t>
            </a:r>
            <a:endParaRPr lang="ka-GE" sz="9600" b="1" dirty="0" smtClean="0">
              <a:effectLst>
                <a:outerShdw blurRad="38100" dist="38100" dir="2700000" algn="tl">
                  <a:srgbClr val="000000">
                    <a:alpha val="43137"/>
                  </a:srgbClr>
                </a:outerShdw>
              </a:effectLst>
            </a:endParaRPr>
          </a:p>
          <a:p>
            <a:pPr marL="0" indent="0" algn="ctr">
              <a:buNone/>
            </a:pPr>
            <a:endParaRPr lang="ka-GE" sz="9600" b="1" dirty="0" smtClean="0">
              <a:effectLst>
                <a:outerShdw blurRad="38100" dist="38100" dir="2700000" algn="tl">
                  <a:srgbClr val="000000">
                    <a:alpha val="43137"/>
                  </a:srgbClr>
                </a:outerShdw>
              </a:effectLst>
            </a:endParaRPr>
          </a:p>
          <a:p>
            <a:pPr marL="0" indent="0">
              <a:buNone/>
            </a:pPr>
            <a:r>
              <a:rPr lang="ka-GE" sz="5600" b="1" dirty="0">
                <a:effectLst>
                  <a:outerShdw blurRad="38100" dist="38100" dir="2700000" algn="tl">
                    <a:srgbClr val="000000">
                      <a:alpha val="43137"/>
                    </a:srgbClr>
                  </a:outerShdw>
                </a:effectLst>
              </a:rPr>
              <a:t>გრანტის გამცემის ვალდებულებაა</a:t>
            </a:r>
          </a:p>
          <a:p>
            <a:pPr marL="0" indent="0">
              <a:buNone/>
            </a:pPr>
            <a:r>
              <a:rPr lang="ka-GE" sz="4800" dirty="0" smtClean="0">
                <a:solidFill>
                  <a:schemeClr val="bg1"/>
                </a:solidFill>
              </a:rPr>
              <a:t>კომისიის </a:t>
            </a:r>
            <a:r>
              <a:rPr lang="ka-GE" sz="4800" dirty="0" smtClean="0">
                <a:solidFill>
                  <a:schemeClr val="bg1"/>
                </a:solidFill>
              </a:rPr>
              <a:t>გადაწყვეტილებისა </a:t>
            </a:r>
            <a:r>
              <a:rPr lang="ka-GE" sz="4800" dirty="0">
                <a:solidFill>
                  <a:schemeClr val="bg1"/>
                </a:solidFill>
              </a:rPr>
              <a:t>და მხარეთა შორის გაფორმებული ხელშეკრულების საფუძველზე, სრულად და დროულად დააფინანსოს „გრანტის მიმღები“.</a:t>
            </a:r>
            <a:endParaRPr lang="en-US" sz="4800" dirty="0">
              <a:solidFill>
                <a:schemeClr val="bg1"/>
              </a:solidFill>
            </a:endParaRPr>
          </a:p>
          <a:p>
            <a:pPr marL="0" indent="0">
              <a:buNone/>
            </a:pPr>
            <a:endParaRPr lang="en-US" sz="4300" b="1" dirty="0" smtClean="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441" y="118153"/>
            <a:ext cx="937877" cy="9378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3" name="Table 2"/>
          <p:cNvGraphicFramePr>
            <a:graphicFrameLocks noGrp="1"/>
          </p:cNvGraphicFramePr>
          <p:nvPr>
            <p:extLst>
              <p:ext uri="{D42A27DB-BD31-4B8C-83A1-F6EECF244321}">
                <p14:modId xmlns:p14="http://schemas.microsoft.com/office/powerpoint/2010/main" val="2071900642"/>
              </p:ext>
            </p:extLst>
          </p:nvPr>
        </p:nvGraphicFramePr>
        <p:xfrm>
          <a:off x="694380" y="2160333"/>
          <a:ext cx="10691658" cy="4300538"/>
        </p:xfrm>
        <a:graphic>
          <a:graphicData uri="http://schemas.openxmlformats.org/drawingml/2006/table">
            <a:tbl>
              <a:tblPr firstRow="1" bandRow="1">
                <a:tableStyleId>{5C22544A-7EE6-4342-B048-85BDC9FD1C3A}</a:tableStyleId>
              </a:tblPr>
              <a:tblGrid>
                <a:gridCol w="1678233">
                  <a:extLst>
                    <a:ext uri="{9D8B030D-6E8A-4147-A177-3AD203B41FA5}">
                      <a16:colId xmlns:a16="http://schemas.microsoft.com/office/drawing/2014/main" val="3135256174"/>
                    </a:ext>
                  </a:extLst>
                </a:gridCol>
                <a:gridCol w="2462947">
                  <a:extLst>
                    <a:ext uri="{9D8B030D-6E8A-4147-A177-3AD203B41FA5}">
                      <a16:colId xmlns:a16="http://schemas.microsoft.com/office/drawing/2014/main" val="1150160714"/>
                    </a:ext>
                  </a:extLst>
                </a:gridCol>
                <a:gridCol w="2523602">
                  <a:extLst>
                    <a:ext uri="{9D8B030D-6E8A-4147-A177-3AD203B41FA5}">
                      <a16:colId xmlns:a16="http://schemas.microsoft.com/office/drawing/2014/main" val="1876889944"/>
                    </a:ext>
                  </a:extLst>
                </a:gridCol>
                <a:gridCol w="2083776">
                  <a:extLst>
                    <a:ext uri="{9D8B030D-6E8A-4147-A177-3AD203B41FA5}">
                      <a16:colId xmlns:a16="http://schemas.microsoft.com/office/drawing/2014/main" val="2736171820"/>
                    </a:ext>
                  </a:extLst>
                </a:gridCol>
                <a:gridCol w="1943100">
                  <a:extLst>
                    <a:ext uri="{9D8B030D-6E8A-4147-A177-3AD203B41FA5}">
                      <a16:colId xmlns:a16="http://schemas.microsoft.com/office/drawing/2014/main" val="4014438555"/>
                    </a:ext>
                  </a:extLst>
                </a:gridCol>
              </a:tblGrid>
              <a:tr h="531323">
                <a:tc>
                  <a:txBody>
                    <a:bodyPr/>
                    <a:lstStyle/>
                    <a:p>
                      <a:r>
                        <a:rPr lang="ka-GE" sz="1400" dirty="0" smtClean="0">
                          <a:effectLst>
                            <a:outerShdw blurRad="38100" dist="38100" dir="2700000" algn="tl">
                              <a:srgbClr val="000000">
                                <a:alpha val="43137"/>
                              </a:srgbClr>
                            </a:outerShdw>
                          </a:effectLst>
                        </a:rPr>
                        <a:t>პროგრამა/</a:t>
                      </a:r>
                    </a:p>
                    <a:p>
                      <a:r>
                        <a:rPr lang="ka-GE" sz="1400" dirty="0" smtClean="0">
                          <a:effectLst>
                            <a:outerShdw blurRad="38100" dist="38100" dir="2700000" algn="tl">
                              <a:srgbClr val="000000">
                                <a:alpha val="43137"/>
                              </a:srgbClr>
                            </a:outerShdw>
                          </a:effectLst>
                        </a:rPr>
                        <a:t>ვალდებულება</a:t>
                      </a:r>
                      <a:endParaRPr lang="en-US" sz="1400" dirty="0">
                        <a:solidFill>
                          <a:schemeClr val="accent1">
                            <a:lumMod val="75000"/>
                          </a:schemeClr>
                        </a:solidFill>
                        <a:effectLst>
                          <a:outerShdw blurRad="38100" dist="38100" dir="2700000" algn="tl">
                            <a:srgbClr val="000000">
                              <a:alpha val="43137"/>
                            </a:srgbClr>
                          </a:outerShdw>
                        </a:effectLst>
                      </a:endParaRPr>
                    </a:p>
                  </a:txBody>
                  <a:tcPr>
                    <a:solidFill>
                      <a:schemeClr val="accent1">
                        <a:alpha val="88000"/>
                      </a:schemeClr>
                    </a:solidFill>
                  </a:tcPr>
                </a:tc>
                <a:tc>
                  <a:txBody>
                    <a:bodyPr/>
                    <a:lstStyle/>
                    <a:p>
                      <a:pPr algn="ctr"/>
                      <a:r>
                        <a:rPr lang="ka-GE" sz="1600" kern="1200" dirty="0" smtClean="0">
                          <a:effectLst>
                            <a:outerShdw blurRad="38100" dist="38100" dir="2700000" algn="tl">
                              <a:srgbClr val="000000">
                                <a:alpha val="43137"/>
                              </a:srgbClr>
                            </a:outerShdw>
                          </a:effectLst>
                        </a:rPr>
                        <a:t>დიპლომის წარმოდგენა</a:t>
                      </a:r>
                      <a:endParaRPr lang="en-US" sz="1600" b="1" kern="1200" dirty="0">
                        <a:solidFill>
                          <a:schemeClr val="accent1">
                            <a:lumMod val="75000"/>
                          </a:schemeClr>
                        </a:solidFill>
                        <a:effectLst>
                          <a:outerShdw blurRad="38100" dist="38100" dir="2700000" algn="tl">
                            <a:srgbClr val="000000">
                              <a:alpha val="43137"/>
                            </a:srgbClr>
                          </a:outerShdw>
                        </a:effectLst>
                        <a:latin typeface="+mn-lt"/>
                        <a:ea typeface="+mn-ea"/>
                        <a:cs typeface="+mn-cs"/>
                      </a:endParaRPr>
                    </a:p>
                  </a:txBody>
                  <a:tcPr anchor="ctr">
                    <a:solidFill>
                      <a:schemeClr val="accent1">
                        <a:alpha val="88000"/>
                      </a:schemeClr>
                    </a:solidFill>
                  </a:tcPr>
                </a:tc>
                <a:tc>
                  <a:txBody>
                    <a:bodyPr/>
                    <a:lstStyle/>
                    <a:p>
                      <a:pPr algn="ctr"/>
                      <a:r>
                        <a:rPr lang="ka-GE" sz="1600" kern="1200" dirty="0" smtClean="0">
                          <a:effectLst>
                            <a:outerShdw blurRad="38100" dist="38100" dir="2700000" algn="tl">
                              <a:srgbClr val="000000">
                                <a:alpha val="43137"/>
                              </a:srgbClr>
                            </a:outerShdw>
                          </a:effectLst>
                        </a:rPr>
                        <a:t>ქვეყანაში დაბრუნება</a:t>
                      </a:r>
                      <a:endParaRPr lang="en-US" sz="1600" b="1" kern="1200" dirty="0">
                        <a:solidFill>
                          <a:schemeClr val="accent1">
                            <a:lumMod val="75000"/>
                          </a:schemeClr>
                        </a:solidFill>
                        <a:effectLst>
                          <a:outerShdw blurRad="38100" dist="38100" dir="2700000" algn="tl">
                            <a:srgbClr val="000000">
                              <a:alpha val="43137"/>
                            </a:srgbClr>
                          </a:outerShdw>
                        </a:effectLst>
                        <a:latin typeface="+mn-lt"/>
                        <a:ea typeface="+mn-ea"/>
                        <a:cs typeface="+mn-cs"/>
                      </a:endParaRPr>
                    </a:p>
                  </a:txBody>
                  <a:tcPr anchor="ctr">
                    <a:solidFill>
                      <a:schemeClr val="accent1">
                        <a:alpha val="88000"/>
                      </a:schemeClr>
                    </a:solidFill>
                  </a:tcPr>
                </a:tc>
                <a:tc>
                  <a:txBody>
                    <a:bodyPr/>
                    <a:lstStyle/>
                    <a:p>
                      <a:pPr algn="ctr"/>
                      <a:r>
                        <a:rPr lang="ka-GE" sz="1600" kern="1200" dirty="0" smtClean="0">
                          <a:effectLst>
                            <a:outerShdw blurRad="38100" dist="38100" dir="2700000" algn="tl">
                              <a:srgbClr val="000000">
                                <a:alpha val="43137"/>
                              </a:srgbClr>
                            </a:outerShdw>
                          </a:effectLst>
                        </a:rPr>
                        <a:t>დასაქმება</a:t>
                      </a:r>
                      <a:endParaRPr lang="en-US" sz="1600" b="1" kern="1200" dirty="0">
                        <a:solidFill>
                          <a:schemeClr val="accent1">
                            <a:lumMod val="75000"/>
                          </a:schemeClr>
                        </a:solidFill>
                        <a:effectLst>
                          <a:outerShdw blurRad="38100" dist="38100" dir="2700000" algn="tl">
                            <a:srgbClr val="000000">
                              <a:alpha val="43137"/>
                            </a:srgbClr>
                          </a:outerShdw>
                        </a:effectLst>
                        <a:latin typeface="+mn-lt"/>
                        <a:ea typeface="+mn-ea"/>
                        <a:cs typeface="+mn-cs"/>
                      </a:endParaRPr>
                    </a:p>
                  </a:txBody>
                  <a:tcPr anchor="ctr">
                    <a:solidFill>
                      <a:schemeClr val="accent1">
                        <a:alpha val="88000"/>
                      </a:schemeClr>
                    </a:solidFill>
                  </a:tcPr>
                </a:tc>
                <a:tc>
                  <a:txBody>
                    <a:bodyPr/>
                    <a:lstStyle/>
                    <a:p>
                      <a:pPr algn="ctr"/>
                      <a:r>
                        <a:rPr lang="ka-GE" sz="1200" kern="1200" dirty="0" smtClean="0">
                          <a:effectLst>
                            <a:outerShdw blurRad="38100" dist="38100" dir="2700000" algn="tl">
                              <a:srgbClr val="000000">
                                <a:alpha val="43137"/>
                              </a:srgbClr>
                            </a:outerShdw>
                          </a:effectLst>
                        </a:rPr>
                        <a:t>უნივერსიტეტებთან </a:t>
                      </a:r>
                      <a:r>
                        <a:rPr lang="ka-GE" sz="1400" kern="1200" dirty="0" smtClean="0">
                          <a:effectLst>
                            <a:outerShdw blurRad="38100" dist="38100" dir="2700000" algn="tl">
                              <a:srgbClr val="000000">
                                <a:alpha val="43137"/>
                              </a:srgbClr>
                            </a:outerShdw>
                          </a:effectLst>
                        </a:rPr>
                        <a:t>თანამშრომლობა</a:t>
                      </a:r>
                      <a:endParaRPr lang="en-US" sz="1400" b="1" kern="1200" dirty="0">
                        <a:solidFill>
                          <a:schemeClr val="accent1">
                            <a:lumMod val="75000"/>
                          </a:schemeClr>
                        </a:solidFill>
                        <a:effectLst>
                          <a:outerShdw blurRad="38100" dist="38100" dir="2700000" algn="tl">
                            <a:srgbClr val="000000">
                              <a:alpha val="43137"/>
                            </a:srgbClr>
                          </a:outerShdw>
                        </a:effectLst>
                        <a:latin typeface="+mn-lt"/>
                        <a:ea typeface="+mn-ea"/>
                        <a:cs typeface="+mn-cs"/>
                      </a:endParaRPr>
                    </a:p>
                  </a:txBody>
                  <a:tcPr anchor="ctr">
                    <a:solidFill>
                      <a:schemeClr val="accent1">
                        <a:alpha val="88000"/>
                      </a:schemeClr>
                    </a:solidFill>
                  </a:tcPr>
                </a:tc>
                <a:extLst>
                  <a:ext uri="{0D108BD9-81ED-4DB2-BD59-A6C34878D82A}">
                    <a16:rowId xmlns:a16="http://schemas.microsoft.com/office/drawing/2014/main" val="2796575316"/>
                  </a:ext>
                </a:extLst>
              </a:tr>
              <a:tr h="965055">
                <a:tc>
                  <a:txBody>
                    <a:bodyPr/>
                    <a:lstStyle/>
                    <a:p>
                      <a:pPr algn="l"/>
                      <a:endParaRPr lang="ka-GE" sz="1400" b="1" dirty="0" smtClean="0">
                        <a:solidFill>
                          <a:srgbClr val="002060"/>
                        </a:solidFill>
                      </a:endParaRPr>
                    </a:p>
                    <a:p>
                      <a:pPr algn="l"/>
                      <a:r>
                        <a:rPr lang="ka-GE" sz="1400" b="1" dirty="0" smtClean="0">
                          <a:solidFill>
                            <a:srgbClr val="002060"/>
                          </a:solidFill>
                        </a:rPr>
                        <a:t>საერთაშორისო სამაგისტრო პროგრამები</a:t>
                      </a:r>
                      <a:endParaRPr lang="en-US" sz="1400" b="1" dirty="0">
                        <a:solidFill>
                          <a:srgbClr val="002060"/>
                        </a:solidFill>
                      </a:endParaRPr>
                    </a:p>
                  </a:txBody>
                  <a:tcPr/>
                </a:tc>
                <a:tc>
                  <a:txBody>
                    <a:bodyPr/>
                    <a:lstStyle/>
                    <a:p>
                      <a:pPr algn="l"/>
                      <a:r>
                        <a:rPr lang="ka-GE" sz="1400" dirty="0" smtClean="0"/>
                        <a:t>სწავლის დასრულების შემდგომ წარმოადგინოს</a:t>
                      </a:r>
                      <a:r>
                        <a:rPr lang="ka-GE" sz="1400" baseline="0" dirty="0" smtClean="0"/>
                        <a:t> </a:t>
                      </a:r>
                      <a:r>
                        <a:rPr lang="ka-GE" sz="1400" b="1" baseline="0" dirty="0" smtClean="0"/>
                        <a:t>მაგისტრის</a:t>
                      </a:r>
                      <a:r>
                        <a:rPr lang="ka-GE" sz="1400" baseline="0" dirty="0" smtClean="0"/>
                        <a:t> ხარისხის დიპლომი</a:t>
                      </a:r>
                      <a:endParaRPr lang="en-US" sz="1400" dirty="0"/>
                    </a:p>
                  </a:txBody>
                  <a:tcPr anchor="ctr"/>
                </a:tc>
                <a:tc>
                  <a:txBody>
                    <a:bodyPr/>
                    <a:lstStyle/>
                    <a:p>
                      <a:pPr algn="l"/>
                      <a:r>
                        <a:rPr lang="ka-GE" sz="1400" kern="1200" dirty="0" smtClean="0">
                          <a:effectLst/>
                        </a:rPr>
                        <a:t>სწავლის დასრულებიდან არაუგვიანეს ერთი თვის ვადაში, დარჩეს ქვეყანაში 3 წელი</a:t>
                      </a:r>
                      <a:endParaRPr lang="en-US" sz="1400" dirty="0"/>
                    </a:p>
                  </a:txBody>
                  <a:tcPr anchor="ctr"/>
                </a:tc>
                <a:tc>
                  <a:txBody>
                    <a:bodyPr/>
                    <a:lstStyle/>
                    <a:p>
                      <a:pPr algn="l"/>
                      <a:r>
                        <a:rPr lang="ka-GE" sz="1400" kern="1200" dirty="0" smtClean="0">
                          <a:effectLst/>
                        </a:rPr>
                        <a:t>დასაქმდეს საქართველოში, შესაბამის სფეროში</a:t>
                      </a:r>
                      <a:r>
                        <a:rPr lang="en-US" sz="1400" kern="1200" baseline="0" dirty="0" smtClean="0">
                          <a:effectLst/>
                        </a:rPr>
                        <a:t> </a:t>
                      </a:r>
                      <a:r>
                        <a:rPr lang="ka-GE" sz="1400" kern="1200" baseline="0" dirty="0" smtClean="0">
                          <a:effectLst/>
                        </a:rPr>
                        <a:t>ან </a:t>
                      </a:r>
                      <a:r>
                        <a:rPr lang="ka-GE" sz="1400" kern="1200" dirty="0" smtClean="0">
                          <a:effectLst/>
                        </a:rPr>
                        <a:t>დაწესებულებაში</a:t>
                      </a:r>
                      <a:endParaRPr lang="en-US" sz="1400" dirty="0"/>
                    </a:p>
                  </a:txBody>
                  <a:tcPr anchor="ctr"/>
                </a:tc>
                <a:tc>
                  <a:txBody>
                    <a:bodyPr/>
                    <a:lstStyle/>
                    <a:p>
                      <a:endParaRPr lang="ka-GE" sz="1400" dirty="0" smtClean="0"/>
                    </a:p>
                    <a:p>
                      <a:r>
                        <a:rPr lang="ka-GE" sz="1400" dirty="0" smtClean="0"/>
                        <a:t>ცენტრის მხრიდან შეთავაზების</a:t>
                      </a:r>
                      <a:r>
                        <a:rPr lang="ka-GE" sz="1400" baseline="0" dirty="0" smtClean="0"/>
                        <a:t> შემთხვევაში</a:t>
                      </a:r>
                      <a:endParaRPr lang="en-US" sz="1400" dirty="0"/>
                    </a:p>
                  </a:txBody>
                  <a:tcPr/>
                </a:tc>
                <a:extLst>
                  <a:ext uri="{0D108BD9-81ED-4DB2-BD59-A6C34878D82A}">
                    <a16:rowId xmlns:a16="http://schemas.microsoft.com/office/drawing/2014/main" val="1619975343"/>
                  </a:ext>
                </a:extLst>
              </a:tr>
              <a:tr h="13713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ka-GE" sz="1400" b="1" kern="1200" dirty="0" smtClean="0">
                        <a:solidFill>
                          <a:srgbClr val="002060"/>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ka-GE" sz="1400" b="1" kern="1200" dirty="0" smtClean="0">
                          <a:solidFill>
                            <a:srgbClr val="002060"/>
                          </a:solidFill>
                          <a:latin typeface="+mn-lt"/>
                          <a:ea typeface="+mn-ea"/>
                          <a:cs typeface="+mn-cs"/>
                        </a:rPr>
                        <a:t>საერთაშორისო სადოქტორო პროგრამები</a:t>
                      </a:r>
                      <a:endParaRPr lang="en-US" sz="1400" b="1" kern="1200" dirty="0" smtClean="0">
                        <a:solidFill>
                          <a:srgbClr val="002060"/>
                        </a:solidFill>
                        <a:latin typeface="+mn-lt"/>
                        <a:ea typeface="+mn-ea"/>
                        <a:cs typeface="+mn-cs"/>
                      </a:endParaRPr>
                    </a:p>
                    <a:p>
                      <a:pPr algn="l"/>
                      <a:endParaRPr lang="en-US" sz="1400" b="1"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a-GE" sz="1400" dirty="0" smtClean="0"/>
                        <a:t>სწავლის დასრულების შემდგომ წარმოადგინოს</a:t>
                      </a:r>
                      <a:r>
                        <a:rPr lang="ka-GE" sz="1400" baseline="0" dirty="0" smtClean="0"/>
                        <a:t> </a:t>
                      </a:r>
                      <a:r>
                        <a:rPr lang="ka-GE" sz="1400" b="1" baseline="0" dirty="0" smtClean="0"/>
                        <a:t>დოქტორის</a:t>
                      </a:r>
                      <a:r>
                        <a:rPr lang="ka-GE" sz="1400" baseline="0" dirty="0" smtClean="0"/>
                        <a:t> ხარისხის დიპლომი</a:t>
                      </a:r>
                      <a:endParaRPr lang="en-US" sz="1400" dirty="0" smtClean="0"/>
                    </a:p>
                    <a:p>
                      <a:pPr algn="l"/>
                      <a:endParaRPr lang="en-US" sz="140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ka-GE" sz="1400" kern="1200" dirty="0" smtClean="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ka-GE" sz="1400" kern="1200" dirty="0" smtClean="0">
                          <a:effectLst/>
                        </a:rPr>
                        <a:t>სწავლის დასრულებიდან არაუგვიანეს ერთი თვის ვადაში, დარჩეს ქვეყანაში 3 წელი</a:t>
                      </a:r>
                      <a:endParaRPr lang="en-US" sz="1400" dirty="0" smtClean="0"/>
                    </a:p>
                    <a:p>
                      <a:pPr algn="l"/>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ka-GE" sz="1400" kern="1200" dirty="0" smtClean="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ka-GE" sz="1400" kern="1200" dirty="0" smtClean="0">
                          <a:effectLst/>
                        </a:rPr>
                        <a:t>დასაქმდეს საქართველოში, შესაბამის სფეროში</a:t>
                      </a:r>
                      <a:r>
                        <a:rPr lang="en-US" sz="1400" kern="1200" baseline="0" dirty="0" smtClean="0">
                          <a:effectLst/>
                        </a:rPr>
                        <a:t> </a:t>
                      </a:r>
                      <a:r>
                        <a:rPr lang="ka-GE" sz="1400" kern="1200" baseline="0" dirty="0" smtClean="0">
                          <a:effectLst/>
                        </a:rPr>
                        <a:t>ან </a:t>
                      </a:r>
                      <a:r>
                        <a:rPr lang="ka-GE" sz="1400" kern="1200" dirty="0" smtClean="0">
                          <a:effectLst/>
                        </a:rPr>
                        <a:t>დაწესებულებაში</a:t>
                      </a:r>
                      <a:endParaRPr lang="en-US" sz="1400" dirty="0" smtClean="0"/>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ka-GE" sz="14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ka-GE" sz="1400" dirty="0" smtClean="0"/>
                        <a:t>ცენტრის მხრიდან შეთავაზების</a:t>
                      </a:r>
                      <a:r>
                        <a:rPr lang="ka-GE" sz="1400" baseline="0" dirty="0" smtClean="0"/>
                        <a:t> შემთხვევაში</a:t>
                      </a:r>
                      <a:endParaRPr lang="en-US" sz="1400" dirty="0" smtClean="0"/>
                    </a:p>
                    <a:p>
                      <a:endParaRPr lang="en-US" dirty="0"/>
                    </a:p>
                  </a:txBody>
                  <a:tcPr/>
                </a:tc>
                <a:extLst>
                  <a:ext uri="{0D108BD9-81ED-4DB2-BD59-A6C34878D82A}">
                    <a16:rowId xmlns:a16="http://schemas.microsoft.com/office/drawing/2014/main" val="2940893416"/>
                  </a:ext>
                </a:extLst>
              </a:tr>
              <a:tr h="12583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ka-GE" sz="1400" b="1" kern="1200" dirty="0" smtClean="0">
                        <a:solidFill>
                          <a:srgbClr val="002060"/>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ka-GE" sz="1400" b="1" kern="1200" dirty="0" smtClean="0">
                          <a:solidFill>
                            <a:srgbClr val="002060"/>
                          </a:solidFill>
                          <a:latin typeface="+mn-lt"/>
                          <a:ea typeface="+mn-ea"/>
                          <a:cs typeface="+mn-cs"/>
                        </a:rPr>
                        <a:t>საერთაშორისო სახელოვნებო აკადემიური პროგრამები</a:t>
                      </a:r>
                      <a:endParaRPr lang="en-US" sz="1400" b="1" kern="1200" dirty="0" smtClean="0">
                        <a:solidFill>
                          <a:srgbClr val="002060"/>
                        </a:solidFill>
                        <a:latin typeface="+mn-lt"/>
                        <a:ea typeface="+mn-ea"/>
                        <a:cs typeface="+mn-cs"/>
                      </a:endParaRPr>
                    </a:p>
                    <a:p>
                      <a:pPr algn="l"/>
                      <a:endParaRPr lang="en-US" sz="1400" b="1"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a-GE" sz="1400" dirty="0" smtClean="0"/>
                        <a:t>სწავლის დასრულების შემდგომ წარმოადგინოს</a:t>
                      </a:r>
                      <a:r>
                        <a:rPr lang="ka-GE" sz="1400" baseline="0" dirty="0" smtClean="0"/>
                        <a:t> </a:t>
                      </a:r>
                      <a:r>
                        <a:rPr lang="ka-GE" sz="1400" b="1" baseline="0" dirty="0" smtClean="0"/>
                        <a:t>მაგისტრის</a:t>
                      </a:r>
                      <a:r>
                        <a:rPr lang="ka-GE" sz="1400" baseline="0" dirty="0" smtClean="0"/>
                        <a:t> ხარისხის დიპლომი</a:t>
                      </a:r>
                      <a:endParaRPr lang="en-US" sz="1400" dirty="0" smtClean="0"/>
                    </a:p>
                    <a:p>
                      <a:pPr algn="l"/>
                      <a:endParaRPr lang="en-US" dirty="0"/>
                    </a:p>
                  </a:txBody>
                  <a:tcPr anchor="ctr"/>
                </a:tc>
                <a:tc>
                  <a:txBody>
                    <a:bodyPr/>
                    <a:lstStyle/>
                    <a:p>
                      <a:endParaRPr lang="ka-GE" dirty="0" smtClean="0"/>
                    </a:p>
                    <a:p>
                      <a:r>
                        <a:rPr lang="ka-GE"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ka-GE" dirty="0" smtClean="0"/>
                        <a:t>            </a:t>
                      </a:r>
                      <a:endParaRPr lang="en-US" dirty="0"/>
                    </a:p>
                  </a:txBody>
                  <a:tcPr/>
                </a:tc>
                <a:tc>
                  <a:txBody>
                    <a:bodyPr/>
                    <a:lstStyle/>
                    <a:p>
                      <a:endParaRPr lang="ka-GE" sz="1400" kern="1200" dirty="0" smtClean="0">
                        <a:effectLst/>
                      </a:endParaRPr>
                    </a:p>
                    <a:p>
                      <a:r>
                        <a:rPr lang="ka-GE" sz="1400" kern="1200" dirty="0" smtClean="0">
                          <a:effectLst/>
                        </a:rPr>
                        <a:t>დასაქმდეს საქართველოში სამი წლის განმავლობაში შესაბამის სფეროში</a:t>
                      </a:r>
                      <a:endParaRPr lang="en-US" sz="1400" dirty="0"/>
                    </a:p>
                  </a:txBody>
                  <a:tcPr/>
                </a:tc>
                <a:tc>
                  <a:txBody>
                    <a:bodyPr/>
                    <a:lstStyle/>
                    <a:p>
                      <a:endParaRPr lang="ka-GE" dirty="0" smtClean="0"/>
                    </a:p>
                    <a:p>
                      <a:endParaRPr lang="ka-GE" dirty="0" smtClean="0"/>
                    </a:p>
                    <a:p>
                      <a:r>
                        <a:rPr lang="ka-GE" dirty="0" smtClean="0"/>
                        <a:t>       </a:t>
                      </a:r>
                      <a:endParaRPr lang="en-US" b="1" dirty="0"/>
                    </a:p>
                  </a:txBody>
                  <a:tcPr/>
                </a:tc>
                <a:extLst>
                  <a:ext uri="{0D108BD9-81ED-4DB2-BD59-A6C34878D82A}">
                    <a16:rowId xmlns:a16="http://schemas.microsoft.com/office/drawing/2014/main" val="1689828898"/>
                  </a:ext>
                </a:extLst>
              </a:tr>
            </a:tbl>
          </a:graphicData>
        </a:graphic>
      </p:graphicFrame>
      <p:pic>
        <p:nvPicPr>
          <p:cNvPr id="8" name="Picture 6" descr="contract-ის სურათის შედეგი"/>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8785" y="78352"/>
            <a:ext cx="2573215" cy="188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995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5807" y="160338"/>
            <a:ext cx="7546862" cy="1042521"/>
          </a:xfrm>
        </p:spPr>
        <p:txBody>
          <a:bodyPr>
            <a:normAutofit fontScale="55000" lnSpcReduction="20000"/>
          </a:bodyPr>
          <a:lstStyle/>
          <a:p>
            <a:pPr marL="0" indent="0">
              <a:buNone/>
            </a:pPr>
            <a:endParaRPr lang="en-US" sz="2400" b="1" dirty="0" smtClean="0"/>
          </a:p>
          <a:p>
            <a:pPr marL="0" indent="0">
              <a:buNone/>
            </a:pPr>
            <a:r>
              <a:rPr lang="en-US" sz="6500" b="1" dirty="0">
                <a:effectLst>
                  <a:outerShdw blurRad="38100" dist="38100" dir="2700000" algn="tl">
                    <a:srgbClr val="000000">
                      <a:alpha val="43137"/>
                    </a:srgbClr>
                  </a:outerShdw>
                </a:effectLst>
              </a:rPr>
              <a:t> </a:t>
            </a:r>
            <a:r>
              <a:rPr lang="ka-GE" sz="5100" b="1" dirty="0">
                <a:effectLst>
                  <a:outerShdw blurRad="38100" dist="38100" dir="2700000" algn="tl">
                    <a:srgbClr val="000000">
                      <a:alpha val="43137"/>
                    </a:srgbClr>
                  </a:outerShdw>
                  <a:reflection endPos="0" dir="5400000" sy="-100000" algn="bl" rotWithShape="0"/>
                </a:effectLst>
              </a:rPr>
              <a:t>ჩვენი საკონტაქტო ინფორმაცია</a:t>
            </a:r>
            <a:endParaRPr lang="en-US" sz="5100" b="1" dirty="0">
              <a:effectLst>
                <a:outerShdw blurRad="38100" dist="38100" dir="2700000" algn="tl">
                  <a:srgbClr val="000000">
                    <a:alpha val="43137"/>
                  </a:srgbClr>
                </a:outerShdw>
                <a:reflection endPos="0" dir="5400000" sy="-100000" algn="bl" rotWithShape="0"/>
              </a:effectLst>
            </a:endParaRPr>
          </a:p>
          <a:p>
            <a:pPr marL="0" indent="0">
              <a:buNone/>
            </a:pPr>
            <a:endParaRPr lang="en-US" sz="4300" b="1" dirty="0" smtClean="0">
              <a:solidFill>
                <a:schemeClr val="bg1"/>
              </a:solidFill>
            </a:endParaRPr>
          </a:p>
        </p:txBody>
      </p:sp>
      <p:sp>
        <p:nvSpPr>
          <p:cNvPr id="12" name="TextBox 11"/>
          <p:cNvSpPr txBox="1"/>
          <p:nvPr/>
        </p:nvSpPr>
        <p:spPr>
          <a:xfrm>
            <a:off x="193252" y="2421746"/>
            <a:ext cx="9308308" cy="492443"/>
          </a:xfrm>
          <a:prstGeom prst="rect">
            <a:avLst/>
          </a:prstGeom>
          <a:noFill/>
        </p:spPr>
        <p:txBody>
          <a:bodyPr wrap="square" rtlCol="0">
            <a:spAutoFit/>
          </a:bodyPr>
          <a:lstStyle/>
          <a:p>
            <a:pPr algn="just"/>
            <a:r>
              <a:rPr lang="en-US" sz="1400" b="1" dirty="0" smtClean="0">
                <a:solidFill>
                  <a:schemeClr val="bg2">
                    <a:lumMod val="75000"/>
                  </a:schemeClr>
                </a:solidFill>
              </a:rPr>
              <a:t>      </a:t>
            </a:r>
            <a:endParaRPr lang="ka-GE" sz="1400" dirty="0" smtClean="0">
              <a:solidFill>
                <a:schemeClr val="bg1"/>
              </a:solidFill>
            </a:endParaRPr>
          </a:p>
          <a:p>
            <a:endParaRPr lang="ka-GE" sz="1200" dirty="0">
              <a:solidFill>
                <a:schemeClr val="bg1"/>
              </a:solidFill>
            </a:endParaRPr>
          </a:p>
        </p:txBody>
      </p:sp>
      <p:sp>
        <p:nvSpPr>
          <p:cNvPr id="8" name="Content Placeholder 1"/>
          <p:cNvSpPr txBox="1">
            <a:spLocks/>
          </p:cNvSpPr>
          <p:nvPr/>
        </p:nvSpPr>
        <p:spPr>
          <a:xfrm>
            <a:off x="2083777" y="3710355"/>
            <a:ext cx="6822831" cy="283908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ka-GE" sz="1600" b="1" dirty="0" smtClean="0">
                <a:solidFill>
                  <a:schemeClr val="bg1"/>
                </a:solidFill>
              </a:rPr>
              <a:t>მისამართი: </a:t>
            </a:r>
            <a:r>
              <a:rPr lang="en-US" sz="1600" b="1" dirty="0" smtClean="0">
                <a:solidFill>
                  <a:schemeClr val="bg1"/>
                </a:solidFill>
              </a:rPr>
              <a:t>   </a:t>
            </a:r>
            <a:r>
              <a:rPr lang="ka-GE" sz="1600" b="1" dirty="0" smtClean="0">
                <a:solidFill>
                  <a:schemeClr val="accent1">
                    <a:lumMod val="75000"/>
                  </a:schemeClr>
                </a:solidFill>
              </a:rPr>
              <a:t>ქ. თბილისი, ჭავჭავაძის გამზ. N7, სართული  </a:t>
            </a:r>
            <a:r>
              <a:rPr lang="en-US" sz="1600" b="1" dirty="0" smtClean="0">
                <a:solidFill>
                  <a:schemeClr val="accent1">
                    <a:lumMod val="75000"/>
                  </a:schemeClr>
                </a:solidFill>
              </a:rPr>
              <a:t>II</a:t>
            </a:r>
          </a:p>
          <a:p>
            <a:pPr marL="0" indent="0">
              <a:buFont typeface="Wingdings 3" panose="05040102010807070707" pitchFamily="18" charset="2"/>
              <a:buNone/>
            </a:pPr>
            <a:r>
              <a:rPr lang="ka-GE" sz="1600" b="1" dirty="0" smtClean="0">
                <a:solidFill>
                  <a:schemeClr val="bg1"/>
                </a:solidFill>
              </a:rPr>
              <a:t>ტელეფონი: </a:t>
            </a:r>
            <a:r>
              <a:rPr lang="en-US" sz="1600" b="1" dirty="0" smtClean="0">
                <a:solidFill>
                  <a:schemeClr val="bg1"/>
                </a:solidFill>
              </a:rPr>
              <a:t>   </a:t>
            </a:r>
            <a:r>
              <a:rPr lang="ka-GE" sz="1600" b="1" dirty="0" smtClean="0">
                <a:solidFill>
                  <a:schemeClr val="accent1">
                    <a:lumMod val="75000"/>
                  </a:schemeClr>
                </a:solidFill>
              </a:rPr>
              <a:t>032 2 97 01 37</a:t>
            </a:r>
          </a:p>
          <a:p>
            <a:pPr marL="0" indent="0">
              <a:buFont typeface="Wingdings 3" panose="05040102010807070707" pitchFamily="18" charset="2"/>
              <a:buNone/>
            </a:pPr>
            <a:r>
              <a:rPr lang="ka-GE" sz="1600" b="1" dirty="0" smtClean="0">
                <a:solidFill>
                  <a:schemeClr val="bg1"/>
                </a:solidFill>
              </a:rPr>
              <a:t>ელ ფოსტა</a:t>
            </a:r>
            <a:r>
              <a:rPr lang="en-US" sz="1600" b="1" dirty="0">
                <a:solidFill>
                  <a:schemeClr val="bg1"/>
                </a:solidFill>
              </a:rPr>
              <a:t>:</a:t>
            </a:r>
            <a:r>
              <a:rPr lang="en-US" sz="1600" b="1" dirty="0" smtClean="0">
                <a:solidFill>
                  <a:schemeClr val="bg1"/>
                </a:solidFill>
              </a:rPr>
              <a:t>    </a:t>
            </a:r>
            <a:r>
              <a:rPr lang="ka-GE" sz="1600" b="1" dirty="0" smtClean="0">
                <a:solidFill>
                  <a:schemeClr val="bg1"/>
                </a:solidFill>
              </a:rPr>
              <a:t> </a:t>
            </a:r>
            <a:r>
              <a:rPr lang="en-US" sz="1600" b="1" dirty="0" smtClean="0">
                <a:solidFill>
                  <a:schemeClr val="accent1">
                    <a:lumMod val="75000"/>
                  </a:schemeClr>
                </a:solidFill>
                <a:hlinkClick r:id="rId3"/>
              </a:rPr>
              <a:t>info-iec@iec.gov.ge</a:t>
            </a:r>
            <a:endParaRPr lang="ka-GE" sz="1600" b="1" dirty="0">
              <a:solidFill>
                <a:schemeClr val="accent1">
                  <a:lumMod val="75000"/>
                </a:schemeClr>
              </a:solidFill>
            </a:endParaRPr>
          </a:p>
          <a:p>
            <a:pPr marL="0" indent="0">
              <a:buFont typeface="Wingdings 3" panose="05040102010807070707" pitchFamily="18" charset="2"/>
              <a:buNone/>
            </a:pPr>
            <a:r>
              <a:rPr lang="ka-GE" sz="1600" b="1" dirty="0" smtClean="0">
                <a:solidFill>
                  <a:schemeClr val="bg1"/>
                </a:solidFill>
              </a:rPr>
              <a:t>ვებ</a:t>
            </a:r>
            <a:r>
              <a:rPr lang="en-US" sz="1600" b="1" dirty="0" smtClean="0">
                <a:solidFill>
                  <a:schemeClr val="bg1"/>
                </a:solidFill>
              </a:rPr>
              <a:t> </a:t>
            </a:r>
            <a:r>
              <a:rPr lang="ka-GE" sz="1600" b="1" dirty="0" smtClean="0">
                <a:solidFill>
                  <a:schemeClr val="bg1"/>
                </a:solidFill>
              </a:rPr>
              <a:t>- გვერდი: </a:t>
            </a:r>
            <a:r>
              <a:rPr lang="en-US" sz="1600" b="1" dirty="0" smtClean="0">
                <a:solidFill>
                  <a:schemeClr val="bg1"/>
                </a:solidFill>
              </a:rPr>
              <a:t>  </a:t>
            </a:r>
            <a:r>
              <a:rPr lang="en-US" sz="1600" b="1" dirty="0" smtClean="0">
                <a:solidFill>
                  <a:schemeClr val="accent1">
                    <a:lumMod val="75000"/>
                  </a:schemeClr>
                </a:solidFill>
              </a:rPr>
              <a:t>iec.gov.ge</a:t>
            </a:r>
            <a:endParaRPr lang="en-US" sz="1600" dirty="0" smtClean="0">
              <a:solidFill>
                <a:schemeClr val="accent1">
                  <a:lumMod val="75000"/>
                </a:schemeClr>
              </a:solidFill>
            </a:endParaRPr>
          </a:p>
          <a:p>
            <a:pPr marL="0" indent="0">
              <a:buFont typeface="Wingdings 3" panose="05040102010807070707" pitchFamily="18" charset="2"/>
              <a:buNone/>
            </a:pPr>
            <a:endParaRPr lang="en-US" sz="4300" b="1" dirty="0" smtClean="0">
              <a:solidFill>
                <a:schemeClr val="bg1"/>
              </a:solidFill>
            </a:endParaRPr>
          </a:p>
        </p:txBody>
      </p:sp>
      <p:pic>
        <p:nvPicPr>
          <p:cNvPr id="3076" name="Picture 4" descr="contact-ის სურათის შედეგი"/>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2138" y="1141313"/>
            <a:ext cx="3842240" cy="23122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38166" y="306108"/>
            <a:ext cx="1176319" cy="1176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AutoShape 6" descr="CONTACT US-ის სურათის შედეგი"/>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951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84202" y="5834338"/>
            <a:ext cx="9248775" cy="701675"/>
          </a:xfrm>
        </p:spPr>
        <p:txBody>
          <a:bodyPr>
            <a:normAutofit fontScale="90000"/>
          </a:bodyPr>
          <a:lstStyle/>
          <a:p>
            <a:pPr algn="ctr"/>
            <a:r>
              <a:rPr lang="ka-GE" b="0" cap="none" spc="0" dirty="0" smtClean="0">
                <a:ln w="0"/>
                <a:solidFill>
                  <a:schemeClr val="accent1"/>
                </a:solidFill>
                <a:effectLst>
                  <a:outerShdw blurRad="38100" dist="38100" dir="2700000" algn="tl">
                    <a:srgbClr val="000000">
                      <a:alpha val="43137"/>
                    </a:srgbClr>
                  </a:outerShdw>
                </a:effectLst>
              </a:rPr>
              <a:t>გმადლობთ   ყურადღებისთვის!</a:t>
            </a:r>
            <a:br>
              <a:rPr lang="ka-GE" b="0" cap="none" spc="0" dirty="0" smtClean="0">
                <a:ln w="0"/>
                <a:solidFill>
                  <a:schemeClr val="accent1"/>
                </a:solidFill>
                <a:effectLst>
                  <a:outerShdw blurRad="38100" dist="38100" dir="2700000" algn="tl">
                    <a:srgbClr val="000000">
                      <a:alpha val="43137"/>
                    </a:srgbClr>
                  </a:outerShdw>
                </a:effectLst>
              </a:rPr>
            </a:br>
            <a:endParaRPr lang="ka-GE" dirty="0">
              <a:effectLst>
                <a:outerShdw blurRad="38100" dist="38100" dir="2700000" algn="tl">
                  <a:srgbClr val="000000">
                    <a:alpha val="43137"/>
                  </a:srgbClr>
                </a:outerShdw>
              </a:effectLst>
            </a:endParaRPr>
          </a:p>
        </p:txBody>
      </p:sp>
      <p:pic>
        <p:nvPicPr>
          <p:cNvPr id="5" name="Content Placeholder 4"/>
          <p:cNvPicPr>
            <a:picLocks noGrp="1" noChangeAspect="1"/>
          </p:cNvPicPr>
          <p:nvPr>
            <p:ph idx="1"/>
          </p:nvPr>
        </p:nvPicPr>
        <p:blipFill>
          <a:blip r:embed="rId2"/>
          <a:stretch>
            <a:fillRect/>
          </a:stretch>
        </p:blipFill>
        <p:spPr>
          <a:xfrm>
            <a:off x="3543926" y="752716"/>
            <a:ext cx="4245834" cy="42211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0522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920</TotalTime>
  <Words>776</Words>
  <Application>Microsoft Office PowerPoint</Application>
  <PresentationFormat>Widescreen</PresentationFormat>
  <Paragraphs>155</Paragraphs>
  <Slides>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Sylfaen</vt:lpstr>
      <vt:lpstr>Times New Roman</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გმადლობთ   ყურადღებისთვის!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განათლების საერთაშორისო ცენტრი  საქართველოს მთავრობის ადმინისტრაცია </dc:title>
  <dc:creator>Nino Chelidze</dc:creator>
  <cp:lastModifiedBy>Nino Sulava</cp:lastModifiedBy>
  <cp:revision>202</cp:revision>
  <cp:lastPrinted>2014-11-12T13:06:12Z</cp:lastPrinted>
  <dcterms:created xsi:type="dcterms:W3CDTF">2014-11-12T10:58:22Z</dcterms:created>
  <dcterms:modified xsi:type="dcterms:W3CDTF">2017-05-02T10:59:14Z</dcterms:modified>
</cp:coreProperties>
</file>