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69" r:id="rId6"/>
    <p:sldId id="290" r:id="rId7"/>
    <p:sldId id="257" r:id="rId8"/>
    <p:sldId id="262" r:id="rId9"/>
    <p:sldId id="282" r:id="rId10"/>
    <p:sldId id="272" r:id="rId11"/>
    <p:sldId id="263" r:id="rId12"/>
    <p:sldId id="275" r:id="rId13"/>
    <p:sldId id="276" r:id="rId14"/>
    <p:sldId id="277" r:id="rId15"/>
    <p:sldId id="281" r:id="rId16"/>
    <p:sldId id="284" r:id="rId17"/>
    <p:sldId id="285" r:id="rId18"/>
    <p:sldId id="279" r:id="rId19"/>
    <p:sldId id="287" r:id="rId20"/>
    <p:sldId id="288" r:id="rId21"/>
    <p:sldId id="289"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showGuides="1">
      <p:cViewPr varScale="1">
        <p:scale>
          <a:sx n="114" d="100"/>
          <a:sy n="114" d="100"/>
        </p:scale>
        <p:origin x="414" y="10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7/25/2017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7/25/2017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89AE5266-AEB0-4AF0-B1C9-E0654F9E6186}" type="datetime1">
              <a:rPr lang="ka-GE" smtClean="0"/>
              <a:t>25.07.2017</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r>
              <a:rPr lang="ka-GE"/>
              <a:t>თამარ ფოლადაშვილი</a:t>
            </a:r>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109BE210-C6C4-4547-8C26-5CB54378B816}" type="datetime1">
              <a:rPr lang="ka-GE" smtClean="0"/>
              <a:t>25.07.2017</a:t>
            </a:fld>
            <a:endParaRPr/>
          </a:p>
        </p:txBody>
      </p:sp>
      <p:sp>
        <p:nvSpPr>
          <p:cNvPr id="6" name="Footer Placeholder 5"/>
          <p:cNvSpPr>
            <a:spLocks noGrp="1"/>
          </p:cNvSpPr>
          <p:nvPr>
            <p:ph type="ftr" sz="quarter" idx="11"/>
          </p:nvPr>
        </p:nvSpPr>
        <p:spPr/>
        <p:txBody>
          <a:bodyPr/>
          <a:lstStyle/>
          <a:p>
            <a:r>
              <a:rPr lang="ka-GE"/>
              <a:t>თამარ ფოლადაშვილი</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5BB649D-F0DD-4C65-BEC7-4B09F1FA96A5}" type="datetime1">
              <a:rPr lang="ka-GE" smtClean="0"/>
              <a:t>25.07.2017</a:t>
            </a:fld>
            <a:endParaRPr/>
          </a:p>
        </p:txBody>
      </p:sp>
      <p:sp>
        <p:nvSpPr>
          <p:cNvPr id="5" name="Footer Placeholder 4"/>
          <p:cNvSpPr>
            <a:spLocks noGrp="1"/>
          </p:cNvSpPr>
          <p:nvPr>
            <p:ph type="ftr" sz="quarter" idx="11"/>
          </p:nvPr>
        </p:nvSpPr>
        <p:spPr/>
        <p:txBody>
          <a:bodyPr/>
          <a:lstStyle/>
          <a:p>
            <a:r>
              <a:rPr lang="ka-GE"/>
              <a:t>თამარ ფოლადაშვილი</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1FC1D82-2E22-4E61-B82C-1FADD6E2ABAD}" type="datetime1">
              <a:rPr lang="ka-GE" smtClean="0"/>
              <a:t>25.07.2017</a:t>
            </a:fld>
            <a:endParaRPr/>
          </a:p>
        </p:txBody>
      </p:sp>
      <p:sp>
        <p:nvSpPr>
          <p:cNvPr id="5" name="Footer Placeholder 4"/>
          <p:cNvSpPr>
            <a:spLocks noGrp="1"/>
          </p:cNvSpPr>
          <p:nvPr>
            <p:ph type="ftr" sz="quarter" idx="11"/>
          </p:nvPr>
        </p:nvSpPr>
        <p:spPr/>
        <p:txBody>
          <a:bodyPr/>
          <a:lstStyle/>
          <a:p>
            <a:r>
              <a:rPr lang="ka-GE"/>
              <a:t>თამარ ფოლადაშვილი</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B58300C-D0A1-456C-A08F-2705390B0836}" type="datetime1">
              <a:rPr lang="ka-GE" smtClean="0"/>
              <a:t>25.07.2017</a:t>
            </a:fld>
            <a:endParaRPr/>
          </a:p>
        </p:txBody>
      </p:sp>
      <p:sp>
        <p:nvSpPr>
          <p:cNvPr id="5" name="Footer Placeholder 4"/>
          <p:cNvSpPr>
            <a:spLocks noGrp="1"/>
          </p:cNvSpPr>
          <p:nvPr>
            <p:ph type="ftr" sz="quarter" idx="11"/>
          </p:nvPr>
        </p:nvSpPr>
        <p:spPr/>
        <p:txBody>
          <a:bodyPr/>
          <a:lstStyle/>
          <a:p>
            <a:r>
              <a:rPr lang="ka-GE"/>
              <a:t>თამარ ფოლადაშვილი</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993406-8788-4B4B-88BA-0EDB1EADD847}" type="datetime1">
              <a:rPr lang="ka-GE" smtClean="0"/>
              <a:t>25.07.2017</a:t>
            </a:fld>
            <a:endParaRPr/>
          </a:p>
        </p:txBody>
      </p:sp>
      <p:sp>
        <p:nvSpPr>
          <p:cNvPr id="5" name="Footer Placeholder 4"/>
          <p:cNvSpPr>
            <a:spLocks noGrp="1"/>
          </p:cNvSpPr>
          <p:nvPr>
            <p:ph type="ftr" sz="quarter" idx="11"/>
          </p:nvPr>
        </p:nvSpPr>
        <p:spPr/>
        <p:txBody>
          <a:bodyPr/>
          <a:lstStyle/>
          <a:p>
            <a:r>
              <a:rPr lang="ka-GE"/>
              <a:t>თამარ ფოლადაშვილი</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E37778C-C983-4D41-B88C-864ADE151FF8}" type="datetime1">
              <a:rPr lang="ka-GE" smtClean="0"/>
              <a:t>25.07.2017</a:t>
            </a:fld>
            <a:endParaRPr/>
          </a:p>
        </p:txBody>
      </p:sp>
      <p:sp>
        <p:nvSpPr>
          <p:cNvPr id="6" name="Footer Placeholder 5"/>
          <p:cNvSpPr>
            <a:spLocks noGrp="1"/>
          </p:cNvSpPr>
          <p:nvPr>
            <p:ph type="ftr" sz="quarter" idx="11"/>
          </p:nvPr>
        </p:nvSpPr>
        <p:spPr/>
        <p:txBody>
          <a:bodyPr/>
          <a:lstStyle/>
          <a:p>
            <a:r>
              <a:rPr lang="ka-GE"/>
              <a:t>თამარ ფოლადაშვილი</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50D2E90-E67E-4204-A79E-385E8A032FFB}" type="datetime1">
              <a:rPr lang="ka-GE" smtClean="0"/>
              <a:t>25.07.2017</a:t>
            </a:fld>
            <a:endParaRPr/>
          </a:p>
        </p:txBody>
      </p:sp>
      <p:sp>
        <p:nvSpPr>
          <p:cNvPr id="8" name="Footer Placeholder 7"/>
          <p:cNvSpPr>
            <a:spLocks noGrp="1"/>
          </p:cNvSpPr>
          <p:nvPr>
            <p:ph type="ftr" sz="quarter" idx="11"/>
          </p:nvPr>
        </p:nvSpPr>
        <p:spPr/>
        <p:txBody>
          <a:bodyPr/>
          <a:lstStyle/>
          <a:p>
            <a:r>
              <a:rPr lang="ka-GE"/>
              <a:t>თამარ ფოლადაშვილი</a:t>
            </a:r>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23FA2A6-32C0-45E6-9FF8-A8FC1D11FD86}" type="datetime1">
              <a:rPr lang="ka-GE" smtClean="0"/>
              <a:t>25.07.2017</a:t>
            </a:fld>
            <a:endParaRPr/>
          </a:p>
        </p:txBody>
      </p:sp>
      <p:sp>
        <p:nvSpPr>
          <p:cNvPr id="4" name="Footer Placeholder 3"/>
          <p:cNvSpPr>
            <a:spLocks noGrp="1"/>
          </p:cNvSpPr>
          <p:nvPr>
            <p:ph type="ftr" sz="quarter" idx="11"/>
          </p:nvPr>
        </p:nvSpPr>
        <p:spPr/>
        <p:txBody>
          <a:bodyPr/>
          <a:lstStyle/>
          <a:p>
            <a:r>
              <a:rPr lang="ka-GE"/>
              <a:t>თამარ ფოლადაშვილი</a:t>
            </a:r>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5D429-F4A9-4E39-9683-61E0E7CC08CB}" type="datetime1">
              <a:rPr lang="ka-GE" smtClean="0"/>
              <a:t>25.07.2017</a:t>
            </a:fld>
            <a:endParaRPr/>
          </a:p>
        </p:txBody>
      </p:sp>
      <p:sp>
        <p:nvSpPr>
          <p:cNvPr id="3" name="Footer Placeholder 2"/>
          <p:cNvSpPr>
            <a:spLocks noGrp="1"/>
          </p:cNvSpPr>
          <p:nvPr>
            <p:ph type="ftr" sz="quarter" idx="11"/>
          </p:nvPr>
        </p:nvSpPr>
        <p:spPr/>
        <p:txBody>
          <a:bodyPr/>
          <a:lstStyle/>
          <a:p>
            <a:r>
              <a:rPr lang="ka-GE"/>
              <a:t>თამარ ფოლადაშვილი</a:t>
            </a:r>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E8DC884-A51C-4335-BA42-EE16418F53BD}" type="datetime1">
              <a:rPr lang="ka-GE" smtClean="0"/>
              <a:t>25.07.2017</a:t>
            </a:fld>
            <a:endParaRPr/>
          </a:p>
        </p:txBody>
      </p:sp>
      <p:sp>
        <p:nvSpPr>
          <p:cNvPr id="6" name="Footer Placeholder 5"/>
          <p:cNvSpPr>
            <a:spLocks noGrp="1"/>
          </p:cNvSpPr>
          <p:nvPr>
            <p:ph type="ftr" sz="quarter" idx="11"/>
          </p:nvPr>
        </p:nvSpPr>
        <p:spPr/>
        <p:txBody>
          <a:bodyPr/>
          <a:lstStyle/>
          <a:p>
            <a:r>
              <a:rPr lang="ka-GE"/>
              <a:t>თამარ ფოლადაშვილი</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574E4DD7-D9D3-4575-B385-4035AAF1501B}" type="datetime1">
              <a:rPr lang="ka-GE" smtClean="0"/>
              <a:t>25.07.2017</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r>
              <a:rPr lang="ka-GE"/>
              <a:t>თამარ ფოლადაშვილი</a:t>
            </a:r>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ec.europa.eu/research/participants/portal/desktop/en/opportunities/h2020/topics/msca-if-2017.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37788" y="2292093"/>
            <a:ext cx="5734050" cy="2219691"/>
          </a:xfrm>
        </p:spPr>
        <p:txBody>
          <a:bodyPr anchor="ctr">
            <a:normAutofit/>
          </a:bodyPr>
          <a:lstStyle/>
          <a:p>
            <a:pPr algn="ctr"/>
            <a:r>
              <a:rPr lang="ka-GE" sz="3200" dirty="0"/>
              <a:t>ინდივიდუალური სტიპენდიები</a:t>
            </a:r>
            <a:endParaRPr lang="en-US" sz="3200" dirty="0"/>
          </a:p>
        </p:txBody>
      </p:sp>
      <p:sp>
        <p:nvSpPr>
          <p:cNvPr id="7" name="Subtitle 6"/>
          <p:cNvSpPr>
            <a:spLocks noGrp="1"/>
          </p:cNvSpPr>
          <p:nvPr>
            <p:ph type="subTitle" idx="1"/>
          </p:nvPr>
        </p:nvSpPr>
        <p:spPr>
          <a:xfrm>
            <a:off x="98221" y="4518680"/>
            <a:ext cx="5734050" cy="955565"/>
          </a:xfrm>
        </p:spPr>
        <p:txBody>
          <a:bodyPr/>
          <a:lstStyle/>
          <a:p>
            <a:endParaRPr lang="ka-GE" b="1" dirty="0"/>
          </a:p>
          <a:p>
            <a:r>
              <a:rPr lang="en-US" b="1" dirty="0"/>
              <a:t>Marie </a:t>
            </a:r>
            <a:r>
              <a:rPr lang="en-US" b="1" dirty="0" err="1"/>
              <a:t>Sklodowska</a:t>
            </a:r>
            <a:r>
              <a:rPr lang="en-US" b="1" dirty="0"/>
              <a:t>-Curie Actions</a:t>
            </a:r>
            <a:endParaRPr lang="ka-GE" b="1" dirty="0"/>
          </a:p>
          <a:p>
            <a:r>
              <a:rPr lang="en-US" b="1" dirty="0"/>
              <a:t>Individual Fellowship (IF)</a:t>
            </a:r>
          </a:p>
          <a:p>
            <a:endParaRPr lang="en-US" b="1"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pic>
        <p:nvPicPr>
          <p:cNvPr id="3" name="Picture 2">
            <a:extLst>
              <a:ext uri="{FF2B5EF4-FFF2-40B4-BE49-F238E27FC236}">
                <a16:creationId xmlns:a16="http://schemas.microsoft.com/office/drawing/2014/main" id="{D984FF93-F8A6-4FBA-B05C-C3586E2B6B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1063" y="173902"/>
            <a:ext cx="5101880" cy="687970"/>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3B4D-E374-4641-80A3-8AB5511FD5D8}"/>
              </a:ext>
            </a:extLst>
          </p:cNvPr>
          <p:cNvSpPr>
            <a:spLocks noGrp="1"/>
          </p:cNvSpPr>
          <p:nvPr>
            <p:ph type="ctrTitle"/>
          </p:nvPr>
        </p:nvSpPr>
        <p:spPr>
          <a:xfrm>
            <a:off x="3103548" y="966633"/>
            <a:ext cx="7653235" cy="1927569"/>
          </a:xfrm>
        </p:spPr>
        <p:txBody>
          <a:bodyPr>
            <a:noAutofit/>
          </a:bodyPr>
          <a:lstStyle/>
          <a:p>
            <a:pPr marL="571500" indent="-571500" algn="just">
              <a:buFont typeface="Wingdings" panose="05000000000000000000" pitchFamily="2" charset="2"/>
              <a:buChar char="Ø"/>
            </a:pPr>
            <a:r>
              <a:rPr lang="ka-GE" sz="2000" dirty="0"/>
              <a:t>მას შემდეგ რაც შეიტანთ სააპლიკაციო განაცხადს და მონიშნავთ თქვენ საკონტაქტო დაწესებულებას (ბენეფიციარს)*, მას ავტომატურად ეგზავნებათ მეილი, საიდანაც აქვთ წვდომა თქვენ სააპლიკაციო განაცხადზე. </a:t>
            </a:r>
          </a:p>
        </p:txBody>
      </p:sp>
      <p:sp>
        <p:nvSpPr>
          <p:cNvPr id="4" name="Date Placeholder 3">
            <a:extLst>
              <a:ext uri="{FF2B5EF4-FFF2-40B4-BE49-F238E27FC236}">
                <a16:creationId xmlns:a16="http://schemas.microsoft.com/office/drawing/2014/main" id="{03D4C591-5653-4BFF-ACE4-002CFF6BC80A}"/>
              </a:ext>
            </a:extLst>
          </p:cNvPr>
          <p:cNvSpPr>
            <a:spLocks noGrp="1"/>
          </p:cNvSpPr>
          <p:nvPr>
            <p:ph type="dt" sz="half" idx="10"/>
          </p:nvPr>
        </p:nvSpPr>
        <p:spPr/>
        <p:txBody>
          <a:bodyPr/>
          <a:lstStyle/>
          <a:p>
            <a:fld id="{BD51E921-8A19-4740-A236-39AAF18816C3}" type="datetime1">
              <a:rPr lang="ka-GE" smtClean="0"/>
              <a:t>25.07.2017</a:t>
            </a:fld>
            <a:endParaRPr lang="en-US" dirty="0"/>
          </a:p>
        </p:txBody>
      </p:sp>
      <p:sp>
        <p:nvSpPr>
          <p:cNvPr id="5" name="Footer Placeholder 4">
            <a:extLst>
              <a:ext uri="{FF2B5EF4-FFF2-40B4-BE49-F238E27FC236}">
                <a16:creationId xmlns:a16="http://schemas.microsoft.com/office/drawing/2014/main" id="{2C5A6C1D-A902-4DA2-882F-E5E3EE5952F2}"/>
              </a:ext>
            </a:extLst>
          </p:cNvPr>
          <p:cNvSpPr>
            <a:spLocks noGrp="1"/>
          </p:cNvSpPr>
          <p:nvPr>
            <p:ph type="ftr" sz="quarter" idx="11"/>
          </p:nvPr>
        </p:nvSpPr>
        <p:spPr/>
        <p:txBody>
          <a:bodyPr/>
          <a:lstStyle/>
          <a:p>
            <a:r>
              <a:rPr lang="ka-GE"/>
              <a:t>თამარ ფოლადაშვილი</a:t>
            </a:r>
            <a:endParaRPr lang="en-US"/>
          </a:p>
        </p:txBody>
      </p:sp>
      <p:sp>
        <p:nvSpPr>
          <p:cNvPr id="6" name="Title 1">
            <a:extLst>
              <a:ext uri="{FF2B5EF4-FFF2-40B4-BE49-F238E27FC236}">
                <a16:creationId xmlns:a16="http://schemas.microsoft.com/office/drawing/2014/main" id="{580A0297-C29E-498F-B331-00CDBCDCF614}"/>
              </a:ext>
            </a:extLst>
          </p:cNvPr>
          <p:cNvSpPr txBox="1">
            <a:spLocks/>
          </p:cNvSpPr>
          <p:nvPr/>
        </p:nvSpPr>
        <p:spPr>
          <a:xfrm>
            <a:off x="383447" y="3068825"/>
            <a:ext cx="10096500" cy="1206623"/>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marL="571500" indent="-571500" algn="just">
              <a:spcBef>
                <a:spcPts val="600"/>
              </a:spcBef>
              <a:buFont typeface="Wingdings" panose="05000000000000000000" pitchFamily="2" charset="2"/>
              <a:buChar char="Ø"/>
            </a:pPr>
            <a:r>
              <a:rPr lang="ka-GE" sz="2000" dirty="0"/>
              <a:t>გაითვალისწინეთ, რომ საპროექტო წინადადების წარდგენისას სისტემამ, ჩვენი უნივერსიტეტის გარდა, შეიძლება მოგთხოვოთ ბენეფიციარის </a:t>
            </a:r>
            <a:r>
              <a:rPr lang="en-US" sz="2000" dirty="0"/>
              <a:t>PIC </a:t>
            </a:r>
            <a:r>
              <a:rPr lang="ka-GE" sz="2000" dirty="0"/>
              <a:t>ნომერი. </a:t>
            </a:r>
          </a:p>
          <a:p>
            <a:pPr marL="571500" indent="-571500" algn="just">
              <a:spcBef>
                <a:spcPts val="600"/>
              </a:spcBef>
              <a:buFont typeface="Wingdings" panose="05000000000000000000" pitchFamily="2" charset="2"/>
              <a:buChar char="Ø"/>
            </a:pPr>
            <a:r>
              <a:rPr lang="ka-GE" sz="2000" dirty="0" err="1"/>
              <a:t>ბსუ</a:t>
            </a:r>
            <a:r>
              <a:rPr lang="ka-GE" sz="2000" dirty="0"/>
              <a:t>-ს </a:t>
            </a:r>
            <a:r>
              <a:rPr lang="en-US" sz="2000" dirty="0"/>
              <a:t>PIC </a:t>
            </a:r>
            <a:r>
              <a:rPr lang="ka-GE" sz="2000" dirty="0"/>
              <a:t>ნომერია: 966798419</a:t>
            </a:r>
          </a:p>
        </p:txBody>
      </p:sp>
      <p:sp>
        <p:nvSpPr>
          <p:cNvPr id="7" name="TextBox 6">
            <a:extLst>
              <a:ext uri="{FF2B5EF4-FFF2-40B4-BE49-F238E27FC236}">
                <a16:creationId xmlns:a16="http://schemas.microsoft.com/office/drawing/2014/main" id="{ED360677-EED7-4D6C-9E1D-6AFED972A1A7}"/>
              </a:ext>
            </a:extLst>
          </p:cNvPr>
          <p:cNvSpPr txBox="1"/>
          <p:nvPr/>
        </p:nvSpPr>
        <p:spPr>
          <a:xfrm>
            <a:off x="7147420" y="4946567"/>
            <a:ext cx="4639112" cy="738664"/>
          </a:xfrm>
          <a:prstGeom prst="rect">
            <a:avLst/>
          </a:prstGeom>
          <a:noFill/>
        </p:spPr>
        <p:txBody>
          <a:bodyPr wrap="square" rtlCol="0">
            <a:spAutoFit/>
          </a:bodyPr>
          <a:lstStyle/>
          <a:p>
            <a:pPr algn="ctr"/>
            <a:r>
              <a:rPr lang="en-US" sz="1400" dirty="0"/>
              <a:t>PIC </a:t>
            </a:r>
            <a:r>
              <a:rPr lang="ka-GE" sz="1400" dirty="0"/>
              <a:t>ნომერის საძიებო ბმული: </a:t>
            </a:r>
            <a:r>
              <a:rPr lang="en-US" sz="1400" dirty="0"/>
              <a:t>https://ec.europa.eu/research/participants/portal/desktop/en/organisations/register.html</a:t>
            </a:r>
            <a:endParaRPr lang="ka-GE" sz="1400" dirty="0"/>
          </a:p>
        </p:txBody>
      </p:sp>
    </p:spTree>
    <p:extLst>
      <p:ext uri="{BB962C8B-B14F-4D97-AF65-F5344CB8AC3E}">
        <p14:creationId xmlns:p14="http://schemas.microsoft.com/office/powerpoint/2010/main" val="15440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99C18-27F3-4150-B300-E285D28F5628}"/>
              </a:ext>
            </a:extLst>
          </p:cNvPr>
          <p:cNvSpPr>
            <a:spLocks noGrp="1"/>
          </p:cNvSpPr>
          <p:nvPr>
            <p:ph type="title"/>
          </p:nvPr>
        </p:nvSpPr>
        <p:spPr/>
        <p:txBody>
          <a:bodyPr/>
          <a:lstStyle/>
          <a:p>
            <a:r>
              <a:rPr lang="ka-GE" dirty="0"/>
              <a:t>საპროექტო წინადადების მეორე ნაწილი - ბიუჯეტი</a:t>
            </a:r>
          </a:p>
        </p:txBody>
      </p:sp>
      <p:sp>
        <p:nvSpPr>
          <p:cNvPr id="3" name="Date Placeholder 2">
            <a:extLst>
              <a:ext uri="{FF2B5EF4-FFF2-40B4-BE49-F238E27FC236}">
                <a16:creationId xmlns:a16="http://schemas.microsoft.com/office/drawing/2014/main" id="{3CFD1EB3-E679-466A-8122-A43C549A6809}"/>
              </a:ext>
            </a:extLst>
          </p:cNvPr>
          <p:cNvSpPr>
            <a:spLocks noGrp="1"/>
          </p:cNvSpPr>
          <p:nvPr>
            <p:ph type="dt" sz="half" idx="10"/>
          </p:nvPr>
        </p:nvSpPr>
        <p:spPr/>
        <p:txBody>
          <a:bodyPr/>
          <a:lstStyle/>
          <a:p>
            <a:fld id="{064F8434-C634-4EEE-83E3-7DE9E1F97383}" type="datetime1">
              <a:rPr lang="ka-GE" smtClean="0"/>
              <a:t>25.07.2017</a:t>
            </a:fld>
            <a:endParaRPr lang="ka-GE" dirty="0"/>
          </a:p>
        </p:txBody>
      </p:sp>
      <p:sp>
        <p:nvSpPr>
          <p:cNvPr id="4" name="Footer Placeholder 3">
            <a:extLst>
              <a:ext uri="{FF2B5EF4-FFF2-40B4-BE49-F238E27FC236}">
                <a16:creationId xmlns:a16="http://schemas.microsoft.com/office/drawing/2014/main" id="{072D88D3-EF30-4124-8D55-67A9D8ED3294}"/>
              </a:ext>
            </a:extLst>
          </p:cNvPr>
          <p:cNvSpPr>
            <a:spLocks noGrp="1"/>
          </p:cNvSpPr>
          <p:nvPr>
            <p:ph type="ftr" sz="quarter" idx="11"/>
          </p:nvPr>
        </p:nvSpPr>
        <p:spPr/>
        <p:txBody>
          <a:bodyPr/>
          <a:lstStyle/>
          <a:p>
            <a:r>
              <a:rPr lang="ka-GE"/>
              <a:t>თამარ ფოლადაშვილი</a:t>
            </a:r>
          </a:p>
        </p:txBody>
      </p:sp>
      <p:sp>
        <p:nvSpPr>
          <p:cNvPr id="5" name="TextBox 4">
            <a:extLst>
              <a:ext uri="{FF2B5EF4-FFF2-40B4-BE49-F238E27FC236}">
                <a16:creationId xmlns:a16="http://schemas.microsoft.com/office/drawing/2014/main" id="{869BB99C-F945-44E6-8EE0-36E2AF0A5028}"/>
              </a:ext>
            </a:extLst>
          </p:cNvPr>
          <p:cNvSpPr txBox="1"/>
          <p:nvPr/>
        </p:nvSpPr>
        <p:spPr>
          <a:xfrm>
            <a:off x="782714" y="2033062"/>
            <a:ext cx="10302868" cy="3170099"/>
          </a:xfrm>
          <a:prstGeom prst="rect">
            <a:avLst/>
          </a:prstGeom>
          <a:noFill/>
        </p:spPr>
        <p:txBody>
          <a:bodyPr wrap="square" rtlCol="0">
            <a:spAutoFit/>
          </a:bodyPr>
          <a:lstStyle/>
          <a:p>
            <a:pPr marL="342900" indent="-342900" algn="just">
              <a:spcBef>
                <a:spcPts val="600"/>
              </a:spcBef>
              <a:buFont typeface="+mj-lt"/>
              <a:buAutoNum type="arabicPeriod"/>
            </a:pPr>
            <a:r>
              <a:rPr lang="ka-GE" dirty="0"/>
              <a:t>თქვენ მიერ მითითებული ინფორმაციის საფუძველზე სისტემა ავტომატურად გითვლით სტიპენდიის ოდენობას (პროგრამა მხედველობაში იღებს: მობილობის ხანგრძლივობას, ოჯახურ მდგომარეობას და მიმღები ქვეყნის გადასახადებს).</a:t>
            </a:r>
          </a:p>
          <a:p>
            <a:pPr marL="342900" indent="-342900" algn="just">
              <a:spcBef>
                <a:spcPts val="600"/>
              </a:spcBef>
              <a:buFont typeface="+mj-lt"/>
              <a:buAutoNum type="arabicPeriod"/>
            </a:pPr>
            <a:endParaRPr lang="ka-GE" dirty="0"/>
          </a:p>
          <a:p>
            <a:pPr marL="342900" indent="-342900" algn="just">
              <a:spcBef>
                <a:spcPts val="600"/>
              </a:spcBef>
              <a:buFont typeface="+mj-lt"/>
              <a:buAutoNum type="arabicPeriod"/>
            </a:pPr>
            <a:r>
              <a:rPr lang="ka-GE" dirty="0"/>
              <a:t>ყურადღება გაამახვილეთ მობილობის დროზე. შემფასებელი არ აკეთებს კომენტარს ბიუჯეტთან დაკავშირებით, მაგრამ მხედველობაში იღებს გაწეული დანახარჯების მიზანშეწონილობას „ხარისხისა და ეფექტურობის“ პუნქტში შეფასების გაკეთებისას.</a:t>
            </a:r>
          </a:p>
          <a:p>
            <a:pPr marL="342900" indent="-342900" algn="just">
              <a:spcBef>
                <a:spcPts val="600"/>
              </a:spcBef>
              <a:buFont typeface="+mj-lt"/>
              <a:buAutoNum type="arabicPeriod"/>
            </a:pPr>
            <a:endParaRPr lang="ka-GE" dirty="0"/>
          </a:p>
          <a:p>
            <a:pPr marL="342900" indent="-342900" algn="just">
              <a:spcBef>
                <a:spcPts val="600"/>
              </a:spcBef>
              <a:buFont typeface="+mj-lt"/>
              <a:buAutoNum type="arabicPeriod"/>
            </a:pPr>
            <a:r>
              <a:rPr lang="ka-GE" dirty="0"/>
              <a:t>აპლიკაციის პირველი ნაწილის შევსებისას - დარწმუნდით, რომ უთითებთ მთელ რიცხვებს (ადამიანი/თვე).  </a:t>
            </a:r>
          </a:p>
        </p:txBody>
      </p:sp>
    </p:spTree>
    <p:extLst>
      <p:ext uri="{BB962C8B-B14F-4D97-AF65-F5344CB8AC3E}">
        <p14:creationId xmlns:p14="http://schemas.microsoft.com/office/powerpoint/2010/main" val="113102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FCD76-E4A6-446D-ABA0-9BC12B5576AE}"/>
              </a:ext>
            </a:extLst>
          </p:cNvPr>
          <p:cNvSpPr>
            <a:spLocks noGrp="1"/>
          </p:cNvSpPr>
          <p:nvPr>
            <p:ph type="title"/>
          </p:nvPr>
        </p:nvSpPr>
        <p:spPr>
          <a:xfrm>
            <a:off x="1104899" y="76200"/>
            <a:ext cx="10723577" cy="1096962"/>
          </a:xfrm>
        </p:spPr>
        <p:txBody>
          <a:bodyPr/>
          <a:lstStyle/>
          <a:p>
            <a:r>
              <a:rPr lang="ka-GE" dirty="0"/>
              <a:t>საპროექტო წინადადება უნდა აკმაყოფილებდეს სტანდარტებს:</a:t>
            </a:r>
          </a:p>
        </p:txBody>
      </p:sp>
      <p:sp>
        <p:nvSpPr>
          <p:cNvPr id="3" name="Date Placeholder 2">
            <a:extLst>
              <a:ext uri="{FF2B5EF4-FFF2-40B4-BE49-F238E27FC236}">
                <a16:creationId xmlns:a16="http://schemas.microsoft.com/office/drawing/2014/main" id="{239E7047-7610-4ED1-9D0E-44DCCF2F23FD}"/>
              </a:ext>
            </a:extLst>
          </p:cNvPr>
          <p:cNvSpPr>
            <a:spLocks noGrp="1"/>
          </p:cNvSpPr>
          <p:nvPr>
            <p:ph type="dt" sz="half" idx="10"/>
          </p:nvPr>
        </p:nvSpPr>
        <p:spPr/>
        <p:txBody>
          <a:bodyPr/>
          <a:lstStyle/>
          <a:p>
            <a:fld id="{FA0AC730-0424-4F9A-B0E3-ACF4AFA9A490}" type="datetime1">
              <a:rPr lang="ka-GE" smtClean="0"/>
              <a:t>25.07.2017</a:t>
            </a:fld>
            <a:endParaRPr lang="ka-GE"/>
          </a:p>
        </p:txBody>
      </p:sp>
      <p:sp>
        <p:nvSpPr>
          <p:cNvPr id="4" name="Footer Placeholder 3">
            <a:extLst>
              <a:ext uri="{FF2B5EF4-FFF2-40B4-BE49-F238E27FC236}">
                <a16:creationId xmlns:a16="http://schemas.microsoft.com/office/drawing/2014/main" id="{2143CD7E-C1C7-482C-BF30-6EA05BEBE884}"/>
              </a:ext>
            </a:extLst>
          </p:cNvPr>
          <p:cNvSpPr>
            <a:spLocks noGrp="1"/>
          </p:cNvSpPr>
          <p:nvPr>
            <p:ph type="ftr" sz="quarter" idx="11"/>
          </p:nvPr>
        </p:nvSpPr>
        <p:spPr/>
        <p:txBody>
          <a:bodyPr/>
          <a:lstStyle/>
          <a:p>
            <a:r>
              <a:rPr lang="ka-GE"/>
              <a:t>თამარ ფოლადაშვილი</a:t>
            </a:r>
          </a:p>
        </p:txBody>
      </p:sp>
      <p:sp>
        <p:nvSpPr>
          <p:cNvPr id="7" name="Rectangle 6">
            <a:extLst>
              <a:ext uri="{FF2B5EF4-FFF2-40B4-BE49-F238E27FC236}">
                <a16:creationId xmlns:a16="http://schemas.microsoft.com/office/drawing/2014/main" id="{640E723B-73DC-4DEE-9B6B-ED5DBE2C2347}"/>
              </a:ext>
            </a:extLst>
          </p:cNvPr>
          <p:cNvSpPr/>
          <p:nvPr/>
        </p:nvSpPr>
        <p:spPr>
          <a:xfrm>
            <a:off x="1546371" y="2186811"/>
            <a:ext cx="9199926" cy="3416320"/>
          </a:xfrm>
          <a:prstGeom prst="rect">
            <a:avLst/>
          </a:prstGeom>
        </p:spPr>
        <p:txBody>
          <a:bodyPr wrap="square">
            <a:spAutoFit/>
          </a:bodyPr>
          <a:lstStyle/>
          <a:p>
            <a:r>
              <a:rPr lang="ka-GE" dirty="0"/>
              <a:t>შრიფტის ზომა: ტექსტი -</a:t>
            </a:r>
            <a:r>
              <a:rPr lang="en-US" dirty="0"/>
              <a:t>11 </a:t>
            </a:r>
            <a:endParaRPr lang="ka-GE" dirty="0"/>
          </a:p>
          <a:p>
            <a:r>
              <a:rPr lang="ka-GE" dirty="0"/>
              <a:t>               ცხრილები და გრაფიკები - </a:t>
            </a:r>
            <a:r>
              <a:rPr lang="en-US" dirty="0"/>
              <a:t>8 </a:t>
            </a:r>
            <a:endParaRPr lang="ka-GE" dirty="0"/>
          </a:p>
          <a:p>
            <a:r>
              <a:rPr lang="ka-GE" dirty="0"/>
              <a:t>დაშორება - 1 </a:t>
            </a:r>
          </a:p>
          <a:p>
            <a:r>
              <a:rPr lang="ka-GE" dirty="0"/>
              <a:t>ფორმატი - </a:t>
            </a:r>
            <a:r>
              <a:rPr lang="en-US" dirty="0"/>
              <a:t>A4</a:t>
            </a:r>
            <a:endParaRPr lang="ka-GE" dirty="0"/>
          </a:p>
          <a:p>
            <a:r>
              <a:rPr lang="ka-GE" dirty="0"/>
              <a:t>საზღვრები - 15 </a:t>
            </a:r>
            <a:r>
              <a:rPr lang="ka-GE" dirty="0" err="1"/>
              <a:t>მმ</a:t>
            </a:r>
            <a:r>
              <a:rPr lang="ka-GE" dirty="0"/>
              <a:t> (ყველა მხრიდან)</a:t>
            </a:r>
          </a:p>
          <a:p>
            <a:r>
              <a:rPr lang="ka-GE" dirty="0"/>
              <a:t>შრიფტი -</a:t>
            </a:r>
            <a:r>
              <a:rPr lang="en-US" dirty="0"/>
              <a:t> Arial </a:t>
            </a:r>
            <a:r>
              <a:rPr lang="ka-GE" dirty="0"/>
              <a:t>ან</a:t>
            </a:r>
            <a:r>
              <a:rPr lang="en-US" dirty="0"/>
              <a:t> Times New Roman </a:t>
            </a:r>
            <a:endParaRPr lang="ka-GE" dirty="0"/>
          </a:p>
          <a:p>
            <a:endParaRPr lang="ka-GE" dirty="0"/>
          </a:p>
          <a:p>
            <a:r>
              <a:rPr lang="ka-GE" dirty="0"/>
              <a:t>აკრძალულია: თავსართები და ბოლოსართების გამოყენება. </a:t>
            </a:r>
          </a:p>
          <a:p>
            <a:r>
              <a:rPr lang="ka-GE" dirty="0"/>
              <a:t>დაშვებულია: წყაროების მითითება ბოლოსართში - შრიფტით - 8</a:t>
            </a:r>
          </a:p>
          <a:p>
            <a:endParaRPr lang="ka-GE" dirty="0"/>
          </a:p>
          <a:p>
            <a:endParaRPr lang="ka-GE" dirty="0"/>
          </a:p>
          <a:p>
            <a:endParaRPr lang="ka-GE" dirty="0"/>
          </a:p>
        </p:txBody>
      </p:sp>
    </p:spTree>
    <p:extLst>
      <p:ext uri="{BB962C8B-B14F-4D97-AF65-F5344CB8AC3E}">
        <p14:creationId xmlns:p14="http://schemas.microsoft.com/office/powerpoint/2010/main" val="374982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FCD76-E4A6-446D-ABA0-9BC12B5576AE}"/>
              </a:ext>
            </a:extLst>
          </p:cNvPr>
          <p:cNvSpPr>
            <a:spLocks noGrp="1"/>
          </p:cNvSpPr>
          <p:nvPr>
            <p:ph type="title"/>
          </p:nvPr>
        </p:nvSpPr>
        <p:spPr>
          <a:xfrm>
            <a:off x="1040804" y="202784"/>
            <a:ext cx="10723577" cy="1096962"/>
          </a:xfrm>
        </p:spPr>
        <p:txBody>
          <a:bodyPr/>
          <a:lstStyle/>
          <a:p>
            <a:r>
              <a:rPr lang="ka-GE" dirty="0"/>
              <a:t>აპლიკანტმა უნდა წარადგინოს 2 </a:t>
            </a:r>
            <a:r>
              <a:rPr lang="en-US" dirty="0"/>
              <a:t>PDF</a:t>
            </a:r>
            <a:r>
              <a:rPr lang="ka-GE" dirty="0"/>
              <a:t> დოკუმენტი</a:t>
            </a:r>
            <a:r>
              <a:rPr lang="en-US" dirty="0"/>
              <a:t> B1</a:t>
            </a:r>
            <a:r>
              <a:rPr lang="ka-GE" dirty="0"/>
              <a:t> და</a:t>
            </a:r>
            <a:r>
              <a:rPr lang="en-US" dirty="0"/>
              <a:t> B2</a:t>
            </a:r>
            <a:r>
              <a:rPr lang="ka-GE" dirty="0"/>
              <a:t> </a:t>
            </a:r>
            <a:br>
              <a:rPr lang="ka-GE" dirty="0"/>
            </a:br>
            <a:endParaRPr lang="ka-GE" dirty="0"/>
          </a:p>
        </p:txBody>
      </p:sp>
      <p:sp>
        <p:nvSpPr>
          <p:cNvPr id="3" name="Date Placeholder 2">
            <a:extLst>
              <a:ext uri="{FF2B5EF4-FFF2-40B4-BE49-F238E27FC236}">
                <a16:creationId xmlns:a16="http://schemas.microsoft.com/office/drawing/2014/main" id="{239E7047-7610-4ED1-9D0E-44DCCF2F23FD}"/>
              </a:ext>
            </a:extLst>
          </p:cNvPr>
          <p:cNvSpPr>
            <a:spLocks noGrp="1"/>
          </p:cNvSpPr>
          <p:nvPr>
            <p:ph type="dt" sz="half" idx="10"/>
          </p:nvPr>
        </p:nvSpPr>
        <p:spPr/>
        <p:txBody>
          <a:bodyPr/>
          <a:lstStyle/>
          <a:p>
            <a:fld id="{63882AA8-DFDB-4049-B776-26E00FB59A7A}" type="datetime1">
              <a:rPr lang="ka-GE" smtClean="0"/>
              <a:t>25.07.2017</a:t>
            </a:fld>
            <a:endParaRPr lang="ka-GE"/>
          </a:p>
        </p:txBody>
      </p:sp>
      <p:sp>
        <p:nvSpPr>
          <p:cNvPr id="4" name="Footer Placeholder 3">
            <a:extLst>
              <a:ext uri="{FF2B5EF4-FFF2-40B4-BE49-F238E27FC236}">
                <a16:creationId xmlns:a16="http://schemas.microsoft.com/office/drawing/2014/main" id="{2143CD7E-C1C7-482C-BF30-6EA05BEBE884}"/>
              </a:ext>
            </a:extLst>
          </p:cNvPr>
          <p:cNvSpPr>
            <a:spLocks noGrp="1"/>
          </p:cNvSpPr>
          <p:nvPr>
            <p:ph type="ftr" sz="quarter" idx="11"/>
          </p:nvPr>
        </p:nvSpPr>
        <p:spPr/>
        <p:txBody>
          <a:bodyPr/>
          <a:lstStyle/>
          <a:p>
            <a:r>
              <a:rPr lang="ka-GE"/>
              <a:t>თამარ ფოლადაშვილი</a:t>
            </a:r>
          </a:p>
        </p:txBody>
      </p:sp>
      <p:sp>
        <p:nvSpPr>
          <p:cNvPr id="5" name="TextBox 4">
            <a:extLst>
              <a:ext uri="{FF2B5EF4-FFF2-40B4-BE49-F238E27FC236}">
                <a16:creationId xmlns:a16="http://schemas.microsoft.com/office/drawing/2014/main" id="{0AAC51C1-1919-41DB-AC7B-C58CD8DDFD3F}"/>
              </a:ext>
            </a:extLst>
          </p:cNvPr>
          <p:cNvSpPr txBox="1"/>
          <p:nvPr/>
        </p:nvSpPr>
        <p:spPr>
          <a:xfrm>
            <a:off x="1104899" y="2188345"/>
            <a:ext cx="7550003" cy="2862322"/>
          </a:xfrm>
          <a:prstGeom prst="rect">
            <a:avLst/>
          </a:prstGeom>
          <a:noFill/>
        </p:spPr>
        <p:txBody>
          <a:bodyPr wrap="square" rtlCol="0">
            <a:spAutoFit/>
          </a:bodyPr>
          <a:lstStyle/>
          <a:p>
            <a:pPr marL="285750" indent="-285750">
              <a:buFont typeface="Arial" panose="020B0604020202020204" pitchFamily="34" charset="0"/>
              <a:buChar char="•"/>
            </a:pPr>
            <a:r>
              <a:rPr lang="ka-GE" sz="2000" dirty="0"/>
              <a:t>თავფურცელი - 1 ფურცელი</a:t>
            </a:r>
          </a:p>
          <a:p>
            <a:pPr marL="285750" indent="-285750">
              <a:buFont typeface="Arial" panose="020B0604020202020204" pitchFamily="34" charset="0"/>
              <a:buChar char="•"/>
            </a:pPr>
            <a:r>
              <a:rPr lang="ka-GE" sz="2000" dirty="0"/>
              <a:t>სარჩევი -1 ფურცელი</a:t>
            </a:r>
          </a:p>
          <a:p>
            <a:pPr marL="285750" indent="-285750">
              <a:buFont typeface="Arial" panose="020B0604020202020204" pitchFamily="34" charset="0"/>
              <a:buChar char="•"/>
            </a:pPr>
            <a:r>
              <a:rPr lang="ka-GE" sz="2000" dirty="0"/>
              <a:t>მონაწილეების სია - 1 ფურცელი</a:t>
            </a:r>
          </a:p>
          <a:p>
            <a:pPr marL="285750" indent="-285750">
              <a:buFont typeface="Arial" panose="020B0604020202020204" pitchFamily="34" charset="0"/>
              <a:buChar char="•"/>
            </a:pPr>
            <a:endParaRPr lang="ka-GE" sz="2000" dirty="0"/>
          </a:p>
          <a:p>
            <a:pPr marL="285750" indent="-285750">
              <a:buFont typeface="Arial" panose="020B0604020202020204" pitchFamily="34" charset="0"/>
              <a:buChar char="•"/>
            </a:pPr>
            <a:endParaRPr lang="ka-GE" sz="2000" dirty="0"/>
          </a:p>
          <a:p>
            <a:endParaRPr lang="ka-GE" sz="2000" dirty="0"/>
          </a:p>
          <a:p>
            <a:r>
              <a:rPr lang="ka-GE" sz="2000" dirty="0"/>
              <a:t>სექცია 1 - იდეა/უპირატესობა</a:t>
            </a:r>
          </a:p>
          <a:p>
            <a:r>
              <a:rPr lang="ka-GE" sz="2000" dirty="0"/>
              <a:t>სექცია 2 - დადებითი </a:t>
            </a:r>
            <a:r>
              <a:rPr lang="ka-GE" sz="2000" dirty="0" err="1"/>
              <a:t>იმპაქტი</a:t>
            </a:r>
            <a:endParaRPr lang="ka-GE" sz="2000" dirty="0"/>
          </a:p>
          <a:p>
            <a:r>
              <a:rPr lang="ka-GE" sz="2000" dirty="0"/>
              <a:t>სექცია 3 - განხორციელება </a:t>
            </a:r>
          </a:p>
        </p:txBody>
      </p:sp>
      <p:sp>
        <p:nvSpPr>
          <p:cNvPr id="6" name="Right Brace 5">
            <a:extLst>
              <a:ext uri="{FF2B5EF4-FFF2-40B4-BE49-F238E27FC236}">
                <a16:creationId xmlns:a16="http://schemas.microsoft.com/office/drawing/2014/main" id="{4500DB32-0742-4345-A506-39DCCA0B2611}"/>
              </a:ext>
            </a:extLst>
          </p:cNvPr>
          <p:cNvSpPr/>
          <p:nvPr/>
        </p:nvSpPr>
        <p:spPr>
          <a:xfrm>
            <a:off x="6282129" y="3899621"/>
            <a:ext cx="552893" cy="1339702"/>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a-GE">
              <a:solidFill>
                <a:srgbClr val="FF0000"/>
              </a:solidFill>
            </a:endParaRPr>
          </a:p>
        </p:txBody>
      </p:sp>
      <p:sp>
        <p:nvSpPr>
          <p:cNvPr id="8" name="TextBox 7">
            <a:extLst>
              <a:ext uri="{FF2B5EF4-FFF2-40B4-BE49-F238E27FC236}">
                <a16:creationId xmlns:a16="http://schemas.microsoft.com/office/drawing/2014/main" id="{1DBB97D2-E9EB-46DB-95DF-B2C41479765D}"/>
              </a:ext>
            </a:extLst>
          </p:cNvPr>
          <p:cNvSpPr txBox="1"/>
          <p:nvPr/>
        </p:nvSpPr>
        <p:spPr>
          <a:xfrm>
            <a:off x="7359162" y="3990972"/>
            <a:ext cx="4405219" cy="923330"/>
          </a:xfrm>
          <a:prstGeom prst="rect">
            <a:avLst/>
          </a:prstGeom>
          <a:noFill/>
        </p:spPr>
        <p:txBody>
          <a:bodyPr wrap="square" rtlCol="0">
            <a:spAutoFit/>
          </a:bodyPr>
          <a:lstStyle/>
          <a:p>
            <a:pPr algn="just"/>
            <a:r>
              <a:rPr lang="ka-GE" dirty="0"/>
              <a:t>10 გვერდი (სექციებს შორის არ არის მკვეთრი ზღვარი, შეგიძლიათ შეავსოთ </a:t>
            </a:r>
            <a:r>
              <a:rPr lang="ka-GE" dirty="0" err="1"/>
              <a:t>სურვილისამებრ</a:t>
            </a:r>
            <a:r>
              <a:rPr lang="ka-GE" dirty="0"/>
              <a:t>)</a:t>
            </a:r>
          </a:p>
        </p:txBody>
      </p:sp>
      <p:sp>
        <p:nvSpPr>
          <p:cNvPr id="9" name="TextBox 8">
            <a:extLst>
              <a:ext uri="{FF2B5EF4-FFF2-40B4-BE49-F238E27FC236}">
                <a16:creationId xmlns:a16="http://schemas.microsoft.com/office/drawing/2014/main" id="{D45FDF24-7844-40DB-9CAD-4720B185C90F}"/>
              </a:ext>
            </a:extLst>
          </p:cNvPr>
          <p:cNvSpPr txBox="1"/>
          <p:nvPr/>
        </p:nvSpPr>
        <p:spPr>
          <a:xfrm>
            <a:off x="6835022" y="5702761"/>
            <a:ext cx="4993455" cy="646331"/>
          </a:xfrm>
          <a:prstGeom prst="rect">
            <a:avLst/>
          </a:prstGeom>
          <a:noFill/>
        </p:spPr>
        <p:txBody>
          <a:bodyPr wrap="square" rtlCol="0">
            <a:spAutoFit/>
          </a:bodyPr>
          <a:lstStyle/>
          <a:p>
            <a:pPr algn="just"/>
            <a:r>
              <a:rPr lang="ka-GE" dirty="0">
                <a:solidFill>
                  <a:srgbClr val="FF0000"/>
                </a:solidFill>
              </a:rPr>
              <a:t>შენიშვნა: </a:t>
            </a:r>
            <a:r>
              <a:rPr lang="en-US" dirty="0">
                <a:solidFill>
                  <a:srgbClr val="FF0000"/>
                </a:solidFill>
              </a:rPr>
              <a:t>B1</a:t>
            </a:r>
            <a:r>
              <a:rPr lang="ka-GE" dirty="0">
                <a:solidFill>
                  <a:srgbClr val="FF0000"/>
                </a:solidFill>
              </a:rPr>
              <a:t> - დოკუმენტის გვერდების რაოდენობა არ უნდა აჭარბებდეს 13 -ს. </a:t>
            </a:r>
          </a:p>
        </p:txBody>
      </p:sp>
      <p:sp>
        <p:nvSpPr>
          <p:cNvPr id="7" name="Rectangle 6">
            <a:extLst>
              <a:ext uri="{FF2B5EF4-FFF2-40B4-BE49-F238E27FC236}">
                <a16:creationId xmlns:a16="http://schemas.microsoft.com/office/drawing/2014/main" id="{D695B545-B749-4B0F-B57D-6EE0EAAD74E5}"/>
              </a:ext>
            </a:extLst>
          </p:cNvPr>
          <p:cNvSpPr/>
          <p:nvPr/>
        </p:nvSpPr>
        <p:spPr>
          <a:xfrm>
            <a:off x="1104899" y="1445166"/>
            <a:ext cx="2409634" cy="461665"/>
          </a:xfrm>
          <a:prstGeom prst="rect">
            <a:avLst/>
          </a:prstGeom>
        </p:spPr>
        <p:txBody>
          <a:bodyPr wrap="none">
            <a:spAutoFit/>
          </a:bodyPr>
          <a:lstStyle/>
          <a:p>
            <a:r>
              <a:rPr lang="ka-GE" sz="2400" b="1" dirty="0"/>
              <a:t>დოკუმენტი</a:t>
            </a:r>
            <a:r>
              <a:rPr lang="en-US" sz="2400" b="1" dirty="0"/>
              <a:t> B1</a:t>
            </a:r>
            <a:endParaRPr lang="ka-GE" sz="2400" b="1" dirty="0"/>
          </a:p>
        </p:txBody>
      </p:sp>
    </p:spTree>
    <p:extLst>
      <p:ext uri="{BB962C8B-B14F-4D97-AF65-F5344CB8AC3E}">
        <p14:creationId xmlns:p14="http://schemas.microsoft.com/office/powerpoint/2010/main" val="54460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FCD76-E4A6-446D-ABA0-9BC12B5576AE}"/>
              </a:ext>
            </a:extLst>
          </p:cNvPr>
          <p:cNvSpPr>
            <a:spLocks noGrp="1"/>
          </p:cNvSpPr>
          <p:nvPr>
            <p:ph type="title"/>
          </p:nvPr>
        </p:nvSpPr>
        <p:spPr>
          <a:xfrm>
            <a:off x="1104899" y="76200"/>
            <a:ext cx="10723577" cy="1096962"/>
          </a:xfrm>
        </p:spPr>
        <p:txBody>
          <a:bodyPr/>
          <a:lstStyle/>
          <a:p>
            <a:r>
              <a:rPr lang="ka-GE" dirty="0"/>
              <a:t>დოკუმენტი</a:t>
            </a:r>
            <a:r>
              <a:rPr lang="en-US" dirty="0"/>
              <a:t> B</a:t>
            </a:r>
            <a:r>
              <a:rPr lang="ka-GE" dirty="0"/>
              <a:t>2</a:t>
            </a:r>
          </a:p>
        </p:txBody>
      </p:sp>
      <p:sp>
        <p:nvSpPr>
          <p:cNvPr id="3" name="Date Placeholder 2">
            <a:extLst>
              <a:ext uri="{FF2B5EF4-FFF2-40B4-BE49-F238E27FC236}">
                <a16:creationId xmlns:a16="http://schemas.microsoft.com/office/drawing/2014/main" id="{239E7047-7610-4ED1-9D0E-44DCCF2F23FD}"/>
              </a:ext>
            </a:extLst>
          </p:cNvPr>
          <p:cNvSpPr>
            <a:spLocks noGrp="1"/>
          </p:cNvSpPr>
          <p:nvPr>
            <p:ph type="dt" sz="half" idx="10"/>
          </p:nvPr>
        </p:nvSpPr>
        <p:spPr/>
        <p:txBody>
          <a:bodyPr/>
          <a:lstStyle/>
          <a:p>
            <a:fld id="{F3340331-5059-49F3-9AB4-DF7ABED693D7}" type="datetime1">
              <a:rPr lang="ka-GE" smtClean="0"/>
              <a:t>25.07.2017</a:t>
            </a:fld>
            <a:endParaRPr lang="ka-GE"/>
          </a:p>
        </p:txBody>
      </p:sp>
      <p:sp>
        <p:nvSpPr>
          <p:cNvPr id="4" name="Footer Placeholder 3">
            <a:extLst>
              <a:ext uri="{FF2B5EF4-FFF2-40B4-BE49-F238E27FC236}">
                <a16:creationId xmlns:a16="http://schemas.microsoft.com/office/drawing/2014/main" id="{2143CD7E-C1C7-482C-BF30-6EA05BEBE884}"/>
              </a:ext>
            </a:extLst>
          </p:cNvPr>
          <p:cNvSpPr>
            <a:spLocks noGrp="1"/>
          </p:cNvSpPr>
          <p:nvPr>
            <p:ph type="ftr" sz="quarter" idx="11"/>
          </p:nvPr>
        </p:nvSpPr>
        <p:spPr/>
        <p:txBody>
          <a:bodyPr/>
          <a:lstStyle/>
          <a:p>
            <a:r>
              <a:rPr lang="ka-GE"/>
              <a:t>თამარ ფოლადაშვილი</a:t>
            </a:r>
          </a:p>
        </p:txBody>
      </p:sp>
      <p:sp>
        <p:nvSpPr>
          <p:cNvPr id="5" name="TextBox 4">
            <a:extLst>
              <a:ext uri="{FF2B5EF4-FFF2-40B4-BE49-F238E27FC236}">
                <a16:creationId xmlns:a16="http://schemas.microsoft.com/office/drawing/2014/main" id="{0AAC51C1-1919-41DB-AC7B-C58CD8DDFD3F}"/>
              </a:ext>
            </a:extLst>
          </p:cNvPr>
          <p:cNvSpPr txBox="1"/>
          <p:nvPr/>
        </p:nvSpPr>
        <p:spPr>
          <a:xfrm>
            <a:off x="1104899" y="1488558"/>
            <a:ext cx="10463324" cy="400110"/>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B2 </a:t>
            </a:r>
            <a:r>
              <a:rPr lang="ka-GE" sz="2000" dirty="0"/>
              <a:t>დოკუმენტის შევსებისას გაითვალისწინეთ შემდეგი რეკომენდაციები:</a:t>
            </a:r>
          </a:p>
        </p:txBody>
      </p:sp>
      <p:sp>
        <p:nvSpPr>
          <p:cNvPr id="9" name="TextBox 8">
            <a:extLst>
              <a:ext uri="{FF2B5EF4-FFF2-40B4-BE49-F238E27FC236}">
                <a16:creationId xmlns:a16="http://schemas.microsoft.com/office/drawing/2014/main" id="{D45FDF24-7844-40DB-9CAD-4720B185C90F}"/>
              </a:ext>
            </a:extLst>
          </p:cNvPr>
          <p:cNvSpPr txBox="1"/>
          <p:nvPr/>
        </p:nvSpPr>
        <p:spPr>
          <a:xfrm>
            <a:off x="632361" y="3056850"/>
            <a:ext cx="10094254" cy="2246769"/>
          </a:xfrm>
          <a:prstGeom prst="rect">
            <a:avLst/>
          </a:prstGeom>
          <a:noFill/>
        </p:spPr>
        <p:txBody>
          <a:bodyPr wrap="square" rtlCol="0">
            <a:spAutoFit/>
          </a:bodyPr>
          <a:lstStyle/>
          <a:p>
            <a:pPr algn="just">
              <a:spcBef>
                <a:spcPts val="1200"/>
              </a:spcBef>
            </a:pPr>
            <a:r>
              <a:rPr lang="ka-GE" sz="2000" dirty="0"/>
              <a:t>სექცია 4 - </a:t>
            </a:r>
            <a:r>
              <a:rPr lang="en-US" sz="2000" dirty="0"/>
              <a:t> </a:t>
            </a:r>
            <a:r>
              <a:rPr lang="ka-GE" sz="2000" dirty="0"/>
              <a:t>გამოცდილი მკვლევარის </a:t>
            </a:r>
            <a:r>
              <a:rPr lang="en-US" sz="2000" dirty="0"/>
              <a:t>CV</a:t>
            </a:r>
            <a:endParaRPr lang="ka-GE" sz="2000" dirty="0"/>
          </a:p>
          <a:p>
            <a:pPr algn="just">
              <a:spcBef>
                <a:spcPts val="1200"/>
              </a:spcBef>
            </a:pPr>
            <a:r>
              <a:rPr lang="ka-GE" sz="2000" dirty="0"/>
              <a:t>სექცია 5 - მონაწილე დაწესებულების უპირატესობა (მაგ: აღჭურვილობა, ლაბორატორიები და </a:t>
            </a:r>
            <a:r>
              <a:rPr lang="ka-GE" sz="2000" dirty="0" err="1"/>
              <a:t>ა.შ</a:t>
            </a:r>
            <a:r>
              <a:rPr lang="ka-GE" sz="2000" dirty="0"/>
              <a:t>) მოცემულია ცხრილები კონკრეტული კრიტერიუმების შესავსებად.</a:t>
            </a:r>
          </a:p>
          <a:p>
            <a:pPr algn="just">
              <a:spcBef>
                <a:spcPts val="1200"/>
              </a:spcBef>
            </a:pPr>
            <a:r>
              <a:rPr lang="ka-GE" sz="2000" dirty="0"/>
              <a:t>სექცია 6 - ეთიკური ასპექტები (არ უნდა იყოს ინტერესთა კონფლიქტები; შესაბამისობაში უნდა მოდიოდეს</a:t>
            </a:r>
            <a:r>
              <a:rPr lang="en-US" sz="2000" dirty="0"/>
              <a:t> EU </a:t>
            </a:r>
            <a:r>
              <a:rPr lang="ka-GE" sz="2000" dirty="0"/>
              <a:t>რეგულაციებთან )</a:t>
            </a:r>
          </a:p>
        </p:txBody>
      </p:sp>
    </p:spTree>
    <p:extLst>
      <p:ext uri="{BB962C8B-B14F-4D97-AF65-F5344CB8AC3E}">
        <p14:creationId xmlns:p14="http://schemas.microsoft.com/office/powerpoint/2010/main" val="154195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3D92-A506-4B93-8DD9-D0ED540594E5}"/>
              </a:ext>
            </a:extLst>
          </p:cNvPr>
          <p:cNvSpPr>
            <a:spLocks noGrp="1"/>
          </p:cNvSpPr>
          <p:nvPr>
            <p:ph type="ctrTitle"/>
          </p:nvPr>
        </p:nvSpPr>
        <p:spPr>
          <a:xfrm>
            <a:off x="3839711" y="1350628"/>
            <a:ext cx="6193522" cy="1005187"/>
          </a:xfrm>
        </p:spPr>
        <p:txBody>
          <a:bodyPr>
            <a:noAutofit/>
          </a:bodyPr>
          <a:lstStyle/>
          <a:p>
            <a:r>
              <a:rPr lang="ka-GE" sz="3200" dirty="0"/>
              <a:t>საპროექტო წინადადების ეთიკა</a:t>
            </a:r>
          </a:p>
        </p:txBody>
      </p:sp>
      <p:sp>
        <p:nvSpPr>
          <p:cNvPr id="3" name="Subtitle 2">
            <a:extLst>
              <a:ext uri="{FF2B5EF4-FFF2-40B4-BE49-F238E27FC236}">
                <a16:creationId xmlns:a16="http://schemas.microsoft.com/office/drawing/2014/main" id="{E4F92020-A1DF-45EB-A1CF-F19596E889AE}"/>
              </a:ext>
            </a:extLst>
          </p:cNvPr>
          <p:cNvSpPr>
            <a:spLocks noGrp="1"/>
          </p:cNvSpPr>
          <p:nvPr>
            <p:ph type="subTitle" idx="1"/>
          </p:nvPr>
        </p:nvSpPr>
        <p:spPr>
          <a:xfrm>
            <a:off x="1398513" y="2833986"/>
            <a:ext cx="10096501" cy="2123907"/>
          </a:xfrm>
        </p:spPr>
        <p:txBody>
          <a:bodyPr>
            <a:normAutofit/>
          </a:bodyPr>
          <a:lstStyle/>
          <a:p>
            <a:pPr algn="ctr"/>
            <a:r>
              <a:rPr lang="ka-GE" dirty="0"/>
              <a:t>ეს ნაწილი განსაზღვრავს საპროექტო წინადადების ეთიკურ მხარეს.</a:t>
            </a:r>
          </a:p>
          <a:p>
            <a:pPr algn="ctr"/>
            <a:endParaRPr lang="ka-GE" dirty="0"/>
          </a:p>
          <a:p>
            <a:pPr algn="ctr"/>
            <a:r>
              <a:rPr lang="ka-GE" dirty="0"/>
              <a:t>მაშინაც კი, თუ არ არსებობს მსგავსი საკითხები, თქვენ უბრალოდ უნდა დაადასტუროთ, რომ საპროექტო წინადადება არ შეიცავს არაეთიკურ ასპექტებს.</a:t>
            </a:r>
          </a:p>
        </p:txBody>
      </p:sp>
      <p:sp>
        <p:nvSpPr>
          <p:cNvPr id="4" name="Date Placeholder 3">
            <a:extLst>
              <a:ext uri="{FF2B5EF4-FFF2-40B4-BE49-F238E27FC236}">
                <a16:creationId xmlns:a16="http://schemas.microsoft.com/office/drawing/2014/main" id="{1D2E1D6A-62A5-4C20-9AB9-FA7718B2AE2F}"/>
              </a:ext>
            </a:extLst>
          </p:cNvPr>
          <p:cNvSpPr>
            <a:spLocks noGrp="1"/>
          </p:cNvSpPr>
          <p:nvPr>
            <p:ph type="dt" sz="half" idx="10"/>
          </p:nvPr>
        </p:nvSpPr>
        <p:spPr/>
        <p:txBody>
          <a:bodyPr/>
          <a:lstStyle/>
          <a:p>
            <a:fld id="{126383D6-F7D2-42BF-9BBA-673AA33B0A9C}" type="datetime1">
              <a:rPr lang="ka-GE" smtClean="0"/>
              <a:t>25.07.2017</a:t>
            </a:fld>
            <a:endParaRPr lang="en-US" dirty="0"/>
          </a:p>
        </p:txBody>
      </p:sp>
      <p:sp>
        <p:nvSpPr>
          <p:cNvPr id="5" name="Footer Placeholder 4">
            <a:extLst>
              <a:ext uri="{FF2B5EF4-FFF2-40B4-BE49-F238E27FC236}">
                <a16:creationId xmlns:a16="http://schemas.microsoft.com/office/drawing/2014/main" id="{42D21B46-582B-4897-A12C-F730C1B391B7}"/>
              </a:ext>
            </a:extLst>
          </p:cNvPr>
          <p:cNvSpPr>
            <a:spLocks noGrp="1"/>
          </p:cNvSpPr>
          <p:nvPr>
            <p:ph type="ftr" sz="quarter" idx="11"/>
          </p:nvPr>
        </p:nvSpPr>
        <p:spPr/>
        <p:txBody>
          <a:bodyPr/>
          <a:lstStyle/>
          <a:p>
            <a:r>
              <a:rPr lang="ka-GE"/>
              <a:t>თამარ ფოლადაშვილი</a:t>
            </a:r>
            <a:endParaRPr lang="en-US"/>
          </a:p>
        </p:txBody>
      </p:sp>
    </p:spTree>
    <p:extLst>
      <p:ext uri="{BB962C8B-B14F-4D97-AF65-F5344CB8AC3E}">
        <p14:creationId xmlns:p14="http://schemas.microsoft.com/office/powerpoint/2010/main" val="23536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3740-4CF8-487D-9C79-D5D2AEDF3185}"/>
              </a:ext>
            </a:extLst>
          </p:cNvPr>
          <p:cNvSpPr>
            <a:spLocks noGrp="1"/>
          </p:cNvSpPr>
          <p:nvPr>
            <p:ph type="ctrTitle"/>
          </p:nvPr>
        </p:nvSpPr>
        <p:spPr>
          <a:xfrm>
            <a:off x="3848100" y="1428026"/>
            <a:ext cx="5734050" cy="2219691"/>
          </a:xfrm>
        </p:spPr>
        <p:txBody>
          <a:bodyPr>
            <a:normAutofit/>
          </a:bodyPr>
          <a:lstStyle/>
          <a:p>
            <a:pPr algn="ctr"/>
            <a:r>
              <a:rPr lang="ka-GE" sz="3600" dirty="0"/>
              <a:t>შეფასების პროცენტული გადანაწილება</a:t>
            </a:r>
          </a:p>
        </p:txBody>
      </p:sp>
      <p:graphicFrame>
        <p:nvGraphicFramePr>
          <p:cNvPr id="5" name="Table 4">
            <a:extLst>
              <a:ext uri="{FF2B5EF4-FFF2-40B4-BE49-F238E27FC236}">
                <a16:creationId xmlns:a16="http://schemas.microsoft.com/office/drawing/2014/main" id="{BD918B11-71F6-4B02-B9C0-1042B55477FE}"/>
              </a:ext>
            </a:extLst>
          </p:cNvPr>
          <p:cNvGraphicFramePr>
            <a:graphicFrameLocks noGrp="1"/>
          </p:cNvGraphicFramePr>
          <p:nvPr>
            <p:extLst>
              <p:ext uri="{D42A27DB-BD31-4B8C-83A1-F6EECF244321}">
                <p14:modId xmlns:p14="http://schemas.microsoft.com/office/powerpoint/2010/main" val="1192802593"/>
              </p:ext>
            </p:extLst>
          </p:nvPr>
        </p:nvGraphicFramePr>
        <p:xfrm>
          <a:off x="2613010" y="3261110"/>
          <a:ext cx="8204229" cy="1478669"/>
        </p:xfrm>
        <a:graphic>
          <a:graphicData uri="http://schemas.openxmlformats.org/drawingml/2006/table">
            <a:tbl>
              <a:tblPr firstRow="1" bandRow="1">
                <a:tableStyleId>{5C22544A-7EE6-4342-B048-85BDC9FD1C3A}</a:tableStyleId>
              </a:tblPr>
              <a:tblGrid>
                <a:gridCol w="2734743">
                  <a:extLst>
                    <a:ext uri="{9D8B030D-6E8A-4147-A177-3AD203B41FA5}">
                      <a16:colId xmlns:a16="http://schemas.microsoft.com/office/drawing/2014/main" val="2617410266"/>
                    </a:ext>
                  </a:extLst>
                </a:gridCol>
                <a:gridCol w="2734743">
                  <a:extLst>
                    <a:ext uri="{9D8B030D-6E8A-4147-A177-3AD203B41FA5}">
                      <a16:colId xmlns:a16="http://schemas.microsoft.com/office/drawing/2014/main" val="579511371"/>
                    </a:ext>
                  </a:extLst>
                </a:gridCol>
                <a:gridCol w="2734743">
                  <a:extLst>
                    <a:ext uri="{9D8B030D-6E8A-4147-A177-3AD203B41FA5}">
                      <a16:colId xmlns:a16="http://schemas.microsoft.com/office/drawing/2014/main" val="1062117332"/>
                    </a:ext>
                  </a:extLst>
                </a:gridCol>
              </a:tblGrid>
              <a:tr h="734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dirty="0"/>
                        <a:t>უპირატესობა</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dirty="0"/>
                        <a:t>დადებითი </a:t>
                      </a:r>
                      <a:r>
                        <a:rPr lang="ka-GE" sz="1400" dirty="0" err="1"/>
                        <a:t>იმპაქტი</a:t>
                      </a:r>
                      <a:endParaRPr lang="ka-GE"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dirty="0"/>
                        <a:t>პროექტის განხორციელების ხარისხი და ეფექტურობა</a:t>
                      </a:r>
                    </a:p>
                  </a:txBody>
                  <a:tcPr anchor="ctr"/>
                </a:tc>
                <a:extLst>
                  <a:ext uri="{0D108BD9-81ED-4DB2-BD59-A6C34878D82A}">
                    <a16:rowId xmlns:a16="http://schemas.microsoft.com/office/drawing/2014/main" val="761886315"/>
                  </a:ext>
                </a:extLst>
              </a:tr>
              <a:tr h="744433">
                <a:tc>
                  <a:txBody>
                    <a:bodyPr/>
                    <a:lstStyle/>
                    <a:p>
                      <a:pPr algn="ctr"/>
                      <a:r>
                        <a:rPr lang="en-US" dirty="0"/>
                        <a:t>50%</a:t>
                      </a:r>
                      <a:endParaRPr lang="ka-GE" dirty="0"/>
                    </a:p>
                  </a:txBody>
                  <a:tcPr/>
                </a:tc>
                <a:tc>
                  <a:txBody>
                    <a:bodyPr/>
                    <a:lstStyle/>
                    <a:p>
                      <a:pPr algn="ctr"/>
                      <a:r>
                        <a:rPr lang="en-US" dirty="0"/>
                        <a:t>30%</a:t>
                      </a:r>
                      <a:endParaRPr lang="ka-GE" dirty="0"/>
                    </a:p>
                  </a:txBody>
                  <a:tcPr/>
                </a:tc>
                <a:tc>
                  <a:txBody>
                    <a:bodyPr/>
                    <a:lstStyle/>
                    <a:p>
                      <a:pPr algn="ctr"/>
                      <a:r>
                        <a:rPr lang="en-US" dirty="0"/>
                        <a:t>20%</a:t>
                      </a:r>
                      <a:endParaRPr lang="ka-GE" dirty="0"/>
                    </a:p>
                  </a:txBody>
                  <a:tcPr/>
                </a:tc>
                <a:extLst>
                  <a:ext uri="{0D108BD9-81ED-4DB2-BD59-A6C34878D82A}">
                    <a16:rowId xmlns:a16="http://schemas.microsoft.com/office/drawing/2014/main" val="1035803926"/>
                  </a:ext>
                </a:extLst>
              </a:tr>
            </a:tbl>
          </a:graphicData>
        </a:graphic>
      </p:graphicFrame>
      <p:sp>
        <p:nvSpPr>
          <p:cNvPr id="6" name="TextBox 5">
            <a:extLst>
              <a:ext uri="{FF2B5EF4-FFF2-40B4-BE49-F238E27FC236}">
                <a16:creationId xmlns:a16="http://schemas.microsoft.com/office/drawing/2014/main" id="{C6D08CC0-9EA3-4A92-8A0C-47AAB8F32FCB}"/>
              </a:ext>
            </a:extLst>
          </p:cNvPr>
          <p:cNvSpPr txBox="1"/>
          <p:nvPr/>
        </p:nvSpPr>
        <p:spPr>
          <a:xfrm>
            <a:off x="2474753" y="4966283"/>
            <a:ext cx="8858774" cy="646331"/>
          </a:xfrm>
          <a:prstGeom prst="rect">
            <a:avLst/>
          </a:prstGeom>
          <a:noFill/>
        </p:spPr>
        <p:txBody>
          <a:bodyPr wrap="square" rtlCol="0">
            <a:spAutoFit/>
          </a:bodyPr>
          <a:lstStyle/>
          <a:p>
            <a:r>
              <a:rPr lang="ka-GE" dirty="0"/>
              <a:t>პროექტს უნდა ჰქონდეს საშუალოდ 90% ან მეტი შეფასება, რომ მოიპოვოს დაფინანსება.  </a:t>
            </a:r>
          </a:p>
        </p:txBody>
      </p:sp>
    </p:spTree>
    <p:extLst>
      <p:ext uri="{BB962C8B-B14F-4D97-AF65-F5344CB8AC3E}">
        <p14:creationId xmlns:p14="http://schemas.microsoft.com/office/powerpoint/2010/main" val="55105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E0FAF2-7F4B-4EA1-A251-CCE93AB22EAB}"/>
              </a:ext>
            </a:extLst>
          </p:cNvPr>
          <p:cNvSpPr>
            <a:spLocks noGrp="1"/>
          </p:cNvSpPr>
          <p:nvPr>
            <p:ph type="dt" sz="half" idx="10"/>
          </p:nvPr>
        </p:nvSpPr>
        <p:spPr/>
        <p:txBody>
          <a:bodyPr/>
          <a:lstStyle/>
          <a:p>
            <a:fld id="{F918E37C-B5C2-4DCB-AA28-562BD5339C5E}" type="datetime1">
              <a:rPr lang="ka-GE" smtClean="0"/>
              <a:t>25.07.2017</a:t>
            </a:fld>
            <a:endParaRPr lang="ka-GE"/>
          </a:p>
        </p:txBody>
      </p:sp>
      <p:sp>
        <p:nvSpPr>
          <p:cNvPr id="3" name="Footer Placeholder 2">
            <a:extLst>
              <a:ext uri="{FF2B5EF4-FFF2-40B4-BE49-F238E27FC236}">
                <a16:creationId xmlns:a16="http://schemas.microsoft.com/office/drawing/2014/main" id="{D6A797F0-E9AF-437F-ACDC-B697B8B719B1}"/>
              </a:ext>
            </a:extLst>
          </p:cNvPr>
          <p:cNvSpPr>
            <a:spLocks noGrp="1"/>
          </p:cNvSpPr>
          <p:nvPr>
            <p:ph type="ftr" sz="quarter" idx="11"/>
          </p:nvPr>
        </p:nvSpPr>
        <p:spPr/>
        <p:txBody>
          <a:bodyPr/>
          <a:lstStyle/>
          <a:p>
            <a:r>
              <a:rPr lang="ka-GE"/>
              <a:t>თამარ ფოლადაშვილი</a:t>
            </a:r>
          </a:p>
        </p:txBody>
      </p:sp>
      <p:sp>
        <p:nvSpPr>
          <p:cNvPr id="6" name="Title 1">
            <a:extLst>
              <a:ext uri="{FF2B5EF4-FFF2-40B4-BE49-F238E27FC236}">
                <a16:creationId xmlns:a16="http://schemas.microsoft.com/office/drawing/2014/main" id="{65270966-A22A-4731-8BCD-54DA03B68CD6}"/>
              </a:ext>
            </a:extLst>
          </p:cNvPr>
          <p:cNvSpPr txBox="1">
            <a:spLocks/>
          </p:cNvSpPr>
          <p:nvPr/>
        </p:nvSpPr>
        <p:spPr>
          <a:xfrm>
            <a:off x="534400" y="2702382"/>
            <a:ext cx="2245914" cy="668203"/>
          </a:xfrm>
          <a:prstGeom prst="rect">
            <a:avLst/>
          </a:prstGeom>
        </p:spPr>
        <p:txBody>
          <a:bodyP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ka-GE" sz="2000" dirty="0"/>
              <a:t>შეფასების კრიტერიუმები</a:t>
            </a:r>
          </a:p>
        </p:txBody>
      </p:sp>
      <p:graphicFrame>
        <p:nvGraphicFramePr>
          <p:cNvPr id="4" name="Table 3">
            <a:extLst>
              <a:ext uri="{FF2B5EF4-FFF2-40B4-BE49-F238E27FC236}">
                <a16:creationId xmlns:a16="http://schemas.microsoft.com/office/drawing/2014/main" id="{F3DA9BCF-A17C-489B-858F-A8D1EDC3C275}"/>
              </a:ext>
            </a:extLst>
          </p:cNvPr>
          <p:cNvGraphicFramePr>
            <a:graphicFrameLocks noGrp="1"/>
          </p:cNvGraphicFramePr>
          <p:nvPr>
            <p:extLst>
              <p:ext uri="{D42A27DB-BD31-4B8C-83A1-F6EECF244321}">
                <p14:modId xmlns:p14="http://schemas.microsoft.com/office/powerpoint/2010/main" val="2430243892"/>
              </p:ext>
            </p:extLst>
          </p:nvPr>
        </p:nvGraphicFramePr>
        <p:xfrm>
          <a:off x="3179427" y="489556"/>
          <a:ext cx="8490498" cy="5762058"/>
        </p:xfrm>
        <a:graphic>
          <a:graphicData uri="http://schemas.openxmlformats.org/drawingml/2006/table">
            <a:tbl>
              <a:tblPr firstRow="1" bandRow="1">
                <a:tableStyleId>{5C22544A-7EE6-4342-B048-85BDC9FD1C3A}</a:tableStyleId>
              </a:tblPr>
              <a:tblGrid>
                <a:gridCol w="3322041">
                  <a:extLst>
                    <a:ext uri="{9D8B030D-6E8A-4147-A177-3AD203B41FA5}">
                      <a16:colId xmlns:a16="http://schemas.microsoft.com/office/drawing/2014/main" val="3433226191"/>
                    </a:ext>
                  </a:extLst>
                </a:gridCol>
                <a:gridCol w="2608976">
                  <a:extLst>
                    <a:ext uri="{9D8B030D-6E8A-4147-A177-3AD203B41FA5}">
                      <a16:colId xmlns:a16="http://schemas.microsoft.com/office/drawing/2014/main" val="300208233"/>
                    </a:ext>
                  </a:extLst>
                </a:gridCol>
                <a:gridCol w="2559481">
                  <a:extLst>
                    <a:ext uri="{9D8B030D-6E8A-4147-A177-3AD203B41FA5}">
                      <a16:colId xmlns:a16="http://schemas.microsoft.com/office/drawing/2014/main" val="3294460154"/>
                    </a:ext>
                  </a:extLst>
                </a:gridCol>
              </a:tblGrid>
              <a:tr h="706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dirty="0"/>
                        <a:t>უპირატესობა</a:t>
                      </a:r>
                    </a:p>
                    <a:p>
                      <a:pPr algn="ctr"/>
                      <a:endParaRPr lang="ka-GE"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dirty="0"/>
                        <a:t>დადებითი </a:t>
                      </a:r>
                      <a:r>
                        <a:rPr lang="ka-GE" sz="1400" dirty="0" err="1"/>
                        <a:t>იმპაქტი</a:t>
                      </a:r>
                      <a:endParaRPr lang="ka-GE" sz="1400" dirty="0"/>
                    </a:p>
                    <a:p>
                      <a:pPr algn="ctr"/>
                      <a:endParaRPr lang="ka-GE"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dirty="0"/>
                        <a:t>პროექტის განხორციელების ხარისხი და ეფექტურობა</a:t>
                      </a:r>
                    </a:p>
                    <a:p>
                      <a:pPr algn="ctr"/>
                      <a:endParaRPr lang="ka-GE" sz="1400" dirty="0"/>
                    </a:p>
                  </a:txBody>
                  <a:tcPr anchor="ctr"/>
                </a:tc>
                <a:extLst>
                  <a:ext uri="{0D108BD9-81ED-4DB2-BD59-A6C34878D82A}">
                    <a16:rowId xmlns:a16="http://schemas.microsoft.com/office/drawing/2014/main" val="1974946374"/>
                  </a:ext>
                </a:extLst>
              </a:tr>
              <a:tr h="975881">
                <a:tc>
                  <a:txBody>
                    <a:bodyPr/>
                    <a:lstStyle/>
                    <a:p>
                      <a:pPr algn="ctr"/>
                      <a:r>
                        <a:rPr lang="ka-GE" sz="1400" dirty="0"/>
                        <a:t>კვლევის ხარისხი და</a:t>
                      </a:r>
                    </a:p>
                    <a:p>
                      <a:pPr algn="ctr"/>
                      <a:r>
                        <a:rPr lang="ka-GE" sz="1400" dirty="0"/>
                        <a:t>სანდოობა, </a:t>
                      </a:r>
                      <a:r>
                        <a:rPr lang="ka-GE" sz="1400" dirty="0" err="1"/>
                        <a:t>ინოვაციურობა</a:t>
                      </a:r>
                      <a:r>
                        <a:rPr lang="ka-GE" sz="1400" dirty="0"/>
                        <a:t>, სიახლის დონე. ინტერ/მულტი დისციპლინარული და გენდერული ასპექტების გათვალისწინება</a:t>
                      </a:r>
                    </a:p>
                    <a:p>
                      <a:pPr algn="ctr"/>
                      <a:endParaRPr lang="ka-GE" sz="1400" dirty="0"/>
                    </a:p>
                  </a:txBody>
                  <a:tcPr anchor="ctr"/>
                </a:tc>
                <a:tc>
                  <a:txBody>
                    <a:bodyPr/>
                    <a:lstStyle/>
                    <a:p>
                      <a:pPr algn="ctr"/>
                      <a:r>
                        <a:rPr lang="ka-GE" sz="1400" dirty="0"/>
                        <a:t>მკვლევარისთვის მომავალი კარიერის ხელშეწყობის შესაძლებლობა</a:t>
                      </a:r>
                    </a:p>
                  </a:txBody>
                  <a:tcPr anchor="ctr"/>
                </a:tc>
                <a:tc>
                  <a:txBody>
                    <a:bodyPr/>
                    <a:lstStyle/>
                    <a:p>
                      <a:pPr algn="ctr"/>
                      <a:r>
                        <a:rPr lang="ka-GE" sz="1400" dirty="0"/>
                        <a:t>შემოთავაზებული პროექტის თანამიმდევრულობა და ეფექტიანობა </a:t>
                      </a:r>
                    </a:p>
                  </a:txBody>
                  <a:tcPr anchor="ctr"/>
                </a:tc>
                <a:extLst>
                  <a:ext uri="{0D108BD9-81ED-4DB2-BD59-A6C34878D82A}">
                    <a16:rowId xmlns:a16="http://schemas.microsoft.com/office/drawing/2014/main" val="1921907375"/>
                  </a:ext>
                </a:extLst>
              </a:tr>
              <a:tr h="1366927">
                <a:tc>
                  <a:txBody>
                    <a:bodyPr/>
                    <a:lstStyle/>
                    <a:p>
                      <a:pPr algn="ctr"/>
                      <a:r>
                        <a:rPr lang="ka-GE" sz="1400" dirty="0"/>
                        <a:t>ტრენინგების ხარისხი და</a:t>
                      </a:r>
                    </a:p>
                    <a:p>
                      <a:pPr algn="ctr"/>
                      <a:r>
                        <a:rPr lang="ka-GE" sz="1400" dirty="0"/>
                        <a:t>მიზანშეწონილობა. ცოდნის გაცვლის ორმხრივი შესაძლებლობა მკვლევარსა და მიმღებ დაწესებულებას შორის. </a:t>
                      </a:r>
                    </a:p>
                  </a:txBody>
                  <a:tcPr anchor="ctr"/>
                </a:tc>
                <a:tc>
                  <a:txBody>
                    <a:bodyPr/>
                    <a:lstStyle/>
                    <a:p>
                      <a:pPr algn="ctr"/>
                      <a:r>
                        <a:rPr lang="ka-GE" sz="1400" dirty="0"/>
                        <a:t>შემოთავაზებული კვლევის ხერხების ხარისხი  პროექტის შედეგების გავრცელების მიზნით</a:t>
                      </a:r>
                    </a:p>
                  </a:txBody>
                  <a:tcPr anchor="ctr"/>
                </a:tc>
                <a:tc>
                  <a:txBody>
                    <a:bodyPr/>
                    <a:lstStyle/>
                    <a:p>
                      <a:pPr algn="ctr"/>
                      <a:r>
                        <a:rPr lang="ka-GE" sz="1400" dirty="0"/>
                        <a:t>დავალებებისა და რესურსების გადანაწილების შესაბამისობა </a:t>
                      </a:r>
                    </a:p>
                  </a:txBody>
                  <a:tcPr anchor="ctr"/>
                </a:tc>
                <a:extLst>
                  <a:ext uri="{0D108BD9-81ED-4DB2-BD59-A6C34878D82A}">
                    <a16:rowId xmlns:a16="http://schemas.microsoft.com/office/drawing/2014/main" val="2654708379"/>
                  </a:ext>
                </a:extLst>
              </a:tr>
              <a:tr h="1124944">
                <a:tc>
                  <a:txBody>
                    <a:bodyPr/>
                    <a:lstStyle/>
                    <a:p>
                      <a:pPr algn="ctr"/>
                      <a:r>
                        <a:rPr lang="ka-GE" sz="1400" dirty="0"/>
                        <a:t>ზედამხედველობის ხარისხი და გუნდური ინტეგრაცია</a:t>
                      </a:r>
                    </a:p>
                  </a:txBody>
                  <a:tcPr anchor="ctr"/>
                </a:tc>
                <a:tc>
                  <a:txBody>
                    <a:bodyPr/>
                    <a:lstStyle/>
                    <a:p>
                      <a:pPr algn="ctr"/>
                      <a:r>
                        <a:rPr lang="ka-GE" sz="1400" dirty="0"/>
                        <a:t>შემოთავაზებული ხერხების ხარისხის შესაბამისობა პროექტის აქტივობებთან სხვადასხვა სამიზნე ჯგუფებთან მიმართებაში. </a:t>
                      </a:r>
                    </a:p>
                  </a:txBody>
                  <a:tcPr anchor="ctr"/>
                </a:tc>
                <a:tc>
                  <a:txBody>
                    <a:bodyPr/>
                    <a:lstStyle/>
                    <a:p>
                      <a:pPr algn="ctr"/>
                      <a:r>
                        <a:rPr lang="ka-GE" sz="1400" dirty="0"/>
                        <a:t>მართვის სტრუქტურის და პროცესის შესაბამისობა, მათ შორის რისკ მენეჯმენტი</a:t>
                      </a:r>
                    </a:p>
                  </a:txBody>
                  <a:tcPr anchor="ctr"/>
                </a:tc>
                <a:extLst>
                  <a:ext uri="{0D108BD9-81ED-4DB2-BD59-A6C34878D82A}">
                    <a16:rowId xmlns:a16="http://schemas.microsoft.com/office/drawing/2014/main" val="3823846410"/>
                  </a:ext>
                </a:extLst>
              </a:tr>
              <a:tr h="828971">
                <a:tc>
                  <a:txBody>
                    <a:bodyPr/>
                    <a:lstStyle/>
                    <a:p>
                      <a:pPr algn="ctr"/>
                      <a:r>
                        <a:rPr lang="ka-GE" sz="1400" dirty="0"/>
                        <a:t>მკვლევარის შესაძლებლობები მიაღწიოს პროფესიული დამოუკიდებლობის მზაობას</a:t>
                      </a:r>
                    </a:p>
                  </a:txBody>
                  <a:tcPr anchor="ctr"/>
                </a:tc>
                <a:tc>
                  <a:txBody>
                    <a:bodyPr/>
                    <a:lstStyle/>
                    <a:p>
                      <a:pPr algn="ctr"/>
                      <a:endParaRPr lang="ka-GE" sz="1400"/>
                    </a:p>
                  </a:txBody>
                  <a:tcPr anchor="ctr"/>
                </a:tc>
                <a:tc>
                  <a:txBody>
                    <a:bodyPr/>
                    <a:lstStyle/>
                    <a:p>
                      <a:pPr algn="ctr"/>
                      <a:r>
                        <a:rPr lang="ka-GE" sz="1400" dirty="0"/>
                        <a:t>დაწესებულების მატერიალური რესურსი შესაბამისობა </a:t>
                      </a:r>
                    </a:p>
                  </a:txBody>
                  <a:tcPr anchor="ctr"/>
                </a:tc>
                <a:extLst>
                  <a:ext uri="{0D108BD9-81ED-4DB2-BD59-A6C34878D82A}">
                    <a16:rowId xmlns:a16="http://schemas.microsoft.com/office/drawing/2014/main" val="1390424657"/>
                  </a:ext>
                </a:extLst>
              </a:tr>
              <a:tr h="288166">
                <a:tc>
                  <a:txBody>
                    <a:bodyPr/>
                    <a:lstStyle/>
                    <a:p>
                      <a:pPr algn="ctr"/>
                      <a:r>
                        <a:rPr lang="ka-GE" sz="1400" dirty="0"/>
                        <a:t>50%</a:t>
                      </a:r>
                    </a:p>
                  </a:txBody>
                  <a:tcPr anchor="ctr"/>
                </a:tc>
                <a:tc>
                  <a:txBody>
                    <a:bodyPr/>
                    <a:lstStyle/>
                    <a:p>
                      <a:pPr algn="ctr"/>
                      <a:r>
                        <a:rPr lang="ka-GE" sz="1400" dirty="0"/>
                        <a:t>30%</a:t>
                      </a:r>
                    </a:p>
                  </a:txBody>
                  <a:tcPr anchor="ctr"/>
                </a:tc>
                <a:tc>
                  <a:txBody>
                    <a:bodyPr/>
                    <a:lstStyle/>
                    <a:p>
                      <a:pPr algn="ctr"/>
                      <a:r>
                        <a:rPr lang="ka-GE" sz="1400" dirty="0"/>
                        <a:t>20%</a:t>
                      </a:r>
                    </a:p>
                  </a:txBody>
                  <a:tcPr anchor="ctr"/>
                </a:tc>
                <a:extLst>
                  <a:ext uri="{0D108BD9-81ED-4DB2-BD59-A6C34878D82A}">
                    <a16:rowId xmlns:a16="http://schemas.microsoft.com/office/drawing/2014/main" val="1437824793"/>
                  </a:ext>
                </a:extLst>
              </a:tr>
            </a:tbl>
          </a:graphicData>
        </a:graphic>
      </p:graphicFrame>
    </p:spTree>
    <p:extLst>
      <p:ext uri="{BB962C8B-B14F-4D97-AF65-F5344CB8AC3E}">
        <p14:creationId xmlns:p14="http://schemas.microsoft.com/office/powerpoint/2010/main" val="404786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28A76F-A78D-4355-9B14-4D991CC52988}"/>
              </a:ext>
            </a:extLst>
          </p:cNvPr>
          <p:cNvSpPr>
            <a:spLocks noGrp="1"/>
          </p:cNvSpPr>
          <p:nvPr>
            <p:ph type="dt" sz="half" idx="10"/>
          </p:nvPr>
        </p:nvSpPr>
        <p:spPr/>
        <p:txBody>
          <a:bodyPr/>
          <a:lstStyle/>
          <a:p>
            <a:fld id="{772393FC-0447-4D7F-9A05-AED74AE56A75}" type="datetime1">
              <a:rPr lang="ka-GE" smtClean="0"/>
              <a:t>25.07.2017</a:t>
            </a:fld>
            <a:endParaRPr lang="ka-GE"/>
          </a:p>
        </p:txBody>
      </p:sp>
      <p:sp>
        <p:nvSpPr>
          <p:cNvPr id="3" name="Footer Placeholder 2">
            <a:extLst>
              <a:ext uri="{FF2B5EF4-FFF2-40B4-BE49-F238E27FC236}">
                <a16:creationId xmlns:a16="http://schemas.microsoft.com/office/drawing/2014/main" id="{E1FBCF58-FA01-46F4-AA34-8B49791FEF05}"/>
              </a:ext>
            </a:extLst>
          </p:cNvPr>
          <p:cNvSpPr>
            <a:spLocks noGrp="1"/>
          </p:cNvSpPr>
          <p:nvPr>
            <p:ph type="ftr" sz="quarter" idx="11"/>
          </p:nvPr>
        </p:nvSpPr>
        <p:spPr/>
        <p:txBody>
          <a:bodyPr/>
          <a:lstStyle/>
          <a:p>
            <a:r>
              <a:rPr lang="ka-GE"/>
              <a:t>თამარ ფოლადაშვილი</a:t>
            </a:r>
          </a:p>
        </p:txBody>
      </p:sp>
      <p:pic>
        <p:nvPicPr>
          <p:cNvPr id="4" name="Picture 3">
            <a:extLst>
              <a:ext uri="{FF2B5EF4-FFF2-40B4-BE49-F238E27FC236}">
                <a16:creationId xmlns:a16="http://schemas.microsoft.com/office/drawing/2014/main" id="{62AE9827-4D49-45E8-AD9C-1FB6D7ED6ADA}"/>
              </a:ext>
            </a:extLst>
          </p:cNvPr>
          <p:cNvPicPr>
            <a:picLocks noChangeAspect="1"/>
          </p:cNvPicPr>
          <p:nvPr/>
        </p:nvPicPr>
        <p:blipFill rotWithShape="1">
          <a:blip r:embed="rId2"/>
          <a:srcRect l="27247" t="9664" r="26582" b="8623"/>
          <a:stretch/>
        </p:blipFill>
        <p:spPr>
          <a:xfrm>
            <a:off x="545285" y="329865"/>
            <a:ext cx="5629013" cy="5603846"/>
          </a:xfrm>
          <a:prstGeom prst="rect">
            <a:avLst/>
          </a:prstGeom>
        </p:spPr>
      </p:pic>
      <p:sp>
        <p:nvSpPr>
          <p:cNvPr id="5" name="Oval 4">
            <a:extLst>
              <a:ext uri="{FF2B5EF4-FFF2-40B4-BE49-F238E27FC236}">
                <a16:creationId xmlns:a16="http://schemas.microsoft.com/office/drawing/2014/main" id="{C3797883-2710-4FB5-9367-5DEDBF7A6726}"/>
              </a:ext>
            </a:extLst>
          </p:cNvPr>
          <p:cNvSpPr/>
          <p:nvPr/>
        </p:nvSpPr>
        <p:spPr>
          <a:xfrm>
            <a:off x="1813602" y="4353886"/>
            <a:ext cx="4282398" cy="553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solidFill>
                <a:srgbClr val="FF0000"/>
              </a:solidFill>
            </a:endParaRPr>
          </a:p>
        </p:txBody>
      </p:sp>
      <p:sp>
        <p:nvSpPr>
          <p:cNvPr id="6" name="TextBox 5">
            <a:extLst>
              <a:ext uri="{FF2B5EF4-FFF2-40B4-BE49-F238E27FC236}">
                <a16:creationId xmlns:a16="http://schemas.microsoft.com/office/drawing/2014/main" id="{08B5BC7F-7810-4EE0-9778-F7D64A3C156C}"/>
              </a:ext>
            </a:extLst>
          </p:cNvPr>
          <p:cNvSpPr txBox="1"/>
          <p:nvPr/>
        </p:nvSpPr>
        <p:spPr>
          <a:xfrm>
            <a:off x="6761526" y="2340528"/>
            <a:ext cx="4723002" cy="923330"/>
          </a:xfrm>
          <a:prstGeom prst="rect">
            <a:avLst/>
          </a:prstGeom>
          <a:noFill/>
        </p:spPr>
        <p:txBody>
          <a:bodyPr wrap="square" rtlCol="0">
            <a:spAutoFit/>
          </a:bodyPr>
          <a:lstStyle/>
          <a:p>
            <a:pPr algn="ctr"/>
            <a:r>
              <a:rPr lang="ka-GE" dirty="0"/>
              <a:t>განაცხადების მიღება წარმოებს: </a:t>
            </a:r>
          </a:p>
          <a:p>
            <a:pPr algn="ctr"/>
            <a:endParaRPr lang="ka-GE" dirty="0"/>
          </a:p>
          <a:p>
            <a:pPr algn="ctr"/>
            <a:r>
              <a:rPr lang="ka-GE" dirty="0"/>
              <a:t> 11 აპრილი, 2017 – 14 სექტემბერი, 2017</a:t>
            </a:r>
          </a:p>
        </p:txBody>
      </p:sp>
      <p:sp>
        <p:nvSpPr>
          <p:cNvPr id="7" name="ტექსტური ველი 5">
            <a:extLst>
              <a:ext uri="{FF2B5EF4-FFF2-40B4-BE49-F238E27FC236}">
                <a16:creationId xmlns:a16="http://schemas.microsoft.com/office/drawing/2014/main" id="{4A1753FC-D759-4671-8A09-C017BD3C1F30}"/>
              </a:ext>
            </a:extLst>
          </p:cNvPr>
          <p:cNvSpPr txBox="1">
            <a:spLocks noChangeArrowheads="1"/>
          </p:cNvSpPr>
          <p:nvPr/>
        </p:nvSpPr>
        <p:spPr bwMode="auto">
          <a:xfrm>
            <a:off x="8051464" y="4907560"/>
            <a:ext cx="214312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ka-GE" altLang="ka-GE" sz="1100" i="1" dirty="0">
                <a:solidFill>
                  <a:srgbClr val="0F5494"/>
                </a:solidFill>
              </a:rPr>
              <a:t>საძიებო ბმული: </a:t>
            </a:r>
            <a:r>
              <a:rPr lang="en-US" altLang="ka-GE" sz="1100" i="1" dirty="0">
                <a:solidFill>
                  <a:srgbClr val="0F5494"/>
                </a:solidFill>
              </a:rPr>
              <a:t>https://ec.europa.eu/research/participants/portal/desktop/en/opportunities/h2020/topics/msca-if-2017.html</a:t>
            </a:r>
            <a:endParaRPr lang="ka-GE" altLang="ka-GE" sz="1100" i="1" dirty="0">
              <a:solidFill>
                <a:srgbClr val="0F5494"/>
              </a:solidFill>
            </a:endParaRPr>
          </a:p>
        </p:txBody>
      </p:sp>
    </p:spTree>
    <p:extLst>
      <p:ext uri="{BB962C8B-B14F-4D97-AF65-F5344CB8AC3E}">
        <p14:creationId xmlns:p14="http://schemas.microsoft.com/office/powerpoint/2010/main" val="176318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E33C-F942-4142-90D2-24401017907D}"/>
              </a:ext>
            </a:extLst>
          </p:cNvPr>
          <p:cNvSpPr>
            <a:spLocks noGrp="1"/>
          </p:cNvSpPr>
          <p:nvPr>
            <p:ph type="ctrTitle"/>
          </p:nvPr>
        </p:nvSpPr>
        <p:spPr/>
        <p:txBody>
          <a:bodyPr/>
          <a:lstStyle/>
          <a:p>
            <a:pPr algn="ctr"/>
            <a:r>
              <a:rPr lang="ka-GE" dirty="0"/>
              <a:t>მადლობა ყურადღებისთვის!</a:t>
            </a:r>
          </a:p>
        </p:txBody>
      </p:sp>
      <p:sp>
        <p:nvSpPr>
          <p:cNvPr id="4" name="Date Placeholder 3">
            <a:extLst>
              <a:ext uri="{FF2B5EF4-FFF2-40B4-BE49-F238E27FC236}">
                <a16:creationId xmlns:a16="http://schemas.microsoft.com/office/drawing/2014/main" id="{C2C8615E-A72C-4822-9117-767401392D80}"/>
              </a:ext>
            </a:extLst>
          </p:cNvPr>
          <p:cNvSpPr>
            <a:spLocks noGrp="1"/>
          </p:cNvSpPr>
          <p:nvPr>
            <p:ph type="dt" sz="half" idx="10"/>
          </p:nvPr>
        </p:nvSpPr>
        <p:spPr/>
        <p:txBody>
          <a:bodyPr/>
          <a:lstStyle/>
          <a:p>
            <a:fld id="{82FED7B7-0918-4A27-92FD-77EB1B388596}" type="datetime1">
              <a:rPr lang="ka-GE" smtClean="0"/>
              <a:t>25.07.2017</a:t>
            </a:fld>
            <a:endParaRPr lang="en-US" dirty="0"/>
          </a:p>
        </p:txBody>
      </p:sp>
      <p:sp>
        <p:nvSpPr>
          <p:cNvPr id="5" name="Footer Placeholder 4">
            <a:extLst>
              <a:ext uri="{FF2B5EF4-FFF2-40B4-BE49-F238E27FC236}">
                <a16:creationId xmlns:a16="http://schemas.microsoft.com/office/drawing/2014/main" id="{BF9A18A9-FC3E-44CE-80E5-985ADA0C954A}"/>
              </a:ext>
            </a:extLst>
          </p:cNvPr>
          <p:cNvSpPr>
            <a:spLocks noGrp="1"/>
          </p:cNvSpPr>
          <p:nvPr>
            <p:ph type="ftr" sz="quarter" idx="11"/>
          </p:nvPr>
        </p:nvSpPr>
        <p:spPr/>
        <p:txBody>
          <a:bodyPr/>
          <a:lstStyle/>
          <a:p>
            <a:r>
              <a:rPr lang="ka-GE"/>
              <a:t>თამარ ფოლადაშვილი</a:t>
            </a:r>
            <a:endParaRPr lang="en-US"/>
          </a:p>
        </p:txBody>
      </p:sp>
    </p:spTree>
    <p:extLst>
      <p:ext uri="{BB962C8B-B14F-4D97-AF65-F5344CB8AC3E}">
        <p14:creationId xmlns:p14="http://schemas.microsoft.com/office/powerpoint/2010/main" val="269773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815B-27B8-4740-9DA4-878B60E006A2}"/>
              </a:ext>
            </a:extLst>
          </p:cNvPr>
          <p:cNvSpPr>
            <a:spLocks noGrp="1"/>
          </p:cNvSpPr>
          <p:nvPr>
            <p:ph type="title"/>
          </p:nvPr>
        </p:nvSpPr>
        <p:spPr/>
        <p:txBody>
          <a:bodyPr/>
          <a:lstStyle/>
          <a:p>
            <a:r>
              <a:rPr lang="en-US" b="1" dirty="0"/>
              <a:t>Individual Fellowships -</a:t>
            </a:r>
            <a:r>
              <a:rPr lang="ka-GE" b="1" dirty="0"/>
              <a:t> ინდივიდუალური სტიპენდიები</a:t>
            </a:r>
            <a:r>
              <a:rPr lang="en-US" b="1" dirty="0"/>
              <a:t> </a:t>
            </a:r>
            <a:br>
              <a:rPr lang="en-US" b="1" dirty="0"/>
            </a:br>
            <a:endParaRPr lang="ka-GE" dirty="0"/>
          </a:p>
        </p:txBody>
      </p:sp>
      <p:sp>
        <p:nvSpPr>
          <p:cNvPr id="3" name="Date Placeholder 2">
            <a:extLst>
              <a:ext uri="{FF2B5EF4-FFF2-40B4-BE49-F238E27FC236}">
                <a16:creationId xmlns:a16="http://schemas.microsoft.com/office/drawing/2014/main" id="{0150DA95-4D09-4FF9-B963-E4707B10D035}"/>
              </a:ext>
            </a:extLst>
          </p:cNvPr>
          <p:cNvSpPr>
            <a:spLocks noGrp="1"/>
          </p:cNvSpPr>
          <p:nvPr>
            <p:ph type="dt" sz="half" idx="10"/>
          </p:nvPr>
        </p:nvSpPr>
        <p:spPr/>
        <p:txBody>
          <a:bodyPr/>
          <a:lstStyle/>
          <a:p>
            <a:fld id="{3C8B5B00-6056-4F27-9A41-B3DDC0F12F2A}" type="datetime1">
              <a:rPr lang="ka-GE" smtClean="0"/>
              <a:t>25.07.2017</a:t>
            </a:fld>
            <a:endParaRPr lang="ka-GE"/>
          </a:p>
        </p:txBody>
      </p:sp>
      <p:sp>
        <p:nvSpPr>
          <p:cNvPr id="4" name="Footer Placeholder 3">
            <a:extLst>
              <a:ext uri="{FF2B5EF4-FFF2-40B4-BE49-F238E27FC236}">
                <a16:creationId xmlns:a16="http://schemas.microsoft.com/office/drawing/2014/main" id="{AF256367-7470-4B59-A08F-513AF29B11AD}"/>
              </a:ext>
            </a:extLst>
          </p:cNvPr>
          <p:cNvSpPr>
            <a:spLocks noGrp="1"/>
          </p:cNvSpPr>
          <p:nvPr>
            <p:ph type="ftr" sz="quarter" idx="11"/>
          </p:nvPr>
        </p:nvSpPr>
        <p:spPr/>
        <p:txBody>
          <a:bodyPr/>
          <a:lstStyle/>
          <a:p>
            <a:r>
              <a:rPr lang="ka-GE"/>
              <a:t>თამარ ფოლადაშვილი</a:t>
            </a:r>
          </a:p>
        </p:txBody>
      </p:sp>
      <p:pic>
        <p:nvPicPr>
          <p:cNvPr id="5" name="Content Placeholder 3">
            <a:extLst>
              <a:ext uri="{FF2B5EF4-FFF2-40B4-BE49-F238E27FC236}">
                <a16:creationId xmlns:a16="http://schemas.microsoft.com/office/drawing/2014/main" id="{169F76D9-17C1-4AA9-BA80-010466D215AC}"/>
              </a:ext>
            </a:extLst>
          </p:cNvPr>
          <p:cNvPicPr>
            <a:picLocks noChangeAspect="1"/>
          </p:cNvPicPr>
          <p:nvPr/>
        </p:nvPicPr>
        <p:blipFill>
          <a:blip r:embed="rId2"/>
          <a:stretch>
            <a:fillRect/>
          </a:stretch>
        </p:blipFill>
        <p:spPr>
          <a:xfrm>
            <a:off x="1205567" y="1832393"/>
            <a:ext cx="8705843" cy="4706520"/>
          </a:xfrm>
          <a:prstGeom prst="rect">
            <a:avLst/>
          </a:prstGeom>
        </p:spPr>
      </p:pic>
      <p:sp>
        <p:nvSpPr>
          <p:cNvPr id="6" name="Oval 5">
            <a:extLst>
              <a:ext uri="{FF2B5EF4-FFF2-40B4-BE49-F238E27FC236}">
                <a16:creationId xmlns:a16="http://schemas.microsoft.com/office/drawing/2014/main" id="{02BA33FC-E4C5-4D5E-AAC6-DBD5F4FF64FD}"/>
              </a:ext>
            </a:extLst>
          </p:cNvPr>
          <p:cNvSpPr/>
          <p:nvPr/>
        </p:nvSpPr>
        <p:spPr>
          <a:xfrm>
            <a:off x="624796" y="1428822"/>
            <a:ext cx="9185946" cy="17029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solidFill>
                <a:srgbClr val="FF0000"/>
              </a:solidFill>
            </a:endParaRPr>
          </a:p>
        </p:txBody>
      </p:sp>
    </p:spTree>
    <p:extLst>
      <p:ext uri="{BB962C8B-B14F-4D97-AF65-F5344CB8AC3E}">
        <p14:creationId xmlns:p14="http://schemas.microsoft.com/office/powerpoint/2010/main" val="121557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A8F1EB3-A6CE-48EA-BA6A-259926D84925}"/>
              </a:ext>
            </a:extLst>
          </p:cNvPr>
          <p:cNvSpPr>
            <a:spLocks noGrp="1"/>
          </p:cNvSpPr>
          <p:nvPr>
            <p:ph idx="1"/>
          </p:nvPr>
        </p:nvSpPr>
        <p:spPr>
          <a:xfrm>
            <a:off x="1774825" y="260351"/>
            <a:ext cx="8713788" cy="5116992"/>
          </a:xfrm>
        </p:spPr>
        <p:txBody>
          <a:bodyPr vert="horz" wrap="square" numCol="1" anchor="t" anchorCtr="0" compatLnSpc="1">
            <a:prstTxWarp prst="textNoShape">
              <a:avLst/>
            </a:prstTxWarp>
            <a:normAutofit/>
          </a:bodyPr>
          <a:lstStyle/>
          <a:p>
            <a:pPr algn="ctr" eaLnBrk="1" hangingPunct="1">
              <a:spcBef>
                <a:spcPct val="0"/>
              </a:spcBef>
              <a:buFont typeface="Times New Roman" panose="02020603050405020304" pitchFamily="18" charset="0"/>
              <a:buNone/>
              <a:defRPr/>
            </a:pPr>
            <a:r>
              <a:rPr lang="fr-BE" altLang="ka-GE" sz="1600" b="1" dirty="0">
                <a:solidFill>
                  <a:srgbClr val="AA447E"/>
                </a:solidFill>
                <a:effectLst>
                  <a:outerShdw blurRad="38100" dist="38100" dir="2700000" algn="tl">
                    <a:srgbClr val="C0C0C0"/>
                  </a:outerShdw>
                </a:effectLst>
                <a:ea typeface="ＭＳ Ｐゴシック" panose="020B0600070205080204" pitchFamily="34" charset="-128"/>
              </a:rPr>
              <a:t>IF call</a:t>
            </a:r>
          </a:p>
          <a:p>
            <a:pPr algn="ctr" eaLnBrk="1" hangingPunct="1">
              <a:spcBef>
                <a:spcPct val="0"/>
              </a:spcBef>
              <a:buFont typeface="Times New Roman" panose="02020603050405020304" pitchFamily="18" charset="0"/>
              <a:buNone/>
              <a:defRPr/>
            </a:pPr>
            <a:endParaRPr lang="fr-BE" altLang="ka-GE" sz="1600" dirty="0">
              <a:ea typeface="ＭＳ Ｐゴシック" panose="020B0600070205080204" pitchFamily="34" charset="-128"/>
            </a:endParaRPr>
          </a:p>
          <a:p>
            <a:pPr algn="ctr" eaLnBrk="1" hangingPunct="1">
              <a:spcBef>
                <a:spcPct val="0"/>
              </a:spcBef>
              <a:buFont typeface="Times New Roman" panose="02020603050405020304" pitchFamily="18" charset="0"/>
              <a:buNone/>
              <a:defRPr/>
            </a:pPr>
            <a:r>
              <a:rPr lang="ka-GE" altLang="ka-GE" sz="1600" b="1" dirty="0">
                <a:solidFill>
                  <a:schemeClr val="tx2"/>
                </a:solidFill>
                <a:ea typeface="ＭＳ Ｐゴシック" panose="020B0600070205080204" pitchFamily="34" charset="-128"/>
              </a:rPr>
              <a:t>გაიხსნა</a:t>
            </a:r>
            <a:r>
              <a:rPr lang="fr-BE" altLang="ka-GE" sz="1600" b="1" dirty="0">
                <a:solidFill>
                  <a:schemeClr val="tx2"/>
                </a:solidFill>
                <a:ea typeface="ＭＳ Ｐゴシック" panose="020B0600070205080204" pitchFamily="34" charset="-128"/>
              </a:rPr>
              <a:t>:</a:t>
            </a:r>
            <a:r>
              <a:rPr lang="fr-BE" altLang="ka-GE" sz="1600" dirty="0">
                <a:solidFill>
                  <a:schemeClr val="tx2"/>
                </a:solidFill>
                <a:ea typeface="ＭＳ Ｐゴシック" panose="020B0600070205080204" pitchFamily="34" charset="-128"/>
              </a:rPr>
              <a:t> 11</a:t>
            </a:r>
            <a:r>
              <a:rPr lang="ka-GE" altLang="ka-GE" sz="1600" dirty="0">
                <a:solidFill>
                  <a:schemeClr val="tx2"/>
                </a:solidFill>
                <a:ea typeface="ＭＳ Ｐゴシック" panose="020B0600070205080204" pitchFamily="34" charset="-128"/>
              </a:rPr>
              <a:t> აპრილი</a:t>
            </a:r>
            <a:r>
              <a:rPr lang="fr-BE" altLang="ka-GE" sz="1600" dirty="0">
                <a:solidFill>
                  <a:schemeClr val="tx2"/>
                </a:solidFill>
                <a:ea typeface="ＭＳ Ｐゴシック" panose="020B0600070205080204" pitchFamily="34" charset="-128"/>
              </a:rPr>
              <a:t> 2017</a:t>
            </a:r>
          </a:p>
          <a:p>
            <a:pPr algn="ctr" eaLnBrk="1" hangingPunct="1">
              <a:spcBef>
                <a:spcPct val="0"/>
              </a:spcBef>
              <a:buFont typeface="Times New Roman" panose="02020603050405020304" pitchFamily="18" charset="0"/>
              <a:buNone/>
              <a:defRPr/>
            </a:pPr>
            <a:r>
              <a:rPr lang="ka-GE" altLang="ka-GE" sz="1600" b="1" dirty="0">
                <a:solidFill>
                  <a:schemeClr val="tx2"/>
                </a:solidFill>
                <a:ea typeface="ＭＳ Ｐゴシック" panose="020B0600070205080204" pitchFamily="34" charset="-128"/>
              </a:rPr>
              <a:t>იხურება</a:t>
            </a:r>
            <a:r>
              <a:rPr lang="fr-BE" altLang="ka-GE" sz="1600" b="1" dirty="0">
                <a:solidFill>
                  <a:schemeClr val="tx2"/>
                </a:solidFill>
                <a:ea typeface="ＭＳ Ｐゴシック" panose="020B0600070205080204" pitchFamily="34" charset="-128"/>
              </a:rPr>
              <a:t>: </a:t>
            </a:r>
            <a:r>
              <a:rPr lang="fr-BE" altLang="ka-GE" sz="1600" dirty="0">
                <a:solidFill>
                  <a:schemeClr val="tx2"/>
                </a:solidFill>
                <a:ea typeface="ＭＳ Ｐゴシック" panose="020B0600070205080204" pitchFamily="34" charset="-128"/>
              </a:rPr>
              <a:t>14 </a:t>
            </a:r>
            <a:r>
              <a:rPr lang="ka-GE" altLang="ka-GE" sz="1600" dirty="0">
                <a:solidFill>
                  <a:schemeClr val="tx2"/>
                </a:solidFill>
                <a:ea typeface="ＭＳ Ｐゴシック" panose="020B0600070205080204" pitchFamily="34" charset="-128"/>
              </a:rPr>
              <a:t>სექტემბერი</a:t>
            </a:r>
            <a:r>
              <a:rPr lang="fr-BE" altLang="ka-GE" sz="1600" dirty="0">
                <a:solidFill>
                  <a:schemeClr val="tx2"/>
                </a:solidFill>
                <a:ea typeface="ＭＳ Ｐゴシック" panose="020B0600070205080204" pitchFamily="34" charset="-128"/>
              </a:rPr>
              <a:t> 2017, 17:00:00 </a:t>
            </a:r>
            <a:r>
              <a:rPr lang="ka-GE" altLang="ka-GE" sz="1600" dirty="0">
                <a:solidFill>
                  <a:schemeClr val="tx2"/>
                </a:solidFill>
                <a:ea typeface="ＭＳ Ｐゴシック" panose="020B0600070205080204" pitchFamily="34" charset="-128"/>
              </a:rPr>
              <a:t>ბრიუსელის დროით</a:t>
            </a:r>
            <a:endParaRPr lang="fr-BE" altLang="ka-GE" sz="1600" dirty="0">
              <a:solidFill>
                <a:schemeClr val="tx2"/>
              </a:solidFill>
              <a:ea typeface="ＭＳ Ｐゴシック" panose="020B0600070205080204" pitchFamily="34" charset="-128"/>
            </a:endParaRPr>
          </a:p>
          <a:p>
            <a:pPr algn="ctr" eaLnBrk="1" hangingPunct="1">
              <a:spcBef>
                <a:spcPct val="0"/>
              </a:spcBef>
              <a:buFont typeface="Times New Roman" panose="02020603050405020304" pitchFamily="18" charset="0"/>
              <a:buNone/>
              <a:defRPr/>
            </a:pPr>
            <a:endParaRPr lang="fr-BE" altLang="ka-GE" sz="1600" dirty="0">
              <a:solidFill>
                <a:schemeClr val="tx2"/>
              </a:solidFill>
              <a:ea typeface="ＭＳ Ｐゴシック" panose="020B0600070205080204" pitchFamily="34" charset="-128"/>
            </a:endParaRPr>
          </a:p>
          <a:p>
            <a:pPr algn="ctr" eaLnBrk="1" hangingPunct="1">
              <a:spcBef>
                <a:spcPct val="0"/>
              </a:spcBef>
              <a:buFont typeface="Times New Roman" panose="02020603050405020304" pitchFamily="18" charset="0"/>
              <a:buNone/>
              <a:defRPr/>
            </a:pPr>
            <a:endParaRPr lang="ka-GE" altLang="ka-GE" sz="1600" b="1" dirty="0">
              <a:solidFill>
                <a:srgbClr val="FF0000"/>
              </a:solidFill>
              <a:ea typeface="ＭＳ Ｐゴシック" panose="020B0600070205080204" pitchFamily="34" charset="-128"/>
            </a:endParaRPr>
          </a:p>
          <a:p>
            <a:pPr algn="ctr" eaLnBrk="1" hangingPunct="1">
              <a:spcBef>
                <a:spcPct val="0"/>
              </a:spcBef>
              <a:buFont typeface="Times New Roman" panose="02020603050405020304" pitchFamily="18" charset="0"/>
              <a:buNone/>
              <a:defRPr/>
            </a:pPr>
            <a:endParaRPr lang="fr-BE" altLang="ka-GE" sz="1600" b="1" dirty="0">
              <a:solidFill>
                <a:srgbClr val="FF0000"/>
              </a:solidFill>
              <a:ea typeface="ＭＳ Ｐゴシック" panose="020B0600070205080204" pitchFamily="34" charset="-128"/>
            </a:endParaRPr>
          </a:p>
          <a:p>
            <a:pPr algn="just" eaLnBrk="1" hangingPunct="1">
              <a:spcBef>
                <a:spcPct val="0"/>
              </a:spcBef>
              <a:buFont typeface="Wingdings" panose="05000000000000000000" pitchFamily="2" charset="2"/>
              <a:buChar char="ü"/>
              <a:defRPr/>
            </a:pPr>
            <a:r>
              <a:rPr lang="ka-GE" altLang="ka-GE" sz="1600" b="1" dirty="0">
                <a:ea typeface="ＭＳ Ｐゴシック" panose="020B0600070205080204" pitchFamily="34" charset="-128"/>
              </a:rPr>
              <a:t>გლობალური სტიპენდია </a:t>
            </a:r>
            <a:r>
              <a:rPr lang="fr-BE" altLang="ka-GE" sz="1600" b="1" dirty="0">
                <a:solidFill>
                  <a:srgbClr val="FF0000"/>
                </a:solidFill>
                <a:ea typeface="ＭＳ Ｐゴシック" panose="020B0600070205080204" pitchFamily="34" charset="-128"/>
              </a:rPr>
              <a:t>– 33,700,000.00 EUR</a:t>
            </a:r>
            <a:endParaRPr lang="ka-GE" altLang="ka-GE" sz="1600" b="1" dirty="0">
              <a:solidFill>
                <a:srgbClr val="FF0000"/>
              </a:solidFill>
              <a:ea typeface="ＭＳ Ｐゴシック" panose="020B0600070205080204" pitchFamily="34" charset="-128"/>
            </a:endParaRPr>
          </a:p>
          <a:p>
            <a:pPr algn="just" eaLnBrk="1" hangingPunct="1">
              <a:spcBef>
                <a:spcPct val="0"/>
              </a:spcBef>
              <a:buFont typeface="Wingdings" panose="05000000000000000000" pitchFamily="2" charset="2"/>
              <a:buChar char="ü"/>
              <a:defRPr/>
            </a:pPr>
            <a:r>
              <a:rPr lang="ka-GE" altLang="ka-GE" sz="1600" b="1" dirty="0">
                <a:ea typeface="ＭＳ Ｐゴシック" panose="020B0600070205080204" pitchFamily="34" charset="-128"/>
              </a:rPr>
              <a:t>სტანდარტული ევროპული სტიპენდიები, მათ შორის კარიერული განახლება და </a:t>
            </a:r>
            <a:r>
              <a:rPr lang="ka-GE" altLang="ka-GE" sz="1600" b="1" dirty="0" err="1">
                <a:ea typeface="ＭＳ Ｐゴシック" panose="020B0600070205080204" pitchFamily="34" charset="-128"/>
              </a:rPr>
              <a:t>რეინტეგრაცია</a:t>
            </a:r>
            <a:r>
              <a:rPr lang="ka-GE" altLang="ka-GE" sz="1600" b="1" dirty="0">
                <a:ea typeface="ＭＳ Ｐゴシック" panose="020B0600070205080204" pitchFamily="34" charset="-128"/>
              </a:rPr>
              <a:t> </a:t>
            </a:r>
            <a:r>
              <a:rPr lang="fr-BE" altLang="ka-GE" sz="1600" b="1" dirty="0">
                <a:ea typeface="ＭＳ Ｐゴシック" panose="020B0600070205080204" pitchFamily="34" charset="-128"/>
              </a:rPr>
              <a:t>- </a:t>
            </a:r>
            <a:r>
              <a:rPr lang="fr-BE" altLang="ka-GE" sz="1600" b="1" dirty="0">
                <a:solidFill>
                  <a:srgbClr val="FF0000"/>
                </a:solidFill>
                <a:ea typeface="ＭＳ Ｐゴシック" panose="020B0600070205080204" pitchFamily="34" charset="-128"/>
              </a:rPr>
              <a:t>205,000,000.00 EUR</a:t>
            </a:r>
          </a:p>
          <a:p>
            <a:pPr algn="just" eaLnBrk="1" hangingPunct="1">
              <a:spcBef>
                <a:spcPct val="0"/>
              </a:spcBef>
              <a:buFont typeface="Wingdings" panose="05000000000000000000" pitchFamily="2" charset="2"/>
              <a:buChar char="ü"/>
              <a:defRPr/>
            </a:pPr>
            <a:r>
              <a:rPr lang="ka-GE" altLang="ka-GE" sz="1600" b="1" dirty="0">
                <a:ea typeface="ＭＳ Ｐゴシック" panose="020B0600070205080204" pitchFamily="34" charset="-128"/>
              </a:rPr>
              <a:t>ევროპული სტიპენდიების საზოგადოება და საწარმოთა პანელი </a:t>
            </a:r>
            <a:r>
              <a:rPr lang="fr-BE" altLang="ka-GE" sz="1600" b="1" dirty="0">
                <a:ea typeface="ＭＳ Ｐゴシック" panose="020B0600070205080204" pitchFamily="34" charset="-128"/>
              </a:rPr>
              <a:t>- </a:t>
            </a:r>
            <a:r>
              <a:rPr lang="fr-BE" altLang="ka-GE" sz="1600" b="1" dirty="0">
                <a:solidFill>
                  <a:srgbClr val="FF0000"/>
                </a:solidFill>
                <a:ea typeface="ＭＳ Ｐゴシック" panose="020B0600070205080204" pitchFamily="34" charset="-128"/>
              </a:rPr>
              <a:t>10,000,000.00 EUR</a:t>
            </a:r>
          </a:p>
          <a:p>
            <a:pPr algn="ctr" eaLnBrk="1" hangingPunct="1">
              <a:spcBef>
                <a:spcPct val="0"/>
              </a:spcBef>
              <a:buFont typeface="Times New Roman" panose="02020603050405020304" pitchFamily="18" charset="0"/>
              <a:buNone/>
              <a:defRPr/>
            </a:pPr>
            <a:endParaRPr lang="fr-BE" altLang="ka-GE" sz="1600" dirty="0">
              <a:solidFill>
                <a:schemeClr val="tx2"/>
              </a:solidFill>
              <a:ea typeface="ＭＳ Ｐゴシック" panose="020B0600070205080204" pitchFamily="34" charset="-128"/>
            </a:endParaRPr>
          </a:p>
          <a:p>
            <a:pPr algn="ctr" eaLnBrk="1" hangingPunct="1">
              <a:spcBef>
                <a:spcPct val="0"/>
              </a:spcBef>
              <a:buFont typeface="Times New Roman" panose="02020603050405020304" pitchFamily="18" charset="0"/>
              <a:buNone/>
              <a:defRPr/>
            </a:pPr>
            <a:endParaRPr lang="ka-GE" altLang="ka-GE" sz="1600" b="1" dirty="0">
              <a:solidFill>
                <a:schemeClr val="tx2"/>
              </a:solidFill>
              <a:ea typeface="ＭＳ Ｐゴシック" panose="020B0600070205080204" pitchFamily="34" charset="-128"/>
            </a:endParaRPr>
          </a:p>
          <a:p>
            <a:pPr algn="ctr" eaLnBrk="1" hangingPunct="1">
              <a:spcBef>
                <a:spcPct val="0"/>
              </a:spcBef>
              <a:buFont typeface="Times New Roman" panose="02020603050405020304" pitchFamily="18" charset="0"/>
              <a:buNone/>
              <a:defRPr/>
            </a:pPr>
            <a:endParaRPr lang="ka-GE" altLang="ka-GE" sz="1600" b="1" dirty="0">
              <a:solidFill>
                <a:schemeClr val="tx2"/>
              </a:solidFill>
              <a:ea typeface="ＭＳ Ｐゴシック" panose="020B0600070205080204" pitchFamily="34" charset="-128"/>
            </a:endParaRPr>
          </a:p>
          <a:p>
            <a:pPr algn="ctr" eaLnBrk="1" hangingPunct="1">
              <a:spcBef>
                <a:spcPct val="0"/>
              </a:spcBef>
              <a:buFont typeface="Times New Roman" panose="02020603050405020304" pitchFamily="18" charset="0"/>
              <a:buNone/>
              <a:defRPr/>
            </a:pPr>
            <a:endParaRPr lang="ka-GE" altLang="ka-GE" sz="1600" b="1" dirty="0">
              <a:solidFill>
                <a:schemeClr val="tx2"/>
              </a:solidFill>
              <a:ea typeface="ＭＳ Ｐゴシック" panose="020B0600070205080204" pitchFamily="34" charset="-128"/>
            </a:endParaRPr>
          </a:p>
          <a:p>
            <a:pPr algn="ctr" eaLnBrk="1" hangingPunct="1">
              <a:spcBef>
                <a:spcPct val="0"/>
              </a:spcBef>
              <a:buFont typeface="Times New Roman" panose="02020603050405020304" pitchFamily="18" charset="0"/>
              <a:buNone/>
              <a:defRPr/>
            </a:pPr>
            <a:endParaRPr lang="ka-GE" altLang="ka-GE" sz="1600" b="1" dirty="0">
              <a:solidFill>
                <a:schemeClr val="tx2"/>
              </a:solidFill>
              <a:ea typeface="ＭＳ Ｐゴシック" panose="020B0600070205080204" pitchFamily="34" charset="-128"/>
            </a:endParaRPr>
          </a:p>
          <a:p>
            <a:pPr algn="ctr" eaLnBrk="1" hangingPunct="1">
              <a:spcBef>
                <a:spcPct val="0"/>
              </a:spcBef>
              <a:buFont typeface="Times New Roman" panose="02020603050405020304" pitchFamily="18" charset="0"/>
              <a:buNone/>
              <a:defRPr/>
            </a:pPr>
            <a:br>
              <a:rPr lang="fr-BE" altLang="ka-GE" sz="1600" b="1" dirty="0">
                <a:solidFill>
                  <a:schemeClr val="tx2"/>
                </a:solidFill>
                <a:ea typeface="ＭＳ Ｐゴシック" panose="020B0600070205080204" pitchFamily="34" charset="-128"/>
              </a:rPr>
            </a:br>
            <a:r>
              <a:rPr lang="fr-BE" altLang="ka-GE" sz="1600" b="1" dirty="0">
                <a:solidFill>
                  <a:schemeClr val="tx2"/>
                </a:solidFill>
                <a:ea typeface="ＭＳ Ｐゴシック" panose="020B0600070205080204" pitchFamily="34" charset="-128"/>
              </a:rPr>
              <a:t>Apply at Horizon 2020 Participant Portal:</a:t>
            </a:r>
          </a:p>
          <a:p>
            <a:pPr algn="ctr" eaLnBrk="1" hangingPunct="1">
              <a:spcBef>
                <a:spcPct val="0"/>
              </a:spcBef>
              <a:buFont typeface="Times New Roman" panose="02020603050405020304" pitchFamily="18" charset="0"/>
              <a:buNone/>
              <a:defRPr/>
            </a:pPr>
            <a:r>
              <a:rPr lang="en-GB" altLang="ka-GE" sz="1600" u="sng" dirty="0">
                <a:ea typeface="ＭＳ Ｐゴシック" panose="020B0600070205080204" pitchFamily="34" charset="-128"/>
                <a:hlinkClick r:id="rId2"/>
              </a:rPr>
              <a:t>https://ec.europa.eu/research/participants/portal/desktop/en/opportunities/h2020/topics/msca-if-2017.html</a:t>
            </a:r>
            <a:r>
              <a:rPr lang="en-GB" altLang="ka-GE" sz="1600" u="sng" dirty="0">
                <a:ea typeface="ＭＳ Ｐゴシック" panose="020B0600070205080204" pitchFamily="34" charset="-128"/>
              </a:rPr>
              <a:t> </a:t>
            </a:r>
            <a:endParaRPr lang="fr-BE" altLang="ka-GE" sz="1600" dirty="0">
              <a:ea typeface="ＭＳ Ｐゴシック" panose="020B0600070205080204" pitchFamily="34" charset="-128"/>
            </a:endParaRPr>
          </a:p>
          <a:p>
            <a:pPr algn="ctr" eaLnBrk="1" hangingPunct="1">
              <a:spcBef>
                <a:spcPct val="0"/>
              </a:spcBef>
              <a:buFont typeface="Times New Roman" panose="02020603050405020304" pitchFamily="18" charset="0"/>
              <a:buNone/>
              <a:defRPr/>
            </a:pPr>
            <a:endParaRPr lang="fr-BE" altLang="ka-GE" sz="1600" dirty="0">
              <a:ea typeface="ＭＳ Ｐゴシック" panose="020B0600070205080204" pitchFamily="34" charset="-128"/>
            </a:endParaRPr>
          </a:p>
          <a:p>
            <a:pPr algn="ctr" eaLnBrk="1" hangingPunct="1">
              <a:spcBef>
                <a:spcPct val="0"/>
              </a:spcBef>
              <a:buFont typeface="Times New Roman" panose="02020603050405020304" pitchFamily="18" charset="0"/>
              <a:buNone/>
              <a:defRPr/>
            </a:pPr>
            <a:endParaRPr lang="fr-BE" altLang="ka-GE" sz="1600" dirty="0">
              <a:ea typeface="ＭＳ Ｐゴシック" panose="020B0600070205080204" pitchFamily="34" charset="-128"/>
            </a:endParaRPr>
          </a:p>
        </p:txBody>
      </p:sp>
      <p:sp>
        <p:nvSpPr>
          <p:cNvPr id="2" name="Date Placeholder 1">
            <a:extLst>
              <a:ext uri="{FF2B5EF4-FFF2-40B4-BE49-F238E27FC236}">
                <a16:creationId xmlns:a16="http://schemas.microsoft.com/office/drawing/2014/main" id="{4168DAAB-1C09-4412-97DE-5470564280E6}"/>
              </a:ext>
            </a:extLst>
          </p:cNvPr>
          <p:cNvSpPr>
            <a:spLocks noGrp="1"/>
          </p:cNvSpPr>
          <p:nvPr>
            <p:ph type="dt" sz="half" idx="10"/>
          </p:nvPr>
        </p:nvSpPr>
        <p:spPr/>
        <p:txBody>
          <a:bodyPr/>
          <a:lstStyle/>
          <a:p>
            <a:fld id="{A1C2FE76-862D-48A3-BB68-5934FBA6BE99}" type="datetime1">
              <a:rPr lang="ka-GE" smtClean="0"/>
              <a:t>25.07.2017</a:t>
            </a:fld>
            <a:endParaRPr lang="ka-GE"/>
          </a:p>
        </p:txBody>
      </p:sp>
      <p:sp>
        <p:nvSpPr>
          <p:cNvPr id="3" name="Footer Placeholder 2">
            <a:extLst>
              <a:ext uri="{FF2B5EF4-FFF2-40B4-BE49-F238E27FC236}">
                <a16:creationId xmlns:a16="http://schemas.microsoft.com/office/drawing/2014/main" id="{E4C6824B-297B-4CA7-B343-76913DF0F55D}"/>
              </a:ext>
            </a:extLst>
          </p:cNvPr>
          <p:cNvSpPr>
            <a:spLocks noGrp="1"/>
          </p:cNvSpPr>
          <p:nvPr>
            <p:ph type="ftr" sz="quarter" idx="11"/>
          </p:nvPr>
        </p:nvSpPr>
        <p:spPr/>
        <p:txBody>
          <a:bodyPr/>
          <a:lstStyle/>
          <a:p>
            <a:r>
              <a:rPr lang="ka-GE"/>
              <a:t>თამარ ფოლადაშვილი</a:t>
            </a:r>
          </a:p>
        </p:txBody>
      </p:sp>
    </p:spTree>
    <p:extLst>
      <p:ext uri="{BB962C8B-B14F-4D97-AF65-F5344CB8AC3E}">
        <p14:creationId xmlns:p14="http://schemas.microsoft.com/office/powerpoint/2010/main" val="333256421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ka-GE" dirty="0"/>
              <a:t>მთავარი იდეა </a:t>
            </a:r>
            <a:endParaRPr lang="en-US" dirty="0"/>
          </a:p>
        </p:txBody>
      </p:sp>
      <p:sp>
        <p:nvSpPr>
          <p:cNvPr id="14" name="Content Placeholder 13"/>
          <p:cNvSpPr>
            <a:spLocks noGrp="1"/>
          </p:cNvSpPr>
          <p:nvPr>
            <p:ph idx="1"/>
          </p:nvPr>
        </p:nvSpPr>
        <p:spPr/>
        <p:txBody>
          <a:bodyPr/>
          <a:lstStyle/>
          <a:p>
            <a:pPr algn="just"/>
            <a:r>
              <a:rPr lang="ka-GE" dirty="0"/>
              <a:t>მარი </a:t>
            </a:r>
            <a:r>
              <a:rPr lang="ka-GE" dirty="0" err="1"/>
              <a:t>სკლოდოვსკა</a:t>
            </a:r>
            <a:r>
              <a:rPr lang="ka-GE" dirty="0"/>
              <a:t>-კიურის აქტივობები (</a:t>
            </a:r>
            <a:r>
              <a:rPr lang="en-US" dirty="0"/>
              <a:t>MSCA) </a:t>
            </a:r>
            <a:r>
              <a:rPr lang="ka-GE" dirty="0"/>
              <a:t>მიზნად ისახავს მკვლევრების კარიერული განვითარების ხელშეწყობას ყველა სამეცნიერო დისციპლინის მიმართულებით, საერთაშორისო და </a:t>
            </a:r>
            <a:r>
              <a:rPr lang="ka-GE" dirty="0" err="1"/>
              <a:t>ინტერსექტორული</a:t>
            </a:r>
            <a:r>
              <a:rPr lang="ka-GE" dirty="0"/>
              <a:t> მობილობის გზით.</a:t>
            </a:r>
          </a:p>
          <a:p>
            <a:pPr algn="just"/>
            <a:r>
              <a:rPr lang="ka-GE" dirty="0"/>
              <a:t>მარი </a:t>
            </a:r>
            <a:r>
              <a:rPr lang="ka-GE" dirty="0" err="1"/>
              <a:t>სკლოდოვსკა</a:t>
            </a:r>
            <a:r>
              <a:rPr lang="ka-GE" dirty="0"/>
              <a:t>-კიურის აქტივობები (</a:t>
            </a:r>
            <a:r>
              <a:rPr lang="en-US" dirty="0"/>
              <a:t>MSCA) </a:t>
            </a:r>
            <a:r>
              <a:rPr lang="ka-GE" dirty="0"/>
              <a:t>ნებისმიერი ასაკისა და ეროვნების  მეცნიერს სთავაზობს სამეცნიერო კვლევების დაფინანსებას და მიმზიდველი სამუშაო პირობების შექმნას.</a:t>
            </a:r>
          </a:p>
          <a:p>
            <a:pPr algn="just"/>
            <a:r>
              <a:rPr lang="ka-GE" dirty="0"/>
              <a:t>ინდივიდუალური სტიპენდიების მიზანია გააუმჯობესოს გამოცდილი მკვლევრების შემოქმედებითი და ინოვაციური პოტენციალი, რომელთაც სურთ საკუთარი ინდივიდუალური კომპეტენციის დივერსიფიკაცია და კვალიფიკაციის ამაღლება საერთაშორისო და </a:t>
            </a:r>
            <a:r>
              <a:rPr lang="ka-GE" dirty="0" err="1"/>
              <a:t>ინტერსექტორული</a:t>
            </a:r>
            <a:r>
              <a:rPr lang="ka-GE" dirty="0"/>
              <a:t> მობილობის გზით.</a:t>
            </a:r>
          </a:p>
        </p:txBody>
      </p:sp>
      <p:sp>
        <p:nvSpPr>
          <p:cNvPr id="2" name="Date Placeholder 1">
            <a:extLst>
              <a:ext uri="{FF2B5EF4-FFF2-40B4-BE49-F238E27FC236}">
                <a16:creationId xmlns:a16="http://schemas.microsoft.com/office/drawing/2014/main" id="{B0B4F2DD-E128-43E4-81BE-4995D67AF44B}"/>
              </a:ext>
            </a:extLst>
          </p:cNvPr>
          <p:cNvSpPr>
            <a:spLocks noGrp="1"/>
          </p:cNvSpPr>
          <p:nvPr>
            <p:ph type="dt" sz="half" idx="10"/>
          </p:nvPr>
        </p:nvSpPr>
        <p:spPr/>
        <p:txBody>
          <a:bodyPr/>
          <a:lstStyle/>
          <a:p>
            <a:fld id="{4913D2CE-DA1B-477A-8DB2-348FC2E7842D}" type="datetime1">
              <a:rPr lang="ka-GE" smtClean="0"/>
              <a:t>25.07.2017</a:t>
            </a:fld>
            <a:endParaRPr lang="ka-GE"/>
          </a:p>
        </p:txBody>
      </p:sp>
      <p:sp>
        <p:nvSpPr>
          <p:cNvPr id="3" name="Footer Placeholder 2">
            <a:extLst>
              <a:ext uri="{FF2B5EF4-FFF2-40B4-BE49-F238E27FC236}">
                <a16:creationId xmlns:a16="http://schemas.microsoft.com/office/drawing/2014/main" id="{CF253FAE-E2E3-4189-A5D8-66452293446E}"/>
              </a:ext>
            </a:extLst>
          </p:cNvPr>
          <p:cNvSpPr>
            <a:spLocks noGrp="1"/>
          </p:cNvSpPr>
          <p:nvPr>
            <p:ph type="ftr" sz="quarter" idx="11"/>
          </p:nvPr>
        </p:nvSpPr>
        <p:spPr/>
        <p:txBody>
          <a:bodyPr/>
          <a:lstStyle/>
          <a:p>
            <a:r>
              <a:rPr lang="ka-GE"/>
              <a:t>თამარ ფოლადაშვილი</a:t>
            </a:r>
          </a:p>
        </p:txBody>
      </p:sp>
      <p:pic>
        <p:nvPicPr>
          <p:cNvPr id="5" name="Picture 4">
            <a:extLst>
              <a:ext uri="{FF2B5EF4-FFF2-40B4-BE49-F238E27FC236}">
                <a16:creationId xmlns:a16="http://schemas.microsoft.com/office/drawing/2014/main" id="{E7609912-9161-4786-9F8C-344426083E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3658" y="5207263"/>
            <a:ext cx="1514213" cy="1514213"/>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ka-GE" dirty="0"/>
            </a:br>
            <a:br>
              <a:rPr lang="ka-GE" dirty="0"/>
            </a:br>
            <a:br>
              <a:rPr lang="ka-GE" dirty="0"/>
            </a:br>
            <a:r>
              <a:rPr lang="ka-GE" dirty="0"/>
              <a:t>ვის შეუძლია მიიღოს მონაწილეობა? – </a:t>
            </a:r>
            <a:r>
              <a:rPr lang="en-US" dirty="0"/>
              <a:t>Standard European Fellowship</a:t>
            </a:r>
            <a:endParaRPr lang="ka-GE" dirty="0"/>
          </a:p>
        </p:txBody>
      </p:sp>
      <p:sp>
        <p:nvSpPr>
          <p:cNvPr id="7" name="Date Placeholder 6">
            <a:extLst>
              <a:ext uri="{FF2B5EF4-FFF2-40B4-BE49-F238E27FC236}">
                <a16:creationId xmlns:a16="http://schemas.microsoft.com/office/drawing/2014/main" id="{DF3233B5-5699-4E63-A9DD-CAE67C7E9E8C}"/>
              </a:ext>
            </a:extLst>
          </p:cNvPr>
          <p:cNvSpPr>
            <a:spLocks noGrp="1"/>
          </p:cNvSpPr>
          <p:nvPr>
            <p:ph type="dt" sz="half" idx="10"/>
          </p:nvPr>
        </p:nvSpPr>
        <p:spPr/>
        <p:txBody>
          <a:bodyPr/>
          <a:lstStyle/>
          <a:p>
            <a:fld id="{1ADF1B38-C309-4DB6-B7AA-5693AE6D18E9}" type="datetime1">
              <a:rPr lang="ka-GE" smtClean="0"/>
              <a:t>25.07.2017</a:t>
            </a:fld>
            <a:endParaRPr lang="ka-GE"/>
          </a:p>
        </p:txBody>
      </p:sp>
      <p:sp>
        <p:nvSpPr>
          <p:cNvPr id="8" name="Footer Placeholder 7">
            <a:extLst>
              <a:ext uri="{FF2B5EF4-FFF2-40B4-BE49-F238E27FC236}">
                <a16:creationId xmlns:a16="http://schemas.microsoft.com/office/drawing/2014/main" id="{97DE19F6-BC87-4B93-9AF6-8BB46C6431CB}"/>
              </a:ext>
            </a:extLst>
          </p:cNvPr>
          <p:cNvSpPr>
            <a:spLocks noGrp="1"/>
          </p:cNvSpPr>
          <p:nvPr>
            <p:ph type="ftr" sz="quarter" idx="11"/>
          </p:nvPr>
        </p:nvSpPr>
        <p:spPr/>
        <p:txBody>
          <a:bodyPr/>
          <a:lstStyle/>
          <a:p>
            <a:r>
              <a:rPr lang="ka-GE"/>
              <a:t>თამარ ფოლადაშვილი</a:t>
            </a:r>
          </a:p>
        </p:txBody>
      </p:sp>
      <p:sp>
        <p:nvSpPr>
          <p:cNvPr id="9" name="TextBox 8">
            <a:extLst>
              <a:ext uri="{FF2B5EF4-FFF2-40B4-BE49-F238E27FC236}">
                <a16:creationId xmlns:a16="http://schemas.microsoft.com/office/drawing/2014/main" id="{3727F7B2-2F44-48EF-9DCC-B76663881480}"/>
              </a:ext>
            </a:extLst>
          </p:cNvPr>
          <p:cNvSpPr txBox="1"/>
          <p:nvPr/>
        </p:nvSpPr>
        <p:spPr>
          <a:xfrm>
            <a:off x="801439" y="1738406"/>
            <a:ext cx="8993192" cy="2185214"/>
          </a:xfrm>
          <a:prstGeom prst="rect">
            <a:avLst/>
          </a:prstGeom>
          <a:noFill/>
        </p:spPr>
        <p:txBody>
          <a:bodyPr wrap="square" rtlCol="0">
            <a:spAutoFit/>
          </a:bodyPr>
          <a:lstStyle/>
          <a:p>
            <a:pPr marL="285750" indent="-285750" algn="just">
              <a:spcBef>
                <a:spcPts val="600"/>
              </a:spcBef>
              <a:buFont typeface="Wingdings" panose="05000000000000000000" pitchFamily="2" charset="2"/>
              <a:buChar char="ü"/>
            </a:pPr>
            <a:r>
              <a:rPr lang="ka-GE" dirty="0"/>
              <a:t>კანდიდატს აპლიკაციის შეტანის მომენტისთვის უნდა ჰქონდეს დოქტორის ხარისხი ან 4 წელზე მეტი უწყვეტი გამოცდილება კვლევის მიმართულებით</a:t>
            </a:r>
            <a:r>
              <a:rPr lang="en-US" dirty="0"/>
              <a:t>; (</a:t>
            </a:r>
            <a:r>
              <a:rPr lang="ka-GE" dirty="0"/>
              <a:t>კვლევის შედეგები მატერიალიზებული უნდა იყოს გამოქვეყნებული სტატიებით, შესრულებული პროექტებით და </a:t>
            </a:r>
            <a:r>
              <a:rPr lang="ka-GE" dirty="0" err="1"/>
              <a:t>ა.შ</a:t>
            </a:r>
            <a:r>
              <a:rPr lang="en-US" dirty="0"/>
              <a:t>)</a:t>
            </a:r>
            <a:endParaRPr lang="ka-GE" dirty="0"/>
          </a:p>
          <a:p>
            <a:pPr marL="285750" indent="-285750" algn="just">
              <a:spcBef>
                <a:spcPts val="600"/>
              </a:spcBef>
              <a:buFont typeface="Wingdings" panose="05000000000000000000" pitchFamily="2" charset="2"/>
              <a:buChar char="ü"/>
            </a:pPr>
            <a:r>
              <a:rPr lang="ka-GE" dirty="0"/>
              <a:t>მკვლევარი შეიძლება იყოს ნებისმიერი ასაკის და ეროვნების;</a:t>
            </a:r>
          </a:p>
          <a:p>
            <a:pPr marL="285750" indent="-285750" algn="just">
              <a:spcBef>
                <a:spcPts val="600"/>
              </a:spcBef>
              <a:buFont typeface="Wingdings" panose="05000000000000000000" pitchFamily="2" charset="2"/>
              <a:buChar char="ü"/>
            </a:pPr>
            <a:r>
              <a:rPr lang="ka-GE" dirty="0"/>
              <a:t>კვლევის განხორციელება შესაძლებელია ევროკავშირის წევრ ან ასოცირებულ ქვეყანაში. </a:t>
            </a:r>
          </a:p>
        </p:txBody>
      </p:sp>
      <p:sp>
        <p:nvSpPr>
          <p:cNvPr id="10" name="TextBox 9">
            <a:extLst>
              <a:ext uri="{FF2B5EF4-FFF2-40B4-BE49-F238E27FC236}">
                <a16:creationId xmlns:a16="http://schemas.microsoft.com/office/drawing/2014/main" id="{554A5A5B-9BC3-4A06-A2F7-7D12DAE0590A}"/>
              </a:ext>
            </a:extLst>
          </p:cNvPr>
          <p:cNvSpPr txBox="1"/>
          <p:nvPr/>
        </p:nvSpPr>
        <p:spPr>
          <a:xfrm>
            <a:off x="2019678" y="4137894"/>
            <a:ext cx="8456102" cy="1754326"/>
          </a:xfrm>
          <a:prstGeom prst="rect">
            <a:avLst/>
          </a:prstGeom>
          <a:noFill/>
        </p:spPr>
        <p:txBody>
          <a:bodyPr wrap="square" rtlCol="0">
            <a:spAutoFit/>
          </a:bodyPr>
          <a:lstStyle/>
          <a:p>
            <a:pPr marL="285750" indent="-285750" algn="just">
              <a:buFont typeface="Wingdings" panose="05000000000000000000" pitchFamily="2" charset="2"/>
              <a:buChar char="ü"/>
            </a:pPr>
            <a:r>
              <a:rPr lang="ka-GE" dirty="0"/>
              <a:t>კანდიდატს არ უნდა ჰქონდეს გატარებული 12 თვეზე მეტი მიმღებ ქვეყანაში ბოლო 3 წლის განმავლობაში;</a:t>
            </a:r>
          </a:p>
          <a:p>
            <a:pPr algn="just"/>
            <a:endParaRPr lang="ka-GE" dirty="0"/>
          </a:p>
          <a:p>
            <a:pPr marL="285750" indent="-285750" algn="just">
              <a:buFont typeface="Wingdings" panose="05000000000000000000" pitchFamily="2" charset="2"/>
              <a:buChar char="ü"/>
            </a:pPr>
            <a:endParaRPr lang="ka-GE" dirty="0"/>
          </a:p>
          <a:p>
            <a:pPr marL="285750" indent="-285750" algn="just">
              <a:buFont typeface="Wingdings" panose="05000000000000000000" pitchFamily="2" charset="2"/>
              <a:buChar char="ü"/>
            </a:pPr>
            <a:endParaRPr lang="ka-GE" dirty="0"/>
          </a:p>
          <a:p>
            <a:pPr marL="285750" indent="-285750" algn="just">
              <a:buFont typeface="Wingdings" panose="05000000000000000000" pitchFamily="2" charset="2"/>
              <a:buChar char="ü"/>
            </a:pPr>
            <a:endParaRPr lang="ka-GE" dirty="0"/>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78178B-A65A-4A6A-9E93-4A40C826D195}"/>
              </a:ext>
            </a:extLst>
          </p:cNvPr>
          <p:cNvSpPr>
            <a:spLocks noGrp="1"/>
          </p:cNvSpPr>
          <p:nvPr>
            <p:ph type="dt" sz="half" idx="10"/>
          </p:nvPr>
        </p:nvSpPr>
        <p:spPr/>
        <p:txBody>
          <a:bodyPr/>
          <a:lstStyle/>
          <a:p>
            <a:fld id="{0D17554C-F63C-4E97-BEBE-130AB2843B45}" type="datetime1">
              <a:rPr lang="ka-GE" smtClean="0"/>
              <a:t>25.07.2017</a:t>
            </a:fld>
            <a:endParaRPr lang="ka-GE"/>
          </a:p>
        </p:txBody>
      </p:sp>
      <p:sp>
        <p:nvSpPr>
          <p:cNvPr id="3" name="Footer Placeholder 2">
            <a:extLst>
              <a:ext uri="{FF2B5EF4-FFF2-40B4-BE49-F238E27FC236}">
                <a16:creationId xmlns:a16="http://schemas.microsoft.com/office/drawing/2014/main" id="{87C50901-4D3A-45BB-9C5B-F549C1475A7C}"/>
              </a:ext>
            </a:extLst>
          </p:cNvPr>
          <p:cNvSpPr>
            <a:spLocks noGrp="1"/>
          </p:cNvSpPr>
          <p:nvPr>
            <p:ph type="ftr" sz="quarter" idx="11"/>
          </p:nvPr>
        </p:nvSpPr>
        <p:spPr/>
        <p:txBody>
          <a:bodyPr/>
          <a:lstStyle/>
          <a:p>
            <a:r>
              <a:rPr lang="ka-GE"/>
              <a:t>თამარ ფოლადაშვილი</a:t>
            </a:r>
          </a:p>
        </p:txBody>
      </p:sp>
      <p:sp>
        <p:nvSpPr>
          <p:cNvPr id="7" name="Rectangle 6">
            <a:extLst>
              <a:ext uri="{FF2B5EF4-FFF2-40B4-BE49-F238E27FC236}">
                <a16:creationId xmlns:a16="http://schemas.microsoft.com/office/drawing/2014/main" id="{9EBAB3DD-A0A7-4DAB-8366-11EABE5ED123}"/>
              </a:ext>
            </a:extLst>
          </p:cNvPr>
          <p:cNvSpPr/>
          <p:nvPr/>
        </p:nvSpPr>
        <p:spPr>
          <a:xfrm>
            <a:off x="1560320" y="492745"/>
            <a:ext cx="9202584" cy="369332"/>
          </a:xfrm>
          <a:prstGeom prst="rect">
            <a:avLst/>
          </a:prstGeom>
        </p:spPr>
        <p:txBody>
          <a:bodyPr wrap="none">
            <a:spAutoFit/>
          </a:bodyPr>
          <a:lstStyle/>
          <a:p>
            <a:r>
              <a:rPr lang="ka-GE" dirty="0"/>
              <a:t>4 წლიანი უწყვეტი კვლევის შედეგები შეგიძლიათ წარმოაჩინოთ შემდეგნაირად:  </a:t>
            </a:r>
          </a:p>
        </p:txBody>
      </p:sp>
      <p:sp>
        <p:nvSpPr>
          <p:cNvPr id="4" name="TextBox 3">
            <a:extLst>
              <a:ext uri="{FF2B5EF4-FFF2-40B4-BE49-F238E27FC236}">
                <a16:creationId xmlns:a16="http://schemas.microsoft.com/office/drawing/2014/main" id="{6BDAAE34-DB31-4959-9D11-F2F1C76EFE55}"/>
              </a:ext>
            </a:extLst>
          </p:cNvPr>
          <p:cNvSpPr txBox="1"/>
          <p:nvPr/>
        </p:nvSpPr>
        <p:spPr>
          <a:xfrm>
            <a:off x="1104899" y="1596997"/>
            <a:ext cx="7885652" cy="3785652"/>
          </a:xfrm>
          <a:prstGeom prst="rect">
            <a:avLst/>
          </a:prstGeom>
          <a:noFill/>
        </p:spPr>
        <p:txBody>
          <a:bodyPr wrap="square" rtlCol="0">
            <a:spAutoFit/>
          </a:bodyPr>
          <a:lstStyle/>
          <a:p>
            <a:pPr marL="342900" indent="-342900">
              <a:lnSpc>
                <a:spcPct val="150000"/>
              </a:lnSpc>
              <a:buAutoNum type="arabicPeriod"/>
            </a:pPr>
            <a:r>
              <a:rPr lang="ka-GE" sz="1600" dirty="0"/>
              <a:t>პუბლიკაციები</a:t>
            </a:r>
          </a:p>
          <a:p>
            <a:pPr marL="342900" indent="-342900">
              <a:lnSpc>
                <a:spcPct val="150000"/>
              </a:lnSpc>
              <a:buAutoNum type="arabicPeriod"/>
            </a:pPr>
            <a:r>
              <a:rPr lang="ka-GE" sz="1600" dirty="0"/>
              <a:t>პატენტები</a:t>
            </a:r>
          </a:p>
          <a:p>
            <a:pPr marL="342900" indent="-342900">
              <a:lnSpc>
                <a:spcPct val="150000"/>
              </a:lnSpc>
              <a:buAutoNum type="arabicPeriod"/>
            </a:pPr>
            <a:r>
              <a:rPr lang="ka-GE" sz="1600" dirty="0"/>
              <a:t>კვლევითი მონოგრაფიები, ცალკეული თავები ერთობლივ ნაშრომებში</a:t>
            </a:r>
            <a:r>
              <a:rPr lang="en-US" sz="1600" dirty="0"/>
              <a:t>;</a:t>
            </a:r>
            <a:endParaRPr lang="ka-GE" sz="1600" dirty="0"/>
          </a:p>
          <a:p>
            <a:pPr marL="342900" indent="-342900">
              <a:lnSpc>
                <a:spcPct val="150000"/>
              </a:lnSpc>
              <a:buAutoNum type="arabicPeriod"/>
            </a:pPr>
            <a:r>
              <a:rPr lang="ka-GE" sz="1600" dirty="0"/>
              <a:t>პრეზენტაციები საერთაშორისო კონფერენციებზე</a:t>
            </a:r>
          </a:p>
          <a:p>
            <a:pPr marL="342900" indent="-342900">
              <a:lnSpc>
                <a:spcPct val="150000"/>
              </a:lnSpc>
              <a:buAutoNum type="arabicPeriod"/>
            </a:pPr>
            <a:r>
              <a:rPr lang="ka-GE" sz="1600" dirty="0"/>
              <a:t>კვლევითი ექსპედიციები</a:t>
            </a:r>
          </a:p>
          <a:p>
            <a:pPr marL="342900" indent="-342900">
              <a:lnSpc>
                <a:spcPct val="150000"/>
              </a:lnSpc>
              <a:buAutoNum type="arabicPeriod"/>
            </a:pPr>
            <a:r>
              <a:rPr lang="ka-GE" sz="1600" dirty="0"/>
              <a:t>კვლევით სფეროში საერთაშორისო პრეზენტაციების ორგანიზება</a:t>
            </a:r>
          </a:p>
          <a:p>
            <a:pPr marL="342900" indent="-342900">
              <a:lnSpc>
                <a:spcPct val="150000"/>
              </a:lnSpc>
              <a:buAutoNum type="arabicPeriod"/>
            </a:pPr>
            <a:r>
              <a:rPr lang="ka-GE" sz="1600" dirty="0"/>
              <a:t>პრიზები და ჯილდოები</a:t>
            </a:r>
          </a:p>
          <a:p>
            <a:pPr marL="342900" indent="-342900">
              <a:lnSpc>
                <a:spcPct val="150000"/>
              </a:lnSpc>
              <a:buAutoNum type="arabicPeriod"/>
            </a:pPr>
            <a:r>
              <a:rPr lang="ka-GE" sz="1600" dirty="0"/>
              <a:t>ამ დრომდე მიღებული გრანტები/დაფინანსება</a:t>
            </a:r>
          </a:p>
          <a:p>
            <a:pPr marL="342900" indent="-342900">
              <a:lnSpc>
                <a:spcPct val="150000"/>
              </a:lnSpc>
              <a:buFontTx/>
              <a:buAutoNum type="arabicPeriod"/>
            </a:pPr>
            <a:r>
              <a:rPr lang="ka-GE" sz="1600" dirty="0"/>
              <a:t>სასწავლო და კვლევითი პროექტების ხელმძღვანელობა</a:t>
            </a:r>
          </a:p>
          <a:p>
            <a:pPr marL="342900" indent="-342900">
              <a:lnSpc>
                <a:spcPct val="150000"/>
              </a:lnSpc>
              <a:buAutoNum type="arabicPeriod"/>
            </a:pPr>
            <a:endParaRPr lang="ka-GE" sz="1600" dirty="0"/>
          </a:p>
        </p:txBody>
      </p:sp>
    </p:spTree>
    <p:extLst>
      <p:ext uri="{BB962C8B-B14F-4D97-AF65-F5344CB8AC3E}">
        <p14:creationId xmlns:p14="http://schemas.microsoft.com/office/powerpoint/2010/main" val="118276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B79E7B-8A0A-4CEA-B965-7506690141F8}"/>
              </a:ext>
            </a:extLst>
          </p:cNvPr>
          <p:cNvSpPr>
            <a:spLocks noGrp="1"/>
          </p:cNvSpPr>
          <p:nvPr>
            <p:ph type="dt" sz="half" idx="10"/>
          </p:nvPr>
        </p:nvSpPr>
        <p:spPr/>
        <p:txBody>
          <a:bodyPr/>
          <a:lstStyle/>
          <a:p>
            <a:fld id="{182BC0CC-CBCF-4B78-96FC-5B5C6718DFBB}" type="datetime1">
              <a:rPr lang="ka-GE" smtClean="0"/>
              <a:t>25.07.2017</a:t>
            </a:fld>
            <a:endParaRPr lang="ka-GE"/>
          </a:p>
        </p:txBody>
      </p:sp>
      <p:sp>
        <p:nvSpPr>
          <p:cNvPr id="3" name="Footer Placeholder 2">
            <a:extLst>
              <a:ext uri="{FF2B5EF4-FFF2-40B4-BE49-F238E27FC236}">
                <a16:creationId xmlns:a16="http://schemas.microsoft.com/office/drawing/2014/main" id="{D4FFECE6-8400-4670-8B0B-D794E753FFD0}"/>
              </a:ext>
            </a:extLst>
          </p:cNvPr>
          <p:cNvSpPr>
            <a:spLocks noGrp="1"/>
          </p:cNvSpPr>
          <p:nvPr>
            <p:ph type="ftr" sz="quarter" idx="11"/>
          </p:nvPr>
        </p:nvSpPr>
        <p:spPr/>
        <p:txBody>
          <a:bodyPr/>
          <a:lstStyle/>
          <a:p>
            <a:r>
              <a:rPr lang="ka-GE"/>
              <a:t>თამარ ფოლადაშვილი</a:t>
            </a:r>
          </a:p>
        </p:txBody>
      </p:sp>
      <p:graphicFrame>
        <p:nvGraphicFramePr>
          <p:cNvPr id="5" name="Table 4">
            <a:extLst>
              <a:ext uri="{FF2B5EF4-FFF2-40B4-BE49-F238E27FC236}">
                <a16:creationId xmlns:a16="http://schemas.microsoft.com/office/drawing/2014/main" id="{FF0C14F5-4955-4DE8-A700-70E3B8A0AC8E}"/>
              </a:ext>
            </a:extLst>
          </p:cNvPr>
          <p:cNvGraphicFramePr>
            <a:graphicFrameLocks noGrp="1"/>
          </p:cNvGraphicFramePr>
          <p:nvPr>
            <p:extLst>
              <p:ext uri="{D42A27DB-BD31-4B8C-83A1-F6EECF244321}">
                <p14:modId xmlns:p14="http://schemas.microsoft.com/office/powerpoint/2010/main" val="732215042"/>
              </p:ext>
            </p:extLst>
          </p:nvPr>
        </p:nvGraphicFramePr>
        <p:xfrm>
          <a:off x="1578993" y="1432498"/>
          <a:ext cx="8814966" cy="3779520"/>
        </p:xfrm>
        <a:graphic>
          <a:graphicData uri="http://schemas.openxmlformats.org/drawingml/2006/table">
            <a:tbl>
              <a:tblPr firstRow="1" bandRow="1">
                <a:tableStyleId>{5C22544A-7EE6-4342-B048-85BDC9FD1C3A}</a:tableStyleId>
              </a:tblPr>
              <a:tblGrid>
                <a:gridCol w="3706071">
                  <a:extLst>
                    <a:ext uri="{9D8B030D-6E8A-4147-A177-3AD203B41FA5}">
                      <a16:colId xmlns:a16="http://schemas.microsoft.com/office/drawing/2014/main" val="149045230"/>
                    </a:ext>
                  </a:extLst>
                </a:gridCol>
                <a:gridCol w="5108895">
                  <a:extLst>
                    <a:ext uri="{9D8B030D-6E8A-4147-A177-3AD203B41FA5}">
                      <a16:colId xmlns:a16="http://schemas.microsoft.com/office/drawing/2014/main" val="2639682532"/>
                    </a:ext>
                  </a:extLst>
                </a:gridCol>
              </a:tblGrid>
              <a:tr h="370840">
                <a:tc>
                  <a:txBody>
                    <a:bodyPr/>
                    <a:lstStyle/>
                    <a:p>
                      <a:pPr algn="ctr"/>
                      <a:r>
                        <a:rPr lang="ka-GE" sz="1400" dirty="0"/>
                        <a:t>ინდივიდუალური სტიპენდია</a:t>
                      </a:r>
                    </a:p>
                  </a:txBody>
                  <a:tcPr/>
                </a:tc>
                <a:tc>
                  <a:txBody>
                    <a:bodyPr/>
                    <a:lstStyle/>
                    <a:p>
                      <a:pPr algn="ctr"/>
                      <a:r>
                        <a:rPr lang="en-US" dirty="0"/>
                        <a:t>IF ST</a:t>
                      </a:r>
                      <a:endParaRPr lang="ka-GE" dirty="0"/>
                    </a:p>
                  </a:txBody>
                  <a:tcPr/>
                </a:tc>
                <a:extLst>
                  <a:ext uri="{0D108BD9-81ED-4DB2-BD59-A6C34878D82A}">
                    <a16:rowId xmlns:a16="http://schemas.microsoft.com/office/drawing/2014/main" val="325924243"/>
                  </a:ext>
                </a:extLst>
              </a:tr>
              <a:tr h="370840">
                <a:tc>
                  <a:txBody>
                    <a:bodyPr/>
                    <a:lstStyle/>
                    <a:p>
                      <a:pPr algn="ctr"/>
                      <a:r>
                        <a:rPr lang="ka-GE" dirty="0"/>
                        <a:t>ეროვნება</a:t>
                      </a:r>
                    </a:p>
                  </a:txBody>
                  <a:tcPr/>
                </a:tc>
                <a:tc>
                  <a:txBody>
                    <a:bodyPr/>
                    <a:lstStyle/>
                    <a:p>
                      <a:pPr algn="ctr"/>
                      <a:r>
                        <a:rPr lang="ka-GE" dirty="0"/>
                        <a:t>ყველა</a:t>
                      </a:r>
                    </a:p>
                  </a:txBody>
                  <a:tcPr/>
                </a:tc>
                <a:extLst>
                  <a:ext uri="{0D108BD9-81ED-4DB2-BD59-A6C34878D82A}">
                    <a16:rowId xmlns:a16="http://schemas.microsoft.com/office/drawing/2014/main" val="3765593972"/>
                  </a:ext>
                </a:extLst>
              </a:tr>
              <a:tr h="370840">
                <a:tc>
                  <a:txBody>
                    <a:bodyPr/>
                    <a:lstStyle/>
                    <a:p>
                      <a:pPr algn="ctr"/>
                      <a:r>
                        <a:rPr lang="ka-GE" dirty="0"/>
                        <a:t>ასაკი</a:t>
                      </a:r>
                    </a:p>
                  </a:txBody>
                  <a:tcPr/>
                </a:tc>
                <a:tc>
                  <a:txBody>
                    <a:bodyPr/>
                    <a:lstStyle/>
                    <a:p>
                      <a:pPr algn="ctr"/>
                      <a:r>
                        <a:rPr lang="ka-GE" dirty="0"/>
                        <a:t>შეუზღუდავი</a:t>
                      </a:r>
                    </a:p>
                  </a:txBody>
                  <a:tcPr/>
                </a:tc>
                <a:extLst>
                  <a:ext uri="{0D108BD9-81ED-4DB2-BD59-A6C34878D82A}">
                    <a16:rowId xmlns:a16="http://schemas.microsoft.com/office/drawing/2014/main" val="2918561878"/>
                  </a:ext>
                </a:extLst>
              </a:tr>
              <a:tr h="370840">
                <a:tc>
                  <a:txBody>
                    <a:bodyPr/>
                    <a:lstStyle/>
                    <a:p>
                      <a:pPr algn="ctr"/>
                      <a:r>
                        <a:rPr lang="ka-GE" dirty="0"/>
                        <a:t>ხანგრძლივობა</a:t>
                      </a:r>
                    </a:p>
                  </a:txBody>
                  <a:tcPr/>
                </a:tc>
                <a:tc>
                  <a:txBody>
                    <a:bodyPr/>
                    <a:lstStyle/>
                    <a:p>
                      <a:pPr algn="ctr"/>
                      <a:r>
                        <a:rPr lang="ka-GE" dirty="0"/>
                        <a:t>12-24 თვე</a:t>
                      </a:r>
                    </a:p>
                  </a:txBody>
                  <a:tcPr/>
                </a:tc>
                <a:extLst>
                  <a:ext uri="{0D108BD9-81ED-4DB2-BD59-A6C34878D82A}">
                    <a16:rowId xmlns:a16="http://schemas.microsoft.com/office/drawing/2014/main" val="2058412027"/>
                  </a:ext>
                </a:extLst>
              </a:tr>
              <a:tr h="370840">
                <a:tc>
                  <a:txBody>
                    <a:bodyPr/>
                    <a:lstStyle/>
                    <a:p>
                      <a:pPr algn="ctr"/>
                      <a:r>
                        <a:rPr lang="ka-GE" dirty="0"/>
                        <a:t>მობილობის მიმართულება</a:t>
                      </a:r>
                    </a:p>
                  </a:txBody>
                  <a:tcPr/>
                </a:tc>
                <a:tc>
                  <a:txBody>
                    <a:bodyPr/>
                    <a:lstStyle/>
                    <a:p>
                      <a:pPr algn="ctr"/>
                      <a:r>
                        <a:rPr lang="ka-GE" dirty="0"/>
                        <a:t>ევროპის წევრ ან ასოცირებულ ქვეყანაში</a:t>
                      </a:r>
                    </a:p>
                  </a:txBody>
                  <a:tcPr/>
                </a:tc>
                <a:extLst>
                  <a:ext uri="{0D108BD9-81ED-4DB2-BD59-A6C34878D82A}">
                    <a16:rowId xmlns:a16="http://schemas.microsoft.com/office/drawing/2014/main" val="4066759533"/>
                  </a:ext>
                </a:extLst>
              </a:tr>
              <a:tr h="370840">
                <a:tc>
                  <a:txBody>
                    <a:bodyPr/>
                    <a:lstStyle/>
                    <a:p>
                      <a:pPr algn="ctr"/>
                      <a:r>
                        <a:rPr lang="ka-GE" dirty="0"/>
                        <a:t>მობილობის ხანგრძლივობა</a:t>
                      </a:r>
                    </a:p>
                  </a:txBody>
                  <a:tcPr/>
                </a:tc>
                <a:tc>
                  <a:txBody>
                    <a:bodyPr/>
                    <a:lstStyle/>
                    <a:p>
                      <a:pPr algn="ctr"/>
                      <a:r>
                        <a:rPr lang="ka-GE" dirty="0"/>
                        <a:t>12-24 თვე</a:t>
                      </a:r>
                    </a:p>
                  </a:txBody>
                  <a:tcPr/>
                </a:tc>
                <a:extLst>
                  <a:ext uri="{0D108BD9-81ED-4DB2-BD59-A6C34878D82A}">
                    <a16:rowId xmlns:a16="http://schemas.microsoft.com/office/drawing/2014/main" val="2457979048"/>
                  </a:ext>
                </a:extLst>
              </a:tr>
              <a:tr h="370840">
                <a:tc>
                  <a:txBody>
                    <a:bodyPr/>
                    <a:lstStyle/>
                    <a:p>
                      <a:pPr algn="ctr"/>
                      <a:r>
                        <a:rPr lang="ka-GE" dirty="0"/>
                        <a:t>სამეცნიერო მიმართულება</a:t>
                      </a:r>
                    </a:p>
                  </a:txBody>
                  <a:tcPr/>
                </a:tc>
                <a:tc>
                  <a:txBody>
                    <a:bodyPr/>
                    <a:lstStyle/>
                    <a:p>
                      <a:pPr algn="ctr"/>
                      <a:r>
                        <a:rPr lang="ka-GE" dirty="0"/>
                        <a:t>ყველა (სპეციალური აკრონიმის სანახავად იხ. დანართი)</a:t>
                      </a:r>
                    </a:p>
                  </a:txBody>
                  <a:tcPr/>
                </a:tc>
                <a:extLst>
                  <a:ext uri="{0D108BD9-81ED-4DB2-BD59-A6C34878D82A}">
                    <a16:rowId xmlns:a16="http://schemas.microsoft.com/office/drawing/2014/main" val="643186596"/>
                  </a:ext>
                </a:extLst>
              </a:tr>
              <a:tr h="370840">
                <a:tc>
                  <a:txBody>
                    <a:bodyPr/>
                    <a:lstStyle/>
                    <a:p>
                      <a:pPr algn="ctr"/>
                      <a:r>
                        <a:rPr lang="ka-GE" dirty="0"/>
                        <a:t>შეზღუდვა</a:t>
                      </a:r>
                    </a:p>
                  </a:txBody>
                  <a:tcPr/>
                </a:tc>
                <a:tc>
                  <a:txBody>
                    <a:bodyPr/>
                    <a:lstStyle/>
                    <a:p>
                      <a:pPr algn="ctr"/>
                      <a:r>
                        <a:rPr lang="ka-GE" dirty="0"/>
                        <a:t>მონაწილეს არ უნდა ჰქონდეს გატარებული 12 თვეზე მეტი მიმღებ ქვეყანაში ბოლო 3 წლის განმავლობაში</a:t>
                      </a:r>
                    </a:p>
                  </a:txBody>
                  <a:tcPr/>
                </a:tc>
                <a:extLst>
                  <a:ext uri="{0D108BD9-81ED-4DB2-BD59-A6C34878D82A}">
                    <a16:rowId xmlns:a16="http://schemas.microsoft.com/office/drawing/2014/main" val="2148896044"/>
                  </a:ext>
                </a:extLst>
              </a:tr>
            </a:tbl>
          </a:graphicData>
        </a:graphic>
      </p:graphicFrame>
    </p:spTree>
    <p:extLst>
      <p:ext uri="{BB962C8B-B14F-4D97-AF65-F5344CB8AC3E}">
        <p14:creationId xmlns:p14="http://schemas.microsoft.com/office/powerpoint/2010/main" val="340630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ფინანსური მხარდაჭერა</a:t>
            </a:r>
            <a:endParaRPr lang="en-US" dirty="0"/>
          </a:p>
        </p:txBody>
      </p:sp>
      <p:sp>
        <p:nvSpPr>
          <p:cNvPr id="3" name="Date Placeholder 2">
            <a:extLst>
              <a:ext uri="{FF2B5EF4-FFF2-40B4-BE49-F238E27FC236}">
                <a16:creationId xmlns:a16="http://schemas.microsoft.com/office/drawing/2014/main" id="{F826CDF0-7B34-4FD6-9766-3D8A2ACB10F1}"/>
              </a:ext>
            </a:extLst>
          </p:cNvPr>
          <p:cNvSpPr>
            <a:spLocks noGrp="1"/>
          </p:cNvSpPr>
          <p:nvPr>
            <p:ph type="dt" sz="half" idx="10"/>
          </p:nvPr>
        </p:nvSpPr>
        <p:spPr/>
        <p:txBody>
          <a:bodyPr/>
          <a:lstStyle/>
          <a:p>
            <a:fld id="{5C186606-B492-487B-ADA2-9A3D714E899B}" type="datetime1">
              <a:rPr lang="ka-GE" smtClean="0"/>
              <a:t>25.07.2017</a:t>
            </a:fld>
            <a:endParaRPr lang="ka-GE"/>
          </a:p>
        </p:txBody>
      </p:sp>
      <p:sp>
        <p:nvSpPr>
          <p:cNvPr id="4" name="Footer Placeholder 3">
            <a:extLst>
              <a:ext uri="{FF2B5EF4-FFF2-40B4-BE49-F238E27FC236}">
                <a16:creationId xmlns:a16="http://schemas.microsoft.com/office/drawing/2014/main" id="{5F645E59-3857-4214-9D7D-35ABDEEED8FB}"/>
              </a:ext>
            </a:extLst>
          </p:cNvPr>
          <p:cNvSpPr>
            <a:spLocks noGrp="1"/>
          </p:cNvSpPr>
          <p:nvPr>
            <p:ph type="ftr" sz="quarter" idx="11"/>
          </p:nvPr>
        </p:nvSpPr>
        <p:spPr/>
        <p:txBody>
          <a:bodyPr/>
          <a:lstStyle/>
          <a:p>
            <a:r>
              <a:rPr lang="ka-GE"/>
              <a:t>თამარ ფოლადაშვილი</a:t>
            </a:r>
          </a:p>
        </p:txBody>
      </p:sp>
      <p:sp>
        <p:nvSpPr>
          <p:cNvPr id="7" name="TextBox 6">
            <a:extLst>
              <a:ext uri="{FF2B5EF4-FFF2-40B4-BE49-F238E27FC236}">
                <a16:creationId xmlns:a16="http://schemas.microsoft.com/office/drawing/2014/main" id="{2AC09DE8-B6AF-482C-BEB2-A8B1629EC698}"/>
              </a:ext>
            </a:extLst>
          </p:cNvPr>
          <p:cNvSpPr txBox="1"/>
          <p:nvPr/>
        </p:nvSpPr>
        <p:spPr>
          <a:xfrm>
            <a:off x="1420506" y="4083063"/>
            <a:ext cx="8909107" cy="1815882"/>
          </a:xfrm>
          <a:prstGeom prst="rect">
            <a:avLst/>
          </a:prstGeom>
          <a:noFill/>
        </p:spPr>
        <p:txBody>
          <a:bodyPr wrap="square" rtlCol="0">
            <a:spAutoFit/>
          </a:bodyPr>
          <a:lstStyle/>
          <a:p>
            <a:pPr algn="just"/>
            <a:r>
              <a:rPr lang="ka-GE" sz="1400" dirty="0"/>
              <a:t>შენიშვნა: აღნიშნული თანხა გათვალისწინებულია მხოლოდ სრული სამუშაო განაკვეთით დასაქმებული მეცნიერებისთვის. აღნიშნულ სტიპენდიას აკლდება სოციალური უსაფრთხოების თანხა, საშემოსავლო გადასახადი და სხვა აუცილებელი გადასახადები, რომლებიც გათვალისწინებულია მიმღები ქვეყნის კანონმდებლობით. ყველა მონაცემის მითითების შემდეგ, პროგრამა ავტომატურად გითვლით თქვენს ანაზღაურებას. </a:t>
            </a:r>
          </a:p>
          <a:p>
            <a:pPr algn="just"/>
            <a:endParaRPr lang="ka-GE" sz="1400" dirty="0"/>
          </a:p>
          <a:p>
            <a:pPr algn="just"/>
            <a:r>
              <a:rPr lang="ka-GE" sz="1400" dirty="0"/>
              <a:t>მობილობის ანაზღაურება (600 ევრო) და ოჯახის წევრის ანაზღაურება (500 ევრო) არის ფიქსირებული და არ აკლდება სხვა გადასახადები. </a:t>
            </a:r>
          </a:p>
        </p:txBody>
      </p:sp>
      <p:graphicFrame>
        <p:nvGraphicFramePr>
          <p:cNvPr id="5" name="Table 4">
            <a:extLst>
              <a:ext uri="{FF2B5EF4-FFF2-40B4-BE49-F238E27FC236}">
                <a16:creationId xmlns:a16="http://schemas.microsoft.com/office/drawing/2014/main" id="{C97E722F-5DBE-46BB-8493-C919936DB127}"/>
              </a:ext>
            </a:extLst>
          </p:cNvPr>
          <p:cNvGraphicFramePr>
            <a:graphicFrameLocks noGrp="1"/>
          </p:cNvGraphicFramePr>
          <p:nvPr>
            <p:extLst>
              <p:ext uri="{D42A27DB-BD31-4B8C-83A1-F6EECF244321}">
                <p14:modId xmlns:p14="http://schemas.microsoft.com/office/powerpoint/2010/main" val="2561603894"/>
              </p:ext>
            </p:extLst>
          </p:nvPr>
        </p:nvGraphicFramePr>
        <p:xfrm>
          <a:off x="612395" y="1608899"/>
          <a:ext cx="10771465" cy="2016760"/>
        </p:xfrm>
        <a:graphic>
          <a:graphicData uri="http://schemas.openxmlformats.org/drawingml/2006/table">
            <a:tbl>
              <a:tblPr firstRow="1" bandRow="1">
                <a:tableStyleId>{5C22544A-7EE6-4342-B048-85BDC9FD1C3A}</a:tableStyleId>
              </a:tblPr>
              <a:tblGrid>
                <a:gridCol w="2031952">
                  <a:extLst>
                    <a:ext uri="{9D8B030D-6E8A-4147-A177-3AD203B41FA5}">
                      <a16:colId xmlns:a16="http://schemas.microsoft.com/office/drawing/2014/main" val="853805657"/>
                    </a:ext>
                  </a:extLst>
                </a:gridCol>
                <a:gridCol w="1667242">
                  <a:extLst>
                    <a:ext uri="{9D8B030D-6E8A-4147-A177-3AD203B41FA5}">
                      <a16:colId xmlns:a16="http://schemas.microsoft.com/office/drawing/2014/main" val="4120538951"/>
                    </a:ext>
                  </a:extLst>
                </a:gridCol>
                <a:gridCol w="1686539">
                  <a:extLst>
                    <a:ext uri="{9D8B030D-6E8A-4147-A177-3AD203B41FA5}">
                      <a16:colId xmlns:a16="http://schemas.microsoft.com/office/drawing/2014/main" val="4121983865"/>
                    </a:ext>
                  </a:extLst>
                </a:gridCol>
                <a:gridCol w="1795244">
                  <a:extLst>
                    <a:ext uri="{9D8B030D-6E8A-4147-A177-3AD203B41FA5}">
                      <a16:colId xmlns:a16="http://schemas.microsoft.com/office/drawing/2014/main" val="744985584"/>
                    </a:ext>
                  </a:extLst>
                </a:gridCol>
                <a:gridCol w="1795244">
                  <a:extLst>
                    <a:ext uri="{9D8B030D-6E8A-4147-A177-3AD203B41FA5}">
                      <a16:colId xmlns:a16="http://schemas.microsoft.com/office/drawing/2014/main" val="2792219511"/>
                    </a:ext>
                  </a:extLst>
                </a:gridCol>
                <a:gridCol w="1795244">
                  <a:extLst>
                    <a:ext uri="{9D8B030D-6E8A-4147-A177-3AD203B41FA5}">
                      <a16:colId xmlns:a16="http://schemas.microsoft.com/office/drawing/2014/main" val="2381396793"/>
                    </a:ext>
                  </a:extLst>
                </a:gridCol>
              </a:tblGrid>
              <a:tr h="370840">
                <a:tc>
                  <a:txBody>
                    <a:bodyPr/>
                    <a:lstStyle/>
                    <a:p>
                      <a:pPr algn="ctr"/>
                      <a:endParaRPr lang="ka-GE" sz="1600" dirty="0"/>
                    </a:p>
                  </a:txBody>
                  <a:tcPr anchor="ctr"/>
                </a:tc>
                <a:tc gridSpan="3">
                  <a:txBody>
                    <a:bodyPr/>
                    <a:lstStyle/>
                    <a:p>
                      <a:pPr algn="ctr"/>
                      <a:r>
                        <a:rPr lang="ka-GE" sz="1600" dirty="0"/>
                        <a:t>მკვლევარის მხარდაჭერა</a:t>
                      </a:r>
                    </a:p>
                  </a:txBody>
                  <a:tcPr anchor="ctr"/>
                </a:tc>
                <a:tc hMerge="1">
                  <a:txBody>
                    <a:bodyPr/>
                    <a:lstStyle/>
                    <a:p>
                      <a:pPr algn="ctr"/>
                      <a:endParaRPr lang="ka-GE" dirty="0"/>
                    </a:p>
                  </a:txBody>
                  <a:tcPr anchor="ctr"/>
                </a:tc>
                <a:tc hMerge="1">
                  <a:txBody>
                    <a:bodyPr/>
                    <a:lstStyle/>
                    <a:p>
                      <a:pPr algn="ctr"/>
                      <a:endParaRPr lang="ka-GE" dirty="0"/>
                    </a:p>
                  </a:txBody>
                  <a:tcPr anchor="ctr"/>
                </a:tc>
                <a:tc gridSpan="2">
                  <a:txBody>
                    <a:bodyPr/>
                    <a:lstStyle/>
                    <a:p>
                      <a:pPr algn="ctr"/>
                      <a:r>
                        <a:rPr lang="ka-GE" sz="1600" dirty="0"/>
                        <a:t>ინსტიტუციური მხარდაჭერა</a:t>
                      </a:r>
                    </a:p>
                  </a:txBody>
                  <a:tcPr anchor="ctr"/>
                </a:tc>
                <a:tc hMerge="1">
                  <a:txBody>
                    <a:bodyPr/>
                    <a:lstStyle/>
                    <a:p>
                      <a:pPr algn="ctr"/>
                      <a:endParaRPr lang="ka-GE" dirty="0"/>
                    </a:p>
                  </a:txBody>
                  <a:tcPr anchor="ctr"/>
                </a:tc>
                <a:extLst>
                  <a:ext uri="{0D108BD9-81ED-4DB2-BD59-A6C34878D82A}">
                    <a16:rowId xmlns:a16="http://schemas.microsoft.com/office/drawing/2014/main" val="2221751145"/>
                  </a:ext>
                </a:extLst>
              </a:tr>
              <a:tr h="370840">
                <a:tc>
                  <a:txBody>
                    <a:bodyPr/>
                    <a:lstStyle/>
                    <a:p>
                      <a:pPr algn="ctr"/>
                      <a:endParaRPr lang="ka-GE" sz="1600"/>
                    </a:p>
                  </a:txBody>
                  <a:tcPr anchor="ctr"/>
                </a:tc>
                <a:tc>
                  <a:txBody>
                    <a:bodyPr/>
                    <a:lstStyle/>
                    <a:p>
                      <a:pPr algn="ctr"/>
                      <a:r>
                        <a:rPr lang="ka-GE" sz="1600" dirty="0"/>
                        <a:t>ცხოვრების დაფინანსება</a:t>
                      </a:r>
                    </a:p>
                  </a:txBody>
                  <a:tcPr anchor="ctr"/>
                </a:tc>
                <a:tc>
                  <a:txBody>
                    <a:bodyPr/>
                    <a:lstStyle/>
                    <a:p>
                      <a:pPr algn="ctr"/>
                      <a:r>
                        <a:rPr lang="ka-GE" sz="1600" dirty="0"/>
                        <a:t>მობილობის დაფინანსება</a:t>
                      </a:r>
                    </a:p>
                  </a:txBody>
                  <a:tcPr anchor="ctr"/>
                </a:tc>
                <a:tc>
                  <a:txBody>
                    <a:bodyPr/>
                    <a:lstStyle/>
                    <a:p>
                      <a:pPr algn="ctr"/>
                      <a:r>
                        <a:rPr lang="ka-GE" sz="1600" dirty="0"/>
                        <a:t>ოჯახის დაფინანსება</a:t>
                      </a:r>
                    </a:p>
                  </a:txBody>
                  <a:tcPr anchor="ctr"/>
                </a:tc>
                <a:tc>
                  <a:txBody>
                    <a:bodyPr/>
                    <a:lstStyle/>
                    <a:p>
                      <a:pPr algn="ctr"/>
                      <a:r>
                        <a:rPr lang="ka-GE" sz="1600" dirty="0"/>
                        <a:t>კვლევის, ტრეინინგის და დაკავშირების დაფინანსება</a:t>
                      </a:r>
                    </a:p>
                  </a:txBody>
                  <a:tcPr anchor="ctr"/>
                </a:tc>
                <a:tc>
                  <a:txBody>
                    <a:bodyPr/>
                    <a:lstStyle/>
                    <a:p>
                      <a:pPr algn="ctr"/>
                      <a:r>
                        <a:rPr lang="ka-GE" sz="1600" dirty="0"/>
                        <a:t>მენეჯმენტის და არა პირდაპირი ხარჯების დაფინანსება</a:t>
                      </a:r>
                    </a:p>
                  </a:txBody>
                  <a:tcPr anchor="ctr"/>
                </a:tc>
                <a:extLst>
                  <a:ext uri="{0D108BD9-81ED-4DB2-BD59-A6C34878D82A}">
                    <a16:rowId xmlns:a16="http://schemas.microsoft.com/office/drawing/2014/main" val="1388580727"/>
                  </a:ext>
                </a:extLst>
              </a:tr>
              <a:tr h="370840">
                <a:tc>
                  <a:txBody>
                    <a:bodyPr/>
                    <a:lstStyle/>
                    <a:p>
                      <a:pPr algn="ctr"/>
                      <a:r>
                        <a:rPr lang="ka-GE" sz="1600" dirty="0"/>
                        <a:t>ინდივიდუალური სტიპენდია </a:t>
                      </a:r>
                    </a:p>
                  </a:txBody>
                  <a:tcPr anchor="ctr"/>
                </a:tc>
                <a:tc>
                  <a:txBody>
                    <a:bodyPr/>
                    <a:lstStyle/>
                    <a:p>
                      <a:pPr algn="ctr"/>
                      <a:r>
                        <a:rPr lang="ka-GE" sz="1600" dirty="0"/>
                        <a:t>4650</a:t>
                      </a:r>
                    </a:p>
                  </a:txBody>
                  <a:tcPr anchor="ctr"/>
                </a:tc>
                <a:tc>
                  <a:txBody>
                    <a:bodyPr/>
                    <a:lstStyle/>
                    <a:p>
                      <a:pPr algn="ctr"/>
                      <a:r>
                        <a:rPr lang="ka-GE" sz="1600" dirty="0"/>
                        <a:t>600</a:t>
                      </a:r>
                    </a:p>
                  </a:txBody>
                  <a:tcPr anchor="ctr"/>
                </a:tc>
                <a:tc>
                  <a:txBody>
                    <a:bodyPr/>
                    <a:lstStyle/>
                    <a:p>
                      <a:pPr algn="ctr"/>
                      <a:r>
                        <a:rPr lang="ka-GE" sz="1600" dirty="0"/>
                        <a:t>500</a:t>
                      </a:r>
                    </a:p>
                  </a:txBody>
                  <a:tcPr anchor="ctr"/>
                </a:tc>
                <a:tc>
                  <a:txBody>
                    <a:bodyPr/>
                    <a:lstStyle/>
                    <a:p>
                      <a:pPr algn="ctr"/>
                      <a:r>
                        <a:rPr lang="ka-GE" sz="1600" dirty="0"/>
                        <a:t>800</a:t>
                      </a:r>
                    </a:p>
                  </a:txBody>
                  <a:tcPr anchor="ctr"/>
                </a:tc>
                <a:tc>
                  <a:txBody>
                    <a:bodyPr/>
                    <a:lstStyle/>
                    <a:p>
                      <a:pPr algn="ctr"/>
                      <a:r>
                        <a:rPr lang="ka-GE" sz="1600" dirty="0"/>
                        <a:t>650</a:t>
                      </a:r>
                    </a:p>
                  </a:txBody>
                  <a:tcPr anchor="ctr"/>
                </a:tc>
                <a:extLst>
                  <a:ext uri="{0D108BD9-81ED-4DB2-BD59-A6C34878D82A}">
                    <a16:rowId xmlns:a16="http://schemas.microsoft.com/office/drawing/2014/main" val="1619317336"/>
                  </a:ext>
                </a:extLst>
              </a:tr>
            </a:tbl>
          </a:graphicData>
        </a:graphic>
      </p:graphicFrame>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99C18-27F3-4150-B300-E285D28F5628}"/>
              </a:ext>
            </a:extLst>
          </p:cNvPr>
          <p:cNvSpPr>
            <a:spLocks noGrp="1"/>
          </p:cNvSpPr>
          <p:nvPr>
            <p:ph type="title"/>
          </p:nvPr>
        </p:nvSpPr>
        <p:spPr/>
        <p:txBody>
          <a:bodyPr/>
          <a:lstStyle/>
          <a:p>
            <a:r>
              <a:rPr lang="ka-GE" dirty="0"/>
              <a:t>საპროექტო წინადადების პირველი ნაწილი </a:t>
            </a:r>
          </a:p>
        </p:txBody>
      </p:sp>
      <p:sp>
        <p:nvSpPr>
          <p:cNvPr id="3" name="Date Placeholder 2">
            <a:extLst>
              <a:ext uri="{FF2B5EF4-FFF2-40B4-BE49-F238E27FC236}">
                <a16:creationId xmlns:a16="http://schemas.microsoft.com/office/drawing/2014/main" id="{3CFD1EB3-E679-466A-8122-A43C549A6809}"/>
              </a:ext>
            </a:extLst>
          </p:cNvPr>
          <p:cNvSpPr>
            <a:spLocks noGrp="1"/>
          </p:cNvSpPr>
          <p:nvPr>
            <p:ph type="dt" sz="half" idx="10"/>
          </p:nvPr>
        </p:nvSpPr>
        <p:spPr/>
        <p:txBody>
          <a:bodyPr/>
          <a:lstStyle/>
          <a:p>
            <a:fld id="{4C5D910F-1111-4640-857B-F4F5588FAD5E}" type="datetime1">
              <a:rPr lang="ka-GE" smtClean="0"/>
              <a:t>25.07.2017</a:t>
            </a:fld>
            <a:endParaRPr lang="ka-GE" dirty="0"/>
          </a:p>
        </p:txBody>
      </p:sp>
      <p:sp>
        <p:nvSpPr>
          <p:cNvPr id="4" name="Footer Placeholder 3">
            <a:extLst>
              <a:ext uri="{FF2B5EF4-FFF2-40B4-BE49-F238E27FC236}">
                <a16:creationId xmlns:a16="http://schemas.microsoft.com/office/drawing/2014/main" id="{072D88D3-EF30-4124-8D55-67A9D8ED3294}"/>
              </a:ext>
            </a:extLst>
          </p:cNvPr>
          <p:cNvSpPr>
            <a:spLocks noGrp="1"/>
          </p:cNvSpPr>
          <p:nvPr>
            <p:ph type="ftr" sz="quarter" idx="11"/>
          </p:nvPr>
        </p:nvSpPr>
        <p:spPr/>
        <p:txBody>
          <a:bodyPr/>
          <a:lstStyle/>
          <a:p>
            <a:r>
              <a:rPr lang="ka-GE"/>
              <a:t>თამარ ფოლადაშვილი</a:t>
            </a:r>
          </a:p>
        </p:txBody>
      </p:sp>
      <p:sp>
        <p:nvSpPr>
          <p:cNvPr id="5" name="TextBox 4">
            <a:extLst>
              <a:ext uri="{FF2B5EF4-FFF2-40B4-BE49-F238E27FC236}">
                <a16:creationId xmlns:a16="http://schemas.microsoft.com/office/drawing/2014/main" id="{869BB99C-F945-44E6-8EE0-36E2AF0A5028}"/>
              </a:ext>
            </a:extLst>
          </p:cNvPr>
          <p:cNvSpPr txBox="1"/>
          <p:nvPr/>
        </p:nvSpPr>
        <p:spPr>
          <a:xfrm>
            <a:off x="782714" y="2033062"/>
            <a:ext cx="10302868" cy="4508927"/>
          </a:xfrm>
          <a:prstGeom prst="rect">
            <a:avLst/>
          </a:prstGeom>
          <a:noFill/>
        </p:spPr>
        <p:txBody>
          <a:bodyPr wrap="square" rtlCol="0">
            <a:spAutoFit/>
          </a:bodyPr>
          <a:lstStyle/>
          <a:p>
            <a:pPr algn="just">
              <a:spcBef>
                <a:spcPts val="600"/>
              </a:spcBef>
            </a:pPr>
            <a:r>
              <a:rPr lang="ka-GE" dirty="0"/>
              <a:t>საპროექტო წინადადების პირველი ნაწილი მოიცავს რამდენიმე მნიშვნელოვან პუნქტს:</a:t>
            </a:r>
          </a:p>
          <a:p>
            <a:pPr algn="just">
              <a:spcBef>
                <a:spcPts val="600"/>
              </a:spcBef>
            </a:pPr>
            <a:endParaRPr lang="ka-GE" dirty="0"/>
          </a:p>
          <a:p>
            <a:pPr marL="342900" indent="-342900" algn="just">
              <a:spcBef>
                <a:spcPts val="600"/>
              </a:spcBef>
              <a:buFont typeface="+mj-lt"/>
              <a:buAutoNum type="arabicPeriod"/>
            </a:pPr>
            <a:r>
              <a:rPr lang="ka-GE" dirty="0"/>
              <a:t>მკვლევრის შესახებ ინფორმაცია, კვალიფიკაცია, საკონტაქტო დეტალები და სხვა.</a:t>
            </a:r>
          </a:p>
          <a:p>
            <a:pPr marL="342900" indent="-342900" algn="just">
              <a:spcBef>
                <a:spcPts val="600"/>
              </a:spcBef>
              <a:buFont typeface="+mj-lt"/>
              <a:buAutoNum type="arabicPeriod"/>
            </a:pPr>
            <a:r>
              <a:rPr lang="ka-GE" dirty="0"/>
              <a:t>ბენეფიციარის (მიმღები დაწესებულების) შესახებ ინფორმაცია, დაწესებულების უპირატესობა (მაგ: აღჭურვილობა, ლაბორატორიები და სხვა მახასიათებლები,  მოცემულია ცხრილები კონკრეტული </a:t>
            </a:r>
            <a:r>
              <a:rPr lang="ka-GE"/>
              <a:t>კრიტერიუმების შესავსებად) საკონტაქტო </a:t>
            </a:r>
            <a:r>
              <a:rPr lang="ka-GE" dirty="0"/>
              <a:t>დეტალები და სხვა.</a:t>
            </a:r>
          </a:p>
          <a:p>
            <a:pPr marL="342900" indent="-342900" algn="just">
              <a:spcBef>
                <a:spcPts val="600"/>
              </a:spcBef>
              <a:buFont typeface="+mj-lt"/>
              <a:buAutoNum type="arabicPeriod"/>
            </a:pPr>
            <a:r>
              <a:rPr lang="ka-GE" dirty="0"/>
              <a:t>საპროექტო წინადადების </a:t>
            </a:r>
            <a:r>
              <a:rPr lang="ka-GE" dirty="0" err="1"/>
              <a:t>აბსტრაქტი</a:t>
            </a:r>
            <a:endParaRPr lang="ka-GE" dirty="0"/>
          </a:p>
          <a:p>
            <a:pPr marL="342900" indent="-342900" algn="just">
              <a:spcBef>
                <a:spcPts val="600"/>
              </a:spcBef>
              <a:buFont typeface="+mj-lt"/>
              <a:buAutoNum type="arabicPeriod"/>
            </a:pPr>
            <a:r>
              <a:rPr lang="ka-GE" dirty="0"/>
              <a:t>ზუსტად მითითებული სამეცნიერო მიმართულების აკრონიმი (იხ. დანართი)</a:t>
            </a:r>
          </a:p>
          <a:p>
            <a:pPr marL="342900" indent="-342900" algn="just">
              <a:spcBef>
                <a:spcPts val="600"/>
              </a:spcBef>
              <a:buFont typeface="+mj-lt"/>
              <a:buAutoNum type="arabicPeriod"/>
            </a:pPr>
            <a:r>
              <a:rPr lang="ka-GE" dirty="0"/>
              <a:t>საკვანძო სიტყვები </a:t>
            </a:r>
          </a:p>
          <a:p>
            <a:pPr marL="342900" indent="-342900" algn="just">
              <a:spcBef>
                <a:spcPts val="600"/>
              </a:spcBef>
              <a:buFont typeface="+mj-lt"/>
              <a:buAutoNum type="arabicPeriod"/>
            </a:pPr>
            <a:r>
              <a:rPr lang="ka-GE" dirty="0"/>
              <a:t>იმ შემთხვევაში, როდესაც საპროექტო წინადადება მოიცავს არა ერთ, არამედ რამდენიმე სამეცნიერო მიმართულებას (</a:t>
            </a:r>
            <a:r>
              <a:rPr lang="ka-GE" dirty="0" err="1"/>
              <a:t>ინტერდისციპლინური</a:t>
            </a:r>
            <a:r>
              <a:rPr lang="ka-GE" dirty="0"/>
              <a:t>, ურთიერთობაში მომიჯნავე დისციპლინებთან), მაშინ უნდა მიეთითოს აკრონიმები პრიორიტეტული თანმიმდევრობით და აღინიშნოს სააპლიკაციო განაცხადში. </a:t>
            </a:r>
          </a:p>
        </p:txBody>
      </p:sp>
    </p:spTree>
    <p:extLst>
      <p:ext uri="{BB962C8B-B14F-4D97-AF65-F5344CB8AC3E}">
        <p14:creationId xmlns:p14="http://schemas.microsoft.com/office/powerpoint/2010/main" val="428430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schemas.openxmlformats.org/package/2006/metadata/core-properties"/>
    <ds:schemaRef ds:uri="http://purl.org/dc/dcmitype/"/>
    <ds:schemaRef ds:uri="http://purl.org/dc/elements/1.1/"/>
    <ds:schemaRef ds:uri="http://schemas.microsoft.com/office/2006/documentManagement/types"/>
    <ds:schemaRef ds:uri="http://purl.org/dc/terms/"/>
    <ds:schemaRef ds:uri="4873beb7-5857-4685-be1f-d57550cc96cc"/>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1645</TotalTime>
  <Words>1116</Words>
  <Application>Microsoft Office PowerPoint</Application>
  <PresentationFormat>Widescreen</PresentationFormat>
  <Paragraphs>198</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Euphemia</vt:lpstr>
      <vt:lpstr>Plantagenet Cherokee</vt:lpstr>
      <vt:lpstr>Times New Roman</vt:lpstr>
      <vt:lpstr>Wingdings</vt:lpstr>
      <vt:lpstr>Academic Literature 16x9</vt:lpstr>
      <vt:lpstr>ინდივიდუალური სტიპენდიები</vt:lpstr>
      <vt:lpstr>Individual Fellowships - ინდივიდუალური სტიპენდიები  </vt:lpstr>
      <vt:lpstr>PowerPoint Presentation</vt:lpstr>
      <vt:lpstr>მთავარი იდეა </vt:lpstr>
      <vt:lpstr>   ვის შეუძლია მიიღოს მონაწილეობა? – Standard European Fellowship</vt:lpstr>
      <vt:lpstr>PowerPoint Presentation</vt:lpstr>
      <vt:lpstr>PowerPoint Presentation</vt:lpstr>
      <vt:lpstr>ფინანსური მხარდაჭერა</vt:lpstr>
      <vt:lpstr>საპროექტო წინადადების პირველი ნაწილი </vt:lpstr>
      <vt:lpstr>მას შემდეგ რაც შეიტანთ სააპლიკაციო განაცხადს და მონიშნავთ თქვენ საკონტაქტო დაწესებულებას (ბენეფიციარს)*, მას ავტომატურად ეგზავნებათ მეილი, საიდანაც აქვთ წვდომა თქვენ სააპლიკაციო განაცხადზე. </vt:lpstr>
      <vt:lpstr>საპროექტო წინადადების მეორე ნაწილი - ბიუჯეტი</vt:lpstr>
      <vt:lpstr>საპროექტო წინადადება უნდა აკმაყოფილებდეს სტანდარტებს:</vt:lpstr>
      <vt:lpstr>აპლიკანტმა უნდა წარადგინოს 2 PDF დოკუმენტი B1 და B2  </vt:lpstr>
      <vt:lpstr>დოკუმენტი B2</vt:lpstr>
      <vt:lpstr>საპროექტო წინადადების ეთიკა</vt:lpstr>
      <vt:lpstr>შეფასების პროცენტული გადანაწილება</vt:lpstr>
      <vt:lpstr>PowerPoint Presentation</vt:lpstr>
      <vt:lpstr>PowerPoint Presentation</vt:lpstr>
      <vt:lpstr>მადლობა ყურადღებისთვის!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ერთობლივი სადოქტორო პროგრამები</dc:title>
  <dc:creator>admin</dc:creator>
  <cp:lastModifiedBy>admin</cp:lastModifiedBy>
  <cp:revision>87</cp:revision>
  <dcterms:created xsi:type="dcterms:W3CDTF">2017-06-02T13:18:15Z</dcterms:created>
  <dcterms:modified xsi:type="dcterms:W3CDTF">2017-07-25T08:38:32Z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